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sldIdLst>
    <p:sldId id="256" r:id="rId2"/>
    <p:sldId id="629" r:id="rId3"/>
    <p:sldId id="676" r:id="rId4"/>
    <p:sldId id="258" r:id="rId5"/>
    <p:sldId id="677" r:id="rId6"/>
    <p:sldId id="680" r:id="rId7"/>
    <p:sldId id="675" r:id="rId8"/>
    <p:sldId id="681" r:id="rId9"/>
    <p:sldId id="683" r:id="rId10"/>
    <p:sldId id="684" r:id="rId11"/>
    <p:sldId id="685" r:id="rId12"/>
    <p:sldId id="686" r:id="rId13"/>
    <p:sldId id="687" r:id="rId14"/>
    <p:sldId id="688" r:id="rId15"/>
    <p:sldId id="689" r:id="rId16"/>
    <p:sldId id="690" r:id="rId17"/>
    <p:sldId id="691" r:id="rId18"/>
    <p:sldId id="692" r:id="rId19"/>
    <p:sldId id="693" r:id="rId20"/>
    <p:sldId id="694" r:id="rId21"/>
    <p:sldId id="695" r:id="rId22"/>
    <p:sldId id="696" r:id="rId23"/>
    <p:sldId id="697" r:id="rId24"/>
    <p:sldId id="698" r:id="rId25"/>
    <p:sldId id="679" r:id="rId26"/>
  </p:sldIdLst>
  <p:sldSz cx="12192000" cy="6858000"/>
  <p:notesSz cx="6858000" cy="9144000"/>
  <p:custDataLst>
    <p:tags r:id="rId2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7" autoAdjust="0"/>
    <p:restoredTop sz="95137" autoAdjust="0"/>
  </p:normalViewPr>
  <p:slideViewPr>
    <p:cSldViewPr snapToGrid="0">
      <p:cViewPr varScale="1">
        <p:scale>
          <a:sx n="97" d="100"/>
          <a:sy n="97" d="100"/>
        </p:scale>
        <p:origin x="60" y="159"/>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5A7475-6B00-43B6-BCD6-80FF1FC2588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zh-CN" altLang="en-US"/>
        </a:p>
      </dgm:t>
    </dgm:pt>
    <dgm:pt modelId="{7F6DD8D8-6973-4868-879C-D376659C6506}">
      <dgm:prSet phldrT="[文本]"/>
      <dgm:spPr/>
      <dgm:t>
        <a:bodyPr/>
        <a:lstStyle/>
        <a:p>
          <a:r>
            <a:rPr lang="en-US" dirty="0"/>
            <a:t>TensorFlow</a:t>
          </a:r>
          <a:r>
            <a:rPr lang="zh-CN" altLang="en-US" dirty="0"/>
            <a:t>具有以下特点：</a:t>
          </a:r>
        </a:p>
      </dgm:t>
    </dgm:pt>
    <dgm:pt modelId="{975DEEA0-8D16-43B0-A655-5BD59AA497E9}" type="parTrans" cxnId="{1239B967-6D04-4117-A38F-A5EA62050606}">
      <dgm:prSet/>
      <dgm:spPr/>
      <dgm:t>
        <a:bodyPr/>
        <a:lstStyle/>
        <a:p>
          <a:endParaRPr lang="zh-CN" altLang="en-US"/>
        </a:p>
      </dgm:t>
    </dgm:pt>
    <dgm:pt modelId="{39C12681-1629-4613-83E7-B75FD4C2CAB4}" type="sibTrans" cxnId="{1239B967-6D04-4117-A38F-A5EA62050606}">
      <dgm:prSet/>
      <dgm:spPr/>
      <dgm:t>
        <a:bodyPr/>
        <a:lstStyle/>
        <a:p>
          <a:endParaRPr lang="zh-CN" altLang="en-US"/>
        </a:p>
      </dgm:t>
    </dgm:pt>
    <dgm:pt modelId="{5D6823AA-34A3-4EE3-90E6-17701FC1A5AF}">
      <dgm:prSet/>
      <dgm:spPr/>
      <dgm:t>
        <a:bodyPr/>
        <a:lstStyle/>
        <a:p>
          <a:r>
            <a:rPr lang="en-US" altLang="zh-CN" dirty="0"/>
            <a:t>1. </a:t>
          </a:r>
          <a:r>
            <a:rPr lang="zh-CN" altLang="en-US" dirty="0"/>
            <a:t>快速线性代数运算；</a:t>
          </a:r>
        </a:p>
      </dgm:t>
    </dgm:pt>
    <dgm:pt modelId="{410678EA-507E-46D0-A70A-E8DEA1F99DE2}" type="parTrans" cxnId="{9279B972-46E6-4176-98D5-D8CD8088CD4D}">
      <dgm:prSet/>
      <dgm:spPr/>
      <dgm:t>
        <a:bodyPr/>
        <a:lstStyle/>
        <a:p>
          <a:endParaRPr lang="zh-CN" altLang="en-US"/>
        </a:p>
      </dgm:t>
    </dgm:pt>
    <dgm:pt modelId="{1107790A-0B25-4F5A-9D69-A450B79436C2}" type="sibTrans" cxnId="{9279B972-46E6-4176-98D5-D8CD8088CD4D}">
      <dgm:prSet/>
      <dgm:spPr/>
      <dgm:t>
        <a:bodyPr/>
        <a:lstStyle/>
        <a:p>
          <a:endParaRPr lang="zh-CN" altLang="en-US"/>
        </a:p>
      </dgm:t>
    </dgm:pt>
    <dgm:pt modelId="{9B96E06B-B62F-42E8-989D-2651C71A300C}">
      <dgm:prSet/>
      <dgm:spPr/>
      <dgm:t>
        <a:bodyPr/>
        <a:lstStyle/>
        <a:p>
          <a:r>
            <a:rPr lang="en-US" altLang="zh-CN" dirty="0"/>
            <a:t>2. </a:t>
          </a:r>
          <a:r>
            <a:rPr lang="zh-CN" altLang="en-US" dirty="0"/>
            <a:t>响应式构造；</a:t>
          </a:r>
        </a:p>
      </dgm:t>
    </dgm:pt>
    <dgm:pt modelId="{B03C7FC5-A547-429B-88FB-831D3DD96710}" type="parTrans" cxnId="{0DBAB1A4-73D8-47A7-94E9-9A197C77939A}">
      <dgm:prSet/>
      <dgm:spPr/>
      <dgm:t>
        <a:bodyPr/>
        <a:lstStyle/>
        <a:p>
          <a:endParaRPr lang="zh-CN" altLang="en-US"/>
        </a:p>
      </dgm:t>
    </dgm:pt>
    <dgm:pt modelId="{655F946F-DF44-449E-B059-846AD87AE8F3}" type="sibTrans" cxnId="{0DBAB1A4-73D8-47A7-94E9-9A197C77939A}">
      <dgm:prSet/>
      <dgm:spPr/>
      <dgm:t>
        <a:bodyPr/>
        <a:lstStyle/>
        <a:p>
          <a:endParaRPr lang="zh-CN" altLang="en-US"/>
        </a:p>
      </dgm:t>
    </dgm:pt>
    <dgm:pt modelId="{0F8A2CD7-28A1-4BCC-B3B5-AAD39E133C30}">
      <dgm:prSet/>
      <dgm:spPr/>
      <dgm:t>
        <a:bodyPr/>
        <a:lstStyle/>
        <a:p>
          <a:r>
            <a:rPr lang="en-US" altLang="zh-CN" dirty="0"/>
            <a:t>3. </a:t>
          </a:r>
          <a:r>
            <a:rPr lang="zh-CN" altLang="en-US" dirty="0"/>
            <a:t>灵活性；</a:t>
          </a:r>
        </a:p>
      </dgm:t>
    </dgm:pt>
    <dgm:pt modelId="{0283F2E9-304D-48FD-8A5F-D18C974F05E8}" type="parTrans" cxnId="{941F53A3-8AFD-4B45-9CE9-653F7DE6F75D}">
      <dgm:prSet/>
      <dgm:spPr/>
      <dgm:t>
        <a:bodyPr/>
        <a:lstStyle/>
        <a:p>
          <a:endParaRPr lang="zh-CN" altLang="en-US"/>
        </a:p>
      </dgm:t>
    </dgm:pt>
    <dgm:pt modelId="{789BCC2A-0B7E-46B8-894A-9573D227EFC6}" type="sibTrans" cxnId="{941F53A3-8AFD-4B45-9CE9-653F7DE6F75D}">
      <dgm:prSet/>
      <dgm:spPr/>
      <dgm:t>
        <a:bodyPr/>
        <a:lstStyle/>
        <a:p>
          <a:endParaRPr lang="zh-CN" altLang="en-US"/>
        </a:p>
      </dgm:t>
    </dgm:pt>
    <dgm:pt modelId="{82CB17C7-E59F-40AA-AB4E-A0A5129A3C92}">
      <dgm:prSet/>
      <dgm:spPr/>
      <dgm:t>
        <a:bodyPr/>
        <a:lstStyle/>
        <a:p>
          <a:r>
            <a:rPr lang="en-US" altLang="zh-CN" dirty="0"/>
            <a:t>4. </a:t>
          </a:r>
          <a:r>
            <a:rPr lang="zh-CN" altLang="en-US" dirty="0"/>
            <a:t>易于训练；</a:t>
          </a:r>
        </a:p>
      </dgm:t>
    </dgm:pt>
    <dgm:pt modelId="{6C55DE0F-BBAE-4411-9FC4-79BDCE594564}" type="parTrans" cxnId="{9B710CAF-BEC5-41C8-98EA-62761575CB9C}">
      <dgm:prSet/>
      <dgm:spPr/>
      <dgm:t>
        <a:bodyPr/>
        <a:lstStyle/>
        <a:p>
          <a:endParaRPr lang="zh-CN" altLang="en-US"/>
        </a:p>
      </dgm:t>
    </dgm:pt>
    <dgm:pt modelId="{31112B3C-A2E2-4FA7-8935-740D4E7D6E7A}" type="sibTrans" cxnId="{9B710CAF-BEC5-41C8-98EA-62761575CB9C}">
      <dgm:prSet/>
      <dgm:spPr/>
      <dgm:t>
        <a:bodyPr/>
        <a:lstStyle/>
        <a:p>
          <a:endParaRPr lang="zh-CN" altLang="en-US"/>
        </a:p>
      </dgm:t>
    </dgm:pt>
    <dgm:pt modelId="{33BFB3E8-E61E-41C7-8814-DCE31933BC75}">
      <dgm:prSet/>
      <dgm:spPr/>
      <dgm:t>
        <a:bodyPr/>
        <a:lstStyle/>
        <a:p>
          <a:r>
            <a:rPr lang="en-US" altLang="zh-CN" dirty="0"/>
            <a:t>5. </a:t>
          </a:r>
          <a:r>
            <a:rPr lang="zh-CN" altLang="en-US" dirty="0"/>
            <a:t>并行化神经网络训练；</a:t>
          </a:r>
        </a:p>
      </dgm:t>
    </dgm:pt>
    <dgm:pt modelId="{A212838B-2690-4B27-BE79-D5641111BFDA}" type="parTrans" cxnId="{9386895C-31B2-4566-93B9-91B638F77595}">
      <dgm:prSet/>
      <dgm:spPr/>
      <dgm:t>
        <a:bodyPr/>
        <a:lstStyle/>
        <a:p>
          <a:endParaRPr lang="zh-CN" altLang="en-US"/>
        </a:p>
      </dgm:t>
    </dgm:pt>
    <dgm:pt modelId="{189BB85F-0685-4D0A-AB5C-CD198D388CE7}" type="sibTrans" cxnId="{9386895C-31B2-4566-93B9-91B638F77595}">
      <dgm:prSet/>
      <dgm:spPr/>
      <dgm:t>
        <a:bodyPr/>
        <a:lstStyle/>
        <a:p>
          <a:endParaRPr lang="zh-CN" altLang="en-US"/>
        </a:p>
      </dgm:t>
    </dgm:pt>
    <dgm:pt modelId="{84C3F243-5742-4709-B895-5354EF56784D}">
      <dgm:prSet/>
      <dgm:spPr/>
      <dgm:t>
        <a:bodyPr/>
        <a:lstStyle/>
        <a:p>
          <a:r>
            <a:rPr lang="en-US" altLang="zh-CN" dirty="0"/>
            <a:t>6. </a:t>
          </a:r>
          <a:r>
            <a:rPr lang="zh-CN" altLang="en-US" dirty="0"/>
            <a:t>大型社区；</a:t>
          </a:r>
        </a:p>
      </dgm:t>
    </dgm:pt>
    <dgm:pt modelId="{FBFC4D0D-75D9-4ED8-9678-07A64C169DB9}" type="parTrans" cxnId="{43543F68-E62C-4465-B5AD-02DC88D17823}">
      <dgm:prSet/>
      <dgm:spPr/>
      <dgm:t>
        <a:bodyPr/>
        <a:lstStyle/>
        <a:p>
          <a:endParaRPr lang="zh-CN" altLang="en-US"/>
        </a:p>
      </dgm:t>
    </dgm:pt>
    <dgm:pt modelId="{9BECE8E6-3C08-4A11-B884-7C98BAC38B46}" type="sibTrans" cxnId="{43543F68-E62C-4465-B5AD-02DC88D17823}">
      <dgm:prSet/>
      <dgm:spPr/>
      <dgm:t>
        <a:bodyPr/>
        <a:lstStyle/>
        <a:p>
          <a:endParaRPr lang="zh-CN" altLang="en-US"/>
        </a:p>
      </dgm:t>
    </dgm:pt>
    <dgm:pt modelId="{ED5B69EB-02BB-45A6-957F-39E362D19F3D}">
      <dgm:prSet/>
      <dgm:spPr/>
      <dgm:t>
        <a:bodyPr/>
        <a:lstStyle/>
        <a:p>
          <a:r>
            <a:rPr lang="en-US" altLang="zh-CN" dirty="0"/>
            <a:t>7. </a:t>
          </a:r>
          <a:r>
            <a:rPr lang="zh-CN" altLang="en-US" dirty="0"/>
            <a:t>开源。</a:t>
          </a:r>
        </a:p>
      </dgm:t>
    </dgm:pt>
    <dgm:pt modelId="{8A9D41F9-22AD-4035-A3EA-4BB078E099F0}" type="parTrans" cxnId="{AD70FA82-53E6-49E2-A07D-6FA2800ADD48}">
      <dgm:prSet/>
      <dgm:spPr/>
      <dgm:t>
        <a:bodyPr/>
        <a:lstStyle/>
        <a:p>
          <a:endParaRPr lang="zh-CN" altLang="en-US"/>
        </a:p>
      </dgm:t>
    </dgm:pt>
    <dgm:pt modelId="{5D8E84B2-BD9E-4A94-BC36-9FBE51454CC8}" type="sibTrans" cxnId="{AD70FA82-53E6-49E2-A07D-6FA2800ADD48}">
      <dgm:prSet/>
      <dgm:spPr/>
      <dgm:t>
        <a:bodyPr/>
        <a:lstStyle/>
        <a:p>
          <a:endParaRPr lang="zh-CN" altLang="en-US"/>
        </a:p>
      </dgm:t>
    </dgm:pt>
    <dgm:pt modelId="{0EEC95D9-03A4-4E5B-B340-D4071C10579A}" type="pres">
      <dgm:prSet presAssocID="{145A7475-6B00-43B6-BCD6-80FF1FC25889}" presName="linear" presStyleCnt="0">
        <dgm:presLayoutVars>
          <dgm:dir/>
          <dgm:animLvl val="lvl"/>
          <dgm:resizeHandles val="exact"/>
        </dgm:presLayoutVars>
      </dgm:prSet>
      <dgm:spPr/>
    </dgm:pt>
    <dgm:pt modelId="{EBBBCD24-3604-4A19-AD26-73047445F2FE}" type="pres">
      <dgm:prSet presAssocID="{7F6DD8D8-6973-4868-879C-D376659C6506}" presName="parentLin" presStyleCnt="0"/>
      <dgm:spPr/>
    </dgm:pt>
    <dgm:pt modelId="{3C9AF035-7108-4E76-B306-98B71E21C24E}" type="pres">
      <dgm:prSet presAssocID="{7F6DD8D8-6973-4868-879C-D376659C6506}" presName="parentLeftMargin" presStyleLbl="node1" presStyleIdx="0" presStyleCnt="1"/>
      <dgm:spPr/>
    </dgm:pt>
    <dgm:pt modelId="{54C1F269-62F6-4DAC-BFA6-F9D05CF3263C}" type="pres">
      <dgm:prSet presAssocID="{7F6DD8D8-6973-4868-879C-D376659C6506}" presName="parentText" presStyleLbl="node1" presStyleIdx="0" presStyleCnt="1">
        <dgm:presLayoutVars>
          <dgm:chMax val="0"/>
          <dgm:bulletEnabled val="1"/>
        </dgm:presLayoutVars>
      </dgm:prSet>
      <dgm:spPr/>
    </dgm:pt>
    <dgm:pt modelId="{3CD8E419-6984-4530-A100-42CC041FBB0B}" type="pres">
      <dgm:prSet presAssocID="{7F6DD8D8-6973-4868-879C-D376659C6506}" presName="negativeSpace" presStyleCnt="0"/>
      <dgm:spPr/>
    </dgm:pt>
    <dgm:pt modelId="{E2412A5A-029C-4566-BF0E-B73C8A92298A}" type="pres">
      <dgm:prSet presAssocID="{7F6DD8D8-6973-4868-879C-D376659C6506}" presName="childText" presStyleLbl="conFgAcc1" presStyleIdx="0" presStyleCnt="1">
        <dgm:presLayoutVars>
          <dgm:bulletEnabled val="1"/>
        </dgm:presLayoutVars>
      </dgm:prSet>
      <dgm:spPr/>
    </dgm:pt>
  </dgm:ptLst>
  <dgm:cxnLst>
    <dgm:cxn modelId="{8560CB12-BBD0-4D24-AE00-81C1F2714500}" type="presOf" srcId="{9B96E06B-B62F-42E8-989D-2651C71A300C}" destId="{E2412A5A-029C-4566-BF0E-B73C8A92298A}" srcOrd="0" destOrd="1" presId="urn:microsoft.com/office/officeart/2005/8/layout/list1"/>
    <dgm:cxn modelId="{E918E61B-ED1E-4F93-B1C1-0254B1A8F508}" type="presOf" srcId="{84C3F243-5742-4709-B895-5354EF56784D}" destId="{E2412A5A-029C-4566-BF0E-B73C8A92298A}" srcOrd="0" destOrd="5" presId="urn:microsoft.com/office/officeart/2005/8/layout/list1"/>
    <dgm:cxn modelId="{C332AC24-4C38-4508-BE8C-C9132AF36C8F}" type="presOf" srcId="{ED5B69EB-02BB-45A6-957F-39E362D19F3D}" destId="{E2412A5A-029C-4566-BF0E-B73C8A92298A}" srcOrd="0" destOrd="6" presId="urn:microsoft.com/office/officeart/2005/8/layout/list1"/>
    <dgm:cxn modelId="{0ABCAF38-3955-4856-99F0-EC5576C9BAB8}" type="presOf" srcId="{7F6DD8D8-6973-4868-879C-D376659C6506}" destId="{3C9AF035-7108-4E76-B306-98B71E21C24E}" srcOrd="0" destOrd="0" presId="urn:microsoft.com/office/officeart/2005/8/layout/list1"/>
    <dgm:cxn modelId="{9386895C-31B2-4566-93B9-91B638F77595}" srcId="{7F6DD8D8-6973-4868-879C-D376659C6506}" destId="{33BFB3E8-E61E-41C7-8814-DCE31933BC75}" srcOrd="4" destOrd="0" parTransId="{A212838B-2690-4B27-BE79-D5641111BFDA}" sibTransId="{189BB85F-0685-4D0A-AB5C-CD198D388CE7}"/>
    <dgm:cxn modelId="{1239B967-6D04-4117-A38F-A5EA62050606}" srcId="{145A7475-6B00-43B6-BCD6-80FF1FC25889}" destId="{7F6DD8D8-6973-4868-879C-D376659C6506}" srcOrd="0" destOrd="0" parTransId="{975DEEA0-8D16-43B0-A655-5BD59AA497E9}" sibTransId="{39C12681-1629-4613-83E7-B75FD4C2CAB4}"/>
    <dgm:cxn modelId="{43543F68-E62C-4465-B5AD-02DC88D17823}" srcId="{7F6DD8D8-6973-4868-879C-D376659C6506}" destId="{84C3F243-5742-4709-B895-5354EF56784D}" srcOrd="5" destOrd="0" parTransId="{FBFC4D0D-75D9-4ED8-9678-07A64C169DB9}" sibTransId="{9BECE8E6-3C08-4A11-B884-7C98BAC38B46}"/>
    <dgm:cxn modelId="{DF80276C-67A1-4800-9DBC-8B952D3A8D26}" type="presOf" srcId="{33BFB3E8-E61E-41C7-8814-DCE31933BC75}" destId="{E2412A5A-029C-4566-BF0E-B73C8A92298A}" srcOrd="0" destOrd="4" presId="urn:microsoft.com/office/officeart/2005/8/layout/list1"/>
    <dgm:cxn modelId="{9279B972-46E6-4176-98D5-D8CD8088CD4D}" srcId="{7F6DD8D8-6973-4868-879C-D376659C6506}" destId="{5D6823AA-34A3-4EE3-90E6-17701FC1A5AF}" srcOrd="0" destOrd="0" parTransId="{410678EA-507E-46D0-A70A-E8DEA1F99DE2}" sibTransId="{1107790A-0B25-4F5A-9D69-A450B79436C2}"/>
    <dgm:cxn modelId="{AD70FA82-53E6-49E2-A07D-6FA2800ADD48}" srcId="{7F6DD8D8-6973-4868-879C-D376659C6506}" destId="{ED5B69EB-02BB-45A6-957F-39E362D19F3D}" srcOrd="6" destOrd="0" parTransId="{8A9D41F9-22AD-4035-A3EA-4BB078E099F0}" sibTransId="{5D8E84B2-BD9E-4A94-BC36-9FBE51454CC8}"/>
    <dgm:cxn modelId="{C2634A87-11D5-441C-B2C6-E990E4D0A537}" type="presOf" srcId="{145A7475-6B00-43B6-BCD6-80FF1FC25889}" destId="{0EEC95D9-03A4-4E5B-B340-D4071C10579A}" srcOrd="0" destOrd="0" presId="urn:microsoft.com/office/officeart/2005/8/layout/list1"/>
    <dgm:cxn modelId="{EDE7B997-8CBC-4809-8473-EF9621FA0841}" type="presOf" srcId="{82CB17C7-E59F-40AA-AB4E-A0A5129A3C92}" destId="{E2412A5A-029C-4566-BF0E-B73C8A92298A}" srcOrd="0" destOrd="3" presId="urn:microsoft.com/office/officeart/2005/8/layout/list1"/>
    <dgm:cxn modelId="{941F53A3-8AFD-4B45-9CE9-653F7DE6F75D}" srcId="{7F6DD8D8-6973-4868-879C-D376659C6506}" destId="{0F8A2CD7-28A1-4BCC-B3B5-AAD39E133C30}" srcOrd="2" destOrd="0" parTransId="{0283F2E9-304D-48FD-8A5F-D18C974F05E8}" sibTransId="{789BCC2A-0B7E-46B8-894A-9573D227EFC6}"/>
    <dgm:cxn modelId="{0DBAB1A4-73D8-47A7-94E9-9A197C77939A}" srcId="{7F6DD8D8-6973-4868-879C-D376659C6506}" destId="{9B96E06B-B62F-42E8-989D-2651C71A300C}" srcOrd="1" destOrd="0" parTransId="{B03C7FC5-A547-429B-88FB-831D3DD96710}" sibTransId="{655F946F-DF44-449E-B059-846AD87AE8F3}"/>
    <dgm:cxn modelId="{9B710CAF-BEC5-41C8-98EA-62761575CB9C}" srcId="{7F6DD8D8-6973-4868-879C-D376659C6506}" destId="{82CB17C7-E59F-40AA-AB4E-A0A5129A3C92}" srcOrd="3" destOrd="0" parTransId="{6C55DE0F-BBAE-4411-9FC4-79BDCE594564}" sibTransId="{31112B3C-A2E2-4FA7-8935-740D4E7D6E7A}"/>
    <dgm:cxn modelId="{AC75CDB6-85CE-47DE-AF82-0DA56541A99B}" type="presOf" srcId="{5D6823AA-34A3-4EE3-90E6-17701FC1A5AF}" destId="{E2412A5A-029C-4566-BF0E-B73C8A92298A}" srcOrd="0" destOrd="0" presId="urn:microsoft.com/office/officeart/2005/8/layout/list1"/>
    <dgm:cxn modelId="{13D7C5B7-6473-4118-953E-292D7E9CF423}" type="presOf" srcId="{0F8A2CD7-28A1-4BCC-B3B5-AAD39E133C30}" destId="{E2412A5A-029C-4566-BF0E-B73C8A92298A}" srcOrd="0" destOrd="2" presId="urn:microsoft.com/office/officeart/2005/8/layout/list1"/>
    <dgm:cxn modelId="{574A5FC1-A7CD-4C34-815D-B05F58B6445F}" type="presOf" srcId="{7F6DD8D8-6973-4868-879C-D376659C6506}" destId="{54C1F269-62F6-4DAC-BFA6-F9D05CF3263C}" srcOrd="1" destOrd="0" presId="urn:microsoft.com/office/officeart/2005/8/layout/list1"/>
    <dgm:cxn modelId="{323F23C6-1110-44A3-BF23-D3591D290299}" type="presParOf" srcId="{0EEC95D9-03A4-4E5B-B340-D4071C10579A}" destId="{EBBBCD24-3604-4A19-AD26-73047445F2FE}" srcOrd="0" destOrd="0" presId="urn:microsoft.com/office/officeart/2005/8/layout/list1"/>
    <dgm:cxn modelId="{55F0A64E-482E-4B07-B474-AC226E116E67}" type="presParOf" srcId="{EBBBCD24-3604-4A19-AD26-73047445F2FE}" destId="{3C9AF035-7108-4E76-B306-98B71E21C24E}" srcOrd="0" destOrd="0" presId="urn:microsoft.com/office/officeart/2005/8/layout/list1"/>
    <dgm:cxn modelId="{34F74EA5-CDE4-4322-B53D-2AF21D190112}" type="presParOf" srcId="{EBBBCD24-3604-4A19-AD26-73047445F2FE}" destId="{54C1F269-62F6-4DAC-BFA6-F9D05CF3263C}" srcOrd="1" destOrd="0" presId="urn:microsoft.com/office/officeart/2005/8/layout/list1"/>
    <dgm:cxn modelId="{455A876E-E87A-45EF-89CD-E8E0919AB65D}" type="presParOf" srcId="{0EEC95D9-03A4-4E5B-B340-D4071C10579A}" destId="{3CD8E419-6984-4530-A100-42CC041FBB0B}" srcOrd="1" destOrd="0" presId="urn:microsoft.com/office/officeart/2005/8/layout/list1"/>
    <dgm:cxn modelId="{AF46545C-E1CA-43AE-9CAF-12C110F30EC9}" type="presParOf" srcId="{0EEC95D9-03A4-4E5B-B340-D4071C10579A}" destId="{E2412A5A-029C-4566-BF0E-B73C8A92298A}"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5A7475-6B00-43B6-BCD6-80FF1FC2588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zh-CN" altLang="en-US"/>
        </a:p>
      </dgm:t>
    </dgm:pt>
    <dgm:pt modelId="{7F6DD8D8-6973-4868-879C-D376659C6506}">
      <dgm:prSet phldrT="[文本]"/>
      <dgm:spPr/>
      <dgm:t>
        <a:bodyPr/>
        <a:lstStyle/>
        <a:p>
          <a:r>
            <a:rPr lang="en-US" altLang="zh-CN" dirty="0" err="1"/>
            <a:t>sklearn</a:t>
          </a:r>
          <a:r>
            <a:rPr lang="zh-CN" altLang="en-US" dirty="0"/>
            <a:t>具有以下特点：</a:t>
          </a:r>
        </a:p>
      </dgm:t>
    </dgm:pt>
    <dgm:pt modelId="{975DEEA0-8D16-43B0-A655-5BD59AA497E9}" type="parTrans" cxnId="{1239B967-6D04-4117-A38F-A5EA62050606}">
      <dgm:prSet/>
      <dgm:spPr/>
      <dgm:t>
        <a:bodyPr/>
        <a:lstStyle/>
        <a:p>
          <a:endParaRPr lang="zh-CN" altLang="en-US"/>
        </a:p>
      </dgm:t>
    </dgm:pt>
    <dgm:pt modelId="{39C12681-1629-4613-83E7-B75FD4C2CAB4}" type="sibTrans" cxnId="{1239B967-6D04-4117-A38F-A5EA62050606}">
      <dgm:prSet/>
      <dgm:spPr/>
      <dgm:t>
        <a:bodyPr/>
        <a:lstStyle/>
        <a:p>
          <a:endParaRPr lang="zh-CN" altLang="en-US"/>
        </a:p>
      </dgm:t>
    </dgm:pt>
    <dgm:pt modelId="{B4FC940E-C4AC-43BC-A7E0-A14F58634A1F}">
      <dgm:prSet phldrT="[文本]"/>
      <dgm:spPr/>
      <dgm:t>
        <a:bodyPr/>
        <a:lstStyle/>
        <a:p>
          <a:r>
            <a:rPr lang="zh-CN" altLang="en-US" dirty="0"/>
            <a:t>简单高效的数据挖掘和数据分析工具；</a:t>
          </a:r>
        </a:p>
      </dgm:t>
    </dgm:pt>
    <dgm:pt modelId="{7A4D247B-65A9-476D-B600-5CEE2C6E93C7}" type="parTrans" cxnId="{2F14BDFD-A4C4-40FA-8BC7-71282A9F0336}">
      <dgm:prSet/>
      <dgm:spPr/>
      <dgm:t>
        <a:bodyPr/>
        <a:lstStyle/>
        <a:p>
          <a:endParaRPr lang="zh-CN" altLang="en-US"/>
        </a:p>
      </dgm:t>
    </dgm:pt>
    <dgm:pt modelId="{B15FE050-BBD4-4E53-B7F9-C9C7E989923C}" type="sibTrans" cxnId="{2F14BDFD-A4C4-40FA-8BC7-71282A9F0336}">
      <dgm:prSet/>
      <dgm:spPr/>
      <dgm:t>
        <a:bodyPr/>
        <a:lstStyle/>
        <a:p>
          <a:endParaRPr lang="zh-CN" altLang="en-US"/>
        </a:p>
      </dgm:t>
    </dgm:pt>
    <dgm:pt modelId="{8E7646B2-56CD-4BC5-B1AE-17903258555D}">
      <dgm:prSet phldrT="[文本]"/>
      <dgm:spPr/>
      <dgm:t>
        <a:bodyPr/>
        <a:lstStyle/>
        <a:p>
          <a:r>
            <a:rPr lang="zh-CN" altLang="en-US" dirty="0"/>
            <a:t>让每个人能够在复杂环境中重复使用；</a:t>
          </a:r>
        </a:p>
      </dgm:t>
    </dgm:pt>
    <dgm:pt modelId="{0B337071-849A-4589-82E1-04D312F5F8AF}" type="parTrans" cxnId="{47D0488C-AD52-4A9C-B0AF-D298F6ED39C7}">
      <dgm:prSet/>
      <dgm:spPr/>
      <dgm:t>
        <a:bodyPr/>
        <a:lstStyle/>
        <a:p>
          <a:endParaRPr lang="zh-CN" altLang="en-US"/>
        </a:p>
      </dgm:t>
    </dgm:pt>
    <dgm:pt modelId="{DAB56351-D0CD-4F63-9B4F-CECEACFD0DF0}" type="sibTrans" cxnId="{47D0488C-AD52-4A9C-B0AF-D298F6ED39C7}">
      <dgm:prSet/>
      <dgm:spPr/>
      <dgm:t>
        <a:bodyPr/>
        <a:lstStyle/>
        <a:p>
          <a:endParaRPr lang="zh-CN" altLang="en-US"/>
        </a:p>
      </dgm:t>
    </dgm:pt>
    <dgm:pt modelId="{DC78F241-A044-4037-9A8C-F069F9396749}">
      <dgm:prSet phldrT="[文本]"/>
      <dgm:spPr/>
      <dgm:t>
        <a:bodyPr/>
        <a:lstStyle/>
        <a:p>
          <a:r>
            <a:rPr lang="zh-CN" altLang="en-US"/>
            <a:t>建立</a:t>
          </a:r>
          <a:r>
            <a:rPr lang="en-US" altLang="zh-CN" dirty="0"/>
            <a:t>NumPy</a:t>
          </a:r>
          <a:r>
            <a:rPr lang="zh-CN" altLang="en-US" dirty="0"/>
            <a:t>、</a:t>
          </a:r>
          <a:r>
            <a:rPr lang="en-US" altLang="zh-CN" dirty="0"/>
            <a:t>SciPy</a:t>
          </a:r>
          <a:r>
            <a:rPr lang="zh-CN" altLang="en-US" dirty="0"/>
            <a:t>、</a:t>
          </a:r>
          <a:r>
            <a:rPr lang="en-US" altLang="zh-CN" dirty="0" err="1"/>
            <a:t>MatPlotLib</a:t>
          </a:r>
          <a:r>
            <a:rPr lang="zh-CN" altLang="en-US" dirty="0"/>
            <a:t>之上。</a:t>
          </a:r>
        </a:p>
      </dgm:t>
    </dgm:pt>
    <dgm:pt modelId="{5ECF1D6E-3DD4-453B-95F5-E01740F2B76A}" type="parTrans" cxnId="{56414284-B84E-45BB-A6B3-40436E12F1E3}">
      <dgm:prSet/>
      <dgm:spPr/>
      <dgm:t>
        <a:bodyPr/>
        <a:lstStyle/>
        <a:p>
          <a:endParaRPr lang="zh-CN" altLang="en-US"/>
        </a:p>
      </dgm:t>
    </dgm:pt>
    <dgm:pt modelId="{D0D588AC-2ED4-40B2-958C-3B6C53CC9CD0}" type="sibTrans" cxnId="{56414284-B84E-45BB-A6B3-40436E12F1E3}">
      <dgm:prSet/>
      <dgm:spPr/>
      <dgm:t>
        <a:bodyPr/>
        <a:lstStyle/>
        <a:p>
          <a:endParaRPr lang="zh-CN" altLang="en-US"/>
        </a:p>
      </dgm:t>
    </dgm:pt>
    <dgm:pt modelId="{0EEC95D9-03A4-4E5B-B340-D4071C10579A}" type="pres">
      <dgm:prSet presAssocID="{145A7475-6B00-43B6-BCD6-80FF1FC25889}" presName="linear" presStyleCnt="0">
        <dgm:presLayoutVars>
          <dgm:dir/>
          <dgm:animLvl val="lvl"/>
          <dgm:resizeHandles val="exact"/>
        </dgm:presLayoutVars>
      </dgm:prSet>
      <dgm:spPr/>
    </dgm:pt>
    <dgm:pt modelId="{EBBBCD24-3604-4A19-AD26-73047445F2FE}" type="pres">
      <dgm:prSet presAssocID="{7F6DD8D8-6973-4868-879C-D376659C6506}" presName="parentLin" presStyleCnt="0"/>
      <dgm:spPr/>
    </dgm:pt>
    <dgm:pt modelId="{3C9AF035-7108-4E76-B306-98B71E21C24E}" type="pres">
      <dgm:prSet presAssocID="{7F6DD8D8-6973-4868-879C-D376659C6506}" presName="parentLeftMargin" presStyleLbl="node1" presStyleIdx="0" presStyleCnt="1"/>
      <dgm:spPr/>
    </dgm:pt>
    <dgm:pt modelId="{54C1F269-62F6-4DAC-BFA6-F9D05CF3263C}" type="pres">
      <dgm:prSet presAssocID="{7F6DD8D8-6973-4868-879C-D376659C6506}" presName="parentText" presStyleLbl="node1" presStyleIdx="0" presStyleCnt="1">
        <dgm:presLayoutVars>
          <dgm:chMax val="0"/>
          <dgm:bulletEnabled val="1"/>
        </dgm:presLayoutVars>
      </dgm:prSet>
      <dgm:spPr/>
    </dgm:pt>
    <dgm:pt modelId="{3CD8E419-6984-4530-A100-42CC041FBB0B}" type="pres">
      <dgm:prSet presAssocID="{7F6DD8D8-6973-4868-879C-D376659C6506}" presName="negativeSpace" presStyleCnt="0"/>
      <dgm:spPr/>
    </dgm:pt>
    <dgm:pt modelId="{E2412A5A-029C-4566-BF0E-B73C8A92298A}" type="pres">
      <dgm:prSet presAssocID="{7F6DD8D8-6973-4868-879C-D376659C6506}" presName="childText" presStyleLbl="conFgAcc1" presStyleIdx="0" presStyleCnt="1">
        <dgm:presLayoutVars>
          <dgm:bulletEnabled val="1"/>
        </dgm:presLayoutVars>
      </dgm:prSet>
      <dgm:spPr/>
    </dgm:pt>
  </dgm:ptLst>
  <dgm:cxnLst>
    <dgm:cxn modelId="{A3D2952F-0611-48F5-8103-B8E57FE5A5CD}" type="presOf" srcId="{8E7646B2-56CD-4BC5-B1AE-17903258555D}" destId="{E2412A5A-029C-4566-BF0E-B73C8A92298A}" srcOrd="0" destOrd="1" presId="urn:microsoft.com/office/officeart/2005/8/layout/list1"/>
    <dgm:cxn modelId="{0ABCAF38-3955-4856-99F0-EC5576C9BAB8}" type="presOf" srcId="{7F6DD8D8-6973-4868-879C-D376659C6506}" destId="{3C9AF035-7108-4E76-B306-98B71E21C24E}" srcOrd="0" destOrd="0" presId="urn:microsoft.com/office/officeart/2005/8/layout/list1"/>
    <dgm:cxn modelId="{1239B967-6D04-4117-A38F-A5EA62050606}" srcId="{145A7475-6B00-43B6-BCD6-80FF1FC25889}" destId="{7F6DD8D8-6973-4868-879C-D376659C6506}" srcOrd="0" destOrd="0" parTransId="{975DEEA0-8D16-43B0-A655-5BD59AA497E9}" sibTransId="{39C12681-1629-4613-83E7-B75FD4C2CAB4}"/>
    <dgm:cxn modelId="{BD1F537E-3087-48DA-A491-BB2ED5492F82}" type="presOf" srcId="{DC78F241-A044-4037-9A8C-F069F9396749}" destId="{E2412A5A-029C-4566-BF0E-B73C8A92298A}" srcOrd="0" destOrd="2" presId="urn:microsoft.com/office/officeart/2005/8/layout/list1"/>
    <dgm:cxn modelId="{56414284-B84E-45BB-A6B3-40436E12F1E3}" srcId="{7F6DD8D8-6973-4868-879C-D376659C6506}" destId="{DC78F241-A044-4037-9A8C-F069F9396749}" srcOrd="2" destOrd="0" parTransId="{5ECF1D6E-3DD4-453B-95F5-E01740F2B76A}" sibTransId="{D0D588AC-2ED4-40B2-958C-3B6C53CC9CD0}"/>
    <dgm:cxn modelId="{C2634A87-11D5-441C-B2C6-E990E4D0A537}" type="presOf" srcId="{145A7475-6B00-43B6-BCD6-80FF1FC25889}" destId="{0EEC95D9-03A4-4E5B-B340-D4071C10579A}" srcOrd="0" destOrd="0" presId="urn:microsoft.com/office/officeart/2005/8/layout/list1"/>
    <dgm:cxn modelId="{47D0488C-AD52-4A9C-B0AF-D298F6ED39C7}" srcId="{7F6DD8D8-6973-4868-879C-D376659C6506}" destId="{8E7646B2-56CD-4BC5-B1AE-17903258555D}" srcOrd="1" destOrd="0" parTransId="{0B337071-849A-4589-82E1-04D312F5F8AF}" sibTransId="{DAB56351-D0CD-4F63-9B4F-CECEACFD0DF0}"/>
    <dgm:cxn modelId="{574A5FC1-A7CD-4C34-815D-B05F58B6445F}" type="presOf" srcId="{7F6DD8D8-6973-4868-879C-D376659C6506}" destId="{54C1F269-62F6-4DAC-BFA6-F9D05CF3263C}" srcOrd="1" destOrd="0" presId="urn:microsoft.com/office/officeart/2005/8/layout/list1"/>
    <dgm:cxn modelId="{E40519E7-DB2A-43FF-8529-7753EAAB466D}" type="presOf" srcId="{B4FC940E-C4AC-43BC-A7E0-A14F58634A1F}" destId="{E2412A5A-029C-4566-BF0E-B73C8A92298A}" srcOrd="0" destOrd="0" presId="urn:microsoft.com/office/officeart/2005/8/layout/list1"/>
    <dgm:cxn modelId="{2F14BDFD-A4C4-40FA-8BC7-71282A9F0336}" srcId="{7F6DD8D8-6973-4868-879C-D376659C6506}" destId="{B4FC940E-C4AC-43BC-A7E0-A14F58634A1F}" srcOrd="0" destOrd="0" parTransId="{7A4D247B-65A9-476D-B600-5CEE2C6E93C7}" sibTransId="{B15FE050-BBD4-4E53-B7F9-C9C7E989923C}"/>
    <dgm:cxn modelId="{323F23C6-1110-44A3-BF23-D3591D290299}" type="presParOf" srcId="{0EEC95D9-03A4-4E5B-B340-D4071C10579A}" destId="{EBBBCD24-3604-4A19-AD26-73047445F2FE}" srcOrd="0" destOrd="0" presId="urn:microsoft.com/office/officeart/2005/8/layout/list1"/>
    <dgm:cxn modelId="{55F0A64E-482E-4B07-B474-AC226E116E67}" type="presParOf" srcId="{EBBBCD24-3604-4A19-AD26-73047445F2FE}" destId="{3C9AF035-7108-4E76-B306-98B71E21C24E}" srcOrd="0" destOrd="0" presId="urn:microsoft.com/office/officeart/2005/8/layout/list1"/>
    <dgm:cxn modelId="{34F74EA5-CDE4-4322-B53D-2AF21D190112}" type="presParOf" srcId="{EBBBCD24-3604-4A19-AD26-73047445F2FE}" destId="{54C1F269-62F6-4DAC-BFA6-F9D05CF3263C}" srcOrd="1" destOrd="0" presId="urn:microsoft.com/office/officeart/2005/8/layout/list1"/>
    <dgm:cxn modelId="{455A876E-E87A-45EF-89CD-E8E0919AB65D}" type="presParOf" srcId="{0EEC95D9-03A4-4E5B-B340-D4071C10579A}" destId="{3CD8E419-6984-4530-A100-42CC041FBB0B}" srcOrd="1" destOrd="0" presId="urn:microsoft.com/office/officeart/2005/8/layout/list1"/>
    <dgm:cxn modelId="{AF46545C-E1CA-43AE-9CAF-12C110F30EC9}" type="presParOf" srcId="{0EEC95D9-03A4-4E5B-B340-D4071C10579A}" destId="{E2412A5A-029C-4566-BF0E-B73C8A92298A}"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45A7475-6B00-43B6-BCD6-80FF1FC2588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zh-CN" altLang="en-US"/>
        </a:p>
      </dgm:t>
    </dgm:pt>
    <dgm:pt modelId="{7F6DD8D8-6973-4868-879C-D376659C6506}">
      <dgm:prSet phldrT="[文本]"/>
      <dgm:spPr/>
      <dgm:t>
        <a:bodyPr/>
        <a:lstStyle/>
        <a:p>
          <a:r>
            <a:rPr lang="en-US" dirty="0" err="1"/>
            <a:t>Keras</a:t>
          </a:r>
          <a:r>
            <a:rPr lang="zh-CN" altLang="en-US" dirty="0"/>
            <a:t>具有以下特点：</a:t>
          </a:r>
        </a:p>
      </dgm:t>
    </dgm:pt>
    <dgm:pt modelId="{975DEEA0-8D16-43B0-A655-5BD59AA497E9}" type="parTrans" cxnId="{1239B967-6D04-4117-A38F-A5EA62050606}">
      <dgm:prSet/>
      <dgm:spPr/>
      <dgm:t>
        <a:bodyPr/>
        <a:lstStyle/>
        <a:p>
          <a:endParaRPr lang="zh-CN" altLang="en-US"/>
        </a:p>
      </dgm:t>
    </dgm:pt>
    <dgm:pt modelId="{39C12681-1629-4613-83E7-B75FD4C2CAB4}" type="sibTrans" cxnId="{1239B967-6D04-4117-A38F-A5EA62050606}">
      <dgm:prSet/>
      <dgm:spPr/>
      <dgm:t>
        <a:bodyPr/>
        <a:lstStyle/>
        <a:p>
          <a:endParaRPr lang="zh-CN" altLang="en-US"/>
        </a:p>
      </dgm:t>
    </dgm:pt>
    <dgm:pt modelId="{48179A12-D006-4029-9B21-99C35AC883B3}">
      <dgm:prSet/>
      <dgm:spPr/>
      <dgm:t>
        <a:bodyPr/>
        <a:lstStyle/>
        <a:p>
          <a:pPr>
            <a:buNone/>
          </a:pPr>
          <a:r>
            <a:rPr lang="en-US" dirty="0"/>
            <a:t>1. </a:t>
          </a:r>
          <a:r>
            <a:rPr lang="en-US" dirty="0" err="1"/>
            <a:t>Keras</a:t>
          </a:r>
          <a:r>
            <a:rPr lang="zh-CN" altLang="en-US" dirty="0"/>
            <a:t>在</a:t>
          </a:r>
          <a:r>
            <a:rPr lang="en-US" dirty="0"/>
            <a:t>CPU</a:t>
          </a:r>
          <a:r>
            <a:rPr lang="zh-CN" altLang="en-US" dirty="0"/>
            <a:t>和</a:t>
          </a:r>
          <a:r>
            <a:rPr lang="en-US" dirty="0"/>
            <a:t>GPU</a:t>
          </a:r>
          <a:r>
            <a:rPr lang="zh-CN" altLang="en-US" dirty="0"/>
            <a:t>上都能顺利运行；</a:t>
          </a:r>
        </a:p>
      </dgm:t>
    </dgm:pt>
    <dgm:pt modelId="{5215B97F-51BB-4179-8BE0-1EDD427F2626}" type="parTrans" cxnId="{A4CE0D77-14BF-43EA-8103-DF8A762A3DA9}">
      <dgm:prSet/>
      <dgm:spPr/>
      <dgm:t>
        <a:bodyPr/>
        <a:lstStyle/>
        <a:p>
          <a:endParaRPr lang="zh-CN" altLang="en-US"/>
        </a:p>
      </dgm:t>
    </dgm:pt>
    <dgm:pt modelId="{8E32D927-651D-43F1-A687-46E10AF0B65C}" type="sibTrans" cxnId="{A4CE0D77-14BF-43EA-8103-DF8A762A3DA9}">
      <dgm:prSet/>
      <dgm:spPr/>
      <dgm:t>
        <a:bodyPr/>
        <a:lstStyle/>
        <a:p>
          <a:endParaRPr lang="zh-CN" altLang="en-US"/>
        </a:p>
      </dgm:t>
    </dgm:pt>
    <dgm:pt modelId="{DBAF90EC-EB7A-4D32-8C4C-66465CF5507F}">
      <dgm:prSet/>
      <dgm:spPr/>
      <dgm:t>
        <a:bodyPr/>
        <a:lstStyle/>
        <a:p>
          <a:pPr>
            <a:buNone/>
          </a:pPr>
          <a:r>
            <a:rPr lang="en-US" altLang="zh-CN" dirty="0"/>
            <a:t>2. </a:t>
          </a:r>
          <a:r>
            <a:rPr lang="en-US" altLang="zh-CN" dirty="0" err="1"/>
            <a:t>Keras</a:t>
          </a:r>
          <a:r>
            <a:rPr lang="zh-CN" altLang="en-US" dirty="0"/>
            <a:t>支持几乎所有的神经网络模型，包括完全连接的、卷积的、池化的、递归的、嵌入的等等。此外，这些模型还可以组合起来构建更为复杂的模型；</a:t>
          </a:r>
        </a:p>
      </dgm:t>
    </dgm:pt>
    <dgm:pt modelId="{7A08D921-2505-434F-9159-DC4320FA5CF4}" type="parTrans" cxnId="{AB0A6A12-69B4-4B31-8676-2F900267E93F}">
      <dgm:prSet/>
      <dgm:spPr/>
      <dgm:t>
        <a:bodyPr/>
        <a:lstStyle/>
        <a:p>
          <a:endParaRPr lang="zh-CN" altLang="en-US"/>
        </a:p>
      </dgm:t>
    </dgm:pt>
    <dgm:pt modelId="{14E8331C-D93B-4970-B1D3-80085093092F}" type="sibTrans" cxnId="{AB0A6A12-69B4-4B31-8676-2F900267E93F}">
      <dgm:prSet/>
      <dgm:spPr/>
      <dgm:t>
        <a:bodyPr/>
        <a:lstStyle/>
        <a:p>
          <a:endParaRPr lang="zh-CN" altLang="en-US"/>
        </a:p>
      </dgm:t>
    </dgm:pt>
    <dgm:pt modelId="{86046121-96EF-479D-BB5A-68EB6385AF65}">
      <dgm:prSet/>
      <dgm:spPr/>
      <dgm:t>
        <a:bodyPr/>
        <a:lstStyle/>
        <a:p>
          <a:pPr>
            <a:buNone/>
          </a:pPr>
          <a:r>
            <a:rPr lang="en-US" altLang="zh-CN" dirty="0"/>
            <a:t>3. </a:t>
          </a:r>
          <a:r>
            <a:rPr lang="en-US" altLang="zh-CN" dirty="0" err="1"/>
            <a:t>Keras</a:t>
          </a:r>
          <a:r>
            <a:rPr lang="zh-CN" altLang="en-US" dirty="0"/>
            <a:t>在本质上是模块化的，具有难以置信的表现力、灵活性，并易于创新研究；</a:t>
          </a:r>
        </a:p>
      </dgm:t>
    </dgm:pt>
    <dgm:pt modelId="{57101AC7-7F02-4D0D-AD13-B7F8DC3B7D47}" type="parTrans" cxnId="{73D9F490-E7DF-4276-A7CB-F8DE14155726}">
      <dgm:prSet/>
      <dgm:spPr/>
      <dgm:t>
        <a:bodyPr/>
        <a:lstStyle/>
        <a:p>
          <a:endParaRPr lang="zh-CN" altLang="en-US"/>
        </a:p>
      </dgm:t>
    </dgm:pt>
    <dgm:pt modelId="{BF3DA5B7-C088-4531-B002-3B0F62870708}" type="sibTrans" cxnId="{73D9F490-E7DF-4276-A7CB-F8DE14155726}">
      <dgm:prSet/>
      <dgm:spPr/>
      <dgm:t>
        <a:bodyPr/>
        <a:lstStyle/>
        <a:p>
          <a:endParaRPr lang="zh-CN" altLang="en-US"/>
        </a:p>
      </dgm:t>
    </dgm:pt>
    <dgm:pt modelId="{B5E84B9D-702E-4013-AE4F-EF1B9BE713F6}">
      <dgm:prSet/>
      <dgm:spPr/>
      <dgm:t>
        <a:bodyPr/>
        <a:lstStyle/>
        <a:p>
          <a:pPr>
            <a:buNone/>
          </a:pPr>
          <a:r>
            <a:rPr lang="en-US" altLang="zh-CN" dirty="0"/>
            <a:t>4. </a:t>
          </a:r>
          <a:r>
            <a:rPr lang="en-US" altLang="zh-CN" dirty="0" err="1"/>
            <a:t>Keras</a:t>
          </a:r>
          <a:r>
            <a:rPr lang="zh-CN" altLang="en-US" dirty="0"/>
            <a:t>是一个完全基于</a:t>
          </a:r>
          <a:r>
            <a:rPr lang="en-US" altLang="zh-CN" dirty="0"/>
            <a:t>Python</a:t>
          </a:r>
          <a:r>
            <a:rPr lang="zh-CN" altLang="en-US" dirty="0"/>
            <a:t>的框架，可以方便地进行调试和改写。</a:t>
          </a:r>
        </a:p>
      </dgm:t>
    </dgm:pt>
    <dgm:pt modelId="{B172ECA8-A1AE-4164-966C-763C74E741C7}" type="parTrans" cxnId="{0EEEE442-C067-4124-99C5-278C2CC5CC71}">
      <dgm:prSet/>
      <dgm:spPr/>
      <dgm:t>
        <a:bodyPr/>
        <a:lstStyle/>
        <a:p>
          <a:endParaRPr lang="zh-CN" altLang="en-US"/>
        </a:p>
      </dgm:t>
    </dgm:pt>
    <dgm:pt modelId="{0DB55FEC-ADC2-4483-945E-733BE8406076}" type="sibTrans" cxnId="{0EEEE442-C067-4124-99C5-278C2CC5CC71}">
      <dgm:prSet/>
      <dgm:spPr/>
      <dgm:t>
        <a:bodyPr/>
        <a:lstStyle/>
        <a:p>
          <a:endParaRPr lang="zh-CN" altLang="en-US"/>
        </a:p>
      </dgm:t>
    </dgm:pt>
    <dgm:pt modelId="{0EEC95D9-03A4-4E5B-B340-D4071C10579A}" type="pres">
      <dgm:prSet presAssocID="{145A7475-6B00-43B6-BCD6-80FF1FC25889}" presName="linear" presStyleCnt="0">
        <dgm:presLayoutVars>
          <dgm:dir/>
          <dgm:animLvl val="lvl"/>
          <dgm:resizeHandles val="exact"/>
        </dgm:presLayoutVars>
      </dgm:prSet>
      <dgm:spPr/>
    </dgm:pt>
    <dgm:pt modelId="{EBBBCD24-3604-4A19-AD26-73047445F2FE}" type="pres">
      <dgm:prSet presAssocID="{7F6DD8D8-6973-4868-879C-D376659C6506}" presName="parentLin" presStyleCnt="0"/>
      <dgm:spPr/>
    </dgm:pt>
    <dgm:pt modelId="{3C9AF035-7108-4E76-B306-98B71E21C24E}" type="pres">
      <dgm:prSet presAssocID="{7F6DD8D8-6973-4868-879C-D376659C6506}" presName="parentLeftMargin" presStyleLbl="node1" presStyleIdx="0" presStyleCnt="1"/>
      <dgm:spPr/>
    </dgm:pt>
    <dgm:pt modelId="{54C1F269-62F6-4DAC-BFA6-F9D05CF3263C}" type="pres">
      <dgm:prSet presAssocID="{7F6DD8D8-6973-4868-879C-D376659C6506}" presName="parentText" presStyleLbl="node1" presStyleIdx="0" presStyleCnt="1">
        <dgm:presLayoutVars>
          <dgm:chMax val="0"/>
          <dgm:bulletEnabled val="1"/>
        </dgm:presLayoutVars>
      </dgm:prSet>
      <dgm:spPr/>
    </dgm:pt>
    <dgm:pt modelId="{3CD8E419-6984-4530-A100-42CC041FBB0B}" type="pres">
      <dgm:prSet presAssocID="{7F6DD8D8-6973-4868-879C-D376659C6506}" presName="negativeSpace" presStyleCnt="0"/>
      <dgm:spPr/>
    </dgm:pt>
    <dgm:pt modelId="{E2412A5A-029C-4566-BF0E-B73C8A92298A}" type="pres">
      <dgm:prSet presAssocID="{7F6DD8D8-6973-4868-879C-D376659C6506}" presName="childText" presStyleLbl="conFgAcc1" presStyleIdx="0" presStyleCnt="1">
        <dgm:presLayoutVars>
          <dgm:bulletEnabled val="1"/>
        </dgm:presLayoutVars>
      </dgm:prSet>
      <dgm:spPr/>
    </dgm:pt>
  </dgm:ptLst>
  <dgm:cxnLst>
    <dgm:cxn modelId="{AB0A6A12-69B4-4B31-8676-2F900267E93F}" srcId="{7F6DD8D8-6973-4868-879C-D376659C6506}" destId="{DBAF90EC-EB7A-4D32-8C4C-66465CF5507F}" srcOrd="1" destOrd="0" parTransId="{7A08D921-2505-434F-9159-DC4320FA5CF4}" sibTransId="{14E8331C-D93B-4970-B1D3-80085093092F}"/>
    <dgm:cxn modelId="{0ABCAF38-3955-4856-99F0-EC5576C9BAB8}" type="presOf" srcId="{7F6DD8D8-6973-4868-879C-D376659C6506}" destId="{3C9AF035-7108-4E76-B306-98B71E21C24E}" srcOrd="0" destOrd="0" presId="urn:microsoft.com/office/officeart/2005/8/layout/list1"/>
    <dgm:cxn modelId="{0EEEE442-C067-4124-99C5-278C2CC5CC71}" srcId="{7F6DD8D8-6973-4868-879C-D376659C6506}" destId="{B5E84B9D-702E-4013-AE4F-EF1B9BE713F6}" srcOrd="3" destOrd="0" parTransId="{B172ECA8-A1AE-4164-966C-763C74E741C7}" sibTransId="{0DB55FEC-ADC2-4483-945E-733BE8406076}"/>
    <dgm:cxn modelId="{1239B967-6D04-4117-A38F-A5EA62050606}" srcId="{145A7475-6B00-43B6-BCD6-80FF1FC25889}" destId="{7F6DD8D8-6973-4868-879C-D376659C6506}" srcOrd="0" destOrd="0" parTransId="{975DEEA0-8D16-43B0-A655-5BD59AA497E9}" sibTransId="{39C12681-1629-4613-83E7-B75FD4C2CAB4}"/>
    <dgm:cxn modelId="{824FAB68-C9A8-42CB-B7F2-68520DC87D01}" type="presOf" srcId="{DBAF90EC-EB7A-4D32-8C4C-66465CF5507F}" destId="{E2412A5A-029C-4566-BF0E-B73C8A92298A}" srcOrd="0" destOrd="1" presId="urn:microsoft.com/office/officeart/2005/8/layout/list1"/>
    <dgm:cxn modelId="{1D32D64B-5BA1-49B9-9075-6240C4900830}" type="presOf" srcId="{48179A12-D006-4029-9B21-99C35AC883B3}" destId="{E2412A5A-029C-4566-BF0E-B73C8A92298A}" srcOrd="0" destOrd="0" presId="urn:microsoft.com/office/officeart/2005/8/layout/list1"/>
    <dgm:cxn modelId="{A4CE0D77-14BF-43EA-8103-DF8A762A3DA9}" srcId="{7F6DD8D8-6973-4868-879C-D376659C6506}" destId="{48179A12-D006-4029-9B21-99C35AC883B3}" srcOrd="0" destOrd="0" parTransId="{5215B97F-51BB-4179-8BE0-1EDD427F2626}" sibTransId="{8E32D927-651D-43F1-A687-46E10AF0B65C}"/>
    <dgm:cxn modelId="{C2634A87-11D5-441C-B2C6-E990E4D0A537}" type="presOf" srcId="{145A7475-6B00-43B6-BCD6-80FF1FC25889}" destId="{0EEC95D9-03A4-4E5B-B340-D4071C10579A}" srcOrd="0" destOrd="0" presId="urn:microsoft.com/office/officeart/2005/8/layout/list1"/>
    <dgm:cxn modelId="{73D9F490-E7DF-4276-A7CB-F8DE14155726}" srcId="{7F6DD8D8-6973-4868-879C-D376659C6506}" destId="{86046121-96EF-479D-BB5A-68EB6385AF65}" srcOrd="2" destOrd="0" parTransId="{57101AC7-7F02-4D0D-AD13-B7F8DC3B7D47}" sibTransId="{BF3DA5B7-C088-4531-B002-3B0F62870708}"/>
    <dgm:cxn modelId="{2B8CCCAF-65E1-443B-8CE3-A97F0E09DD97}" type="presOf" srcId="{B5E84B9D-702E-4013-AE4F-EF1B9BE713F6}" destId="{E2412A5A-029C-4566-BF0E-B73C8A92298A}" srcOrd="0" destOrd="3" presId="urn:microsoft.com/office/officeart/2005/8/layout/list1"/>
    <dgm:cxn modelId="{574A5FC1-A7CD-4C34-815D-B05F58B6445F}" type="presOf" srcId="{7F6DD8D8-6973-4868-879C-D376659C6506}" destId="{54C1F269-62F6-4DAC-BFA6-F9D05CF3263C}" srcOrd="1" destOrd="0" presId="urn:microsoft.com/office/officeart/2005/8/layout/list1"/>
    <dgm:cxn modelId="{10DF43DA-9B53-4E7F-8B60-19E860079C55}" type="presOf" srcId="{86046121-96EF-479D-BB5A-68EB6385AF65}" destId="{E2412A5A-029C-4566-BF0E-B73C8A92298A}" srcOrd="0" destOrd="2" presId="urn:microsoft.com/office/officeart/2005/8/layout/list1"/>
    <dgm:cxn modelId="{323F23C6-1110-44A3-BF23-D3591D290299}" type="presParOf" srcId="{0EEC95D9-03A4-4E5B-B340-D4071C10579A}" destId="{EBBBCD24-3604-4A19-AD26-73047445F2FE}" srcOrd="0" destOrd="0" presId="urn:microsoft.com/office/officeart/2005/8/layout/list1"/>
    <dgm:cxn modelId="{55F0A64E-482E-4B07-B474-AC226E116E67}" type="presParOf" srcId="{EBBBCD24-3604-4A19-AD26-73047445F2FE}" destId="{3C9AF035-7108-4E76-B306-98B71E21C24E}" srcOrd="0" destOrd="0" presId="urn:microsoft.com/office/officeart/2005/8/layout/list1"/>
    <dgm:cxn modelId="{34F74EA5-CDE4-4322-B53D-2AF21D190112}" type="presParOf" srcId="{EBBBCD24-3604-4A19-AD26-73047445F2FE}" destId="{54C1F269-62F6-4DAC-BFA6-F9D05CF3263C}" srcOrd="1" destOrd="0" presId="urn:microsoft.com/office/officeart/2005/8/layout/list1"/>
    <dgm:cxn modelId="{455A876E-E87A-45EF-89CD-E8E0919AB65D}" type="presParOf" srcId="{0EEC95D9-03A4-4E5B-B340-D4071C10579A}" destId="{3CD8E419-6984-4530-A100-42CC041FBB0B}" srcOrd="1" destOrd="0" presId="urn:microsoft.com/office/officeart/2005/8/layout/list1"/>
    <dgm:cxn modelId="{AF46545C-E1CA-43AE-9CAF-12C110F30EC9}" type="presParOf" srcId="{0EEC95D9-03A4-4E5B-B340-D4071C10579A}" destId="{E2412A5A-029C-4566-BF0E-B73C8A92298A}"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12A5A-029C-4566-BF0E-B73C8A92298A}">
      <dsp:nvSpPr>
        <dsp:cNvPr id="0" name=""/>
        <dsp:cNvSpPr/>
      </dsp:nvSpPr>
      <dsp:spPr>
        <a:xfrm>
          <a:off x="0" y="1025475"/>
          <a:ext cx="4601497" cy="32413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7127" tIns="437388" rIns="357127" bIns="149352" numCol="1" spcCol="1270" anchor="t" anchorCtr="0">
          <a:noAutofit/>
        </a:bodyPr>
        <a:lstStyle/>
        <a:p>
          <a:pPr marL="228600" lvl="1" indent="-228600" algn="l" defTabSz="933450">
            <a:lnSpc>
              <a:spcPct val="90000"/>
            </a:lnSpc>
            <a:spcBef>
              <a:spcPct val="0"/>
            </a:spcBef>
            <a:spcAft>
              <a:spcPct val="15000"/>
            </a:spcAft>
            <a:buChar char="•"/>
          </a:pPr>
          <a:r>
            <a:rPr lang="en-US" altLang="zh-CN" sz="2100" kern="1200" dirty="0"/>
            <a:t>1. </a:t>
          </a:r>
          <a:r>
            <a:rPr lang="zh-CN" altLang="en-US" sz="2100" kern="1200" dirty="0"/>
            <a:t>快速线性代数运算；</a:t>
          </a:r>
        </a:p>
        <a:p>
          <a:pPr marL="228600" lvl="1" indent="-228600" algn="l" defTabSz="933450">
            <a:lnSpc>
              <a:spcPct val="90000"/>
            </a:lnSpc>
            <a:spcBef>
              <a:spcPct val="0"/>
            </a:spcBef>
            <a:spcAft>
              <a:spcPct val="15000"/>
            </a:spcAft>
            <a:buChar char="•"/>
          </a:pPr>
          <a:r>
            <a:rPr lang="en-US" altLang="zh-CN" sz="2100" kern="1200" dirty="0"/>
            <a:t>2. </a:t>
          </a:r>
          <a:r>
            <a:rPr lang="zh-CN" altLang="en-US" sz="2100" kern="1200" dirty="0"/>
            <a:t>响应式构造；</a:t>
          </a:r>
        </a:p>
        <a:p>
          <a:pPr marL="228600" lvl="1" indent="-228600" algn="l" defTabSz="933450">
            <a:lnSpc>
              <a:spcPct val="90000"/>
            </a:lnSpc>
            <a:spcBef>
              <a:spcPct val="0"/>
            </a:spcBef>
            <a:spcAft>
              <a:spcPct val="15000"/>
            </a:spcAft>
            <a:buChar char="•"/>
          </a:pPr>
          <a:r>
            <a:rPr lang="en-US" altLang="zh-CN" sz="2100" kern="1200" dirty="0"/>
            <a:t>3. </a:t>
          </a:r>
          <a:r>
            <a:rPr lang="zh-CN" altLang="en-US" sz="2100" kern="1200" dirty="0"/>
            <a:t>灵活性；</a:t>
          </a:r>
        </a:p>
        <a:p>
          <a:pPr marL="228600" lvl="1" indent="-228600" algn="l" defTabSz="933450">
            <a:lnSpc>
              <a:spcPct val="90000"/>
            </a:lnSpc>
            <a:spcBef>
              <a:spcPct val="0"/>
            </a:spcBef>
            <a:spcAft>
              <a:spcPct val="15000"/>
            </a:spcAft>
            <a:buChar char="•"/>
          </a:pPr>
          <a:r>
            <a:rPr lang="en-US" altLang="zh-CN" sz="2100" kern="1200" dirty="0"/>
            <a:t>4. </a:t>
          </a:r>
          <a:r>
            <a:rPr lang="zh-CN" altLang="en-US" sz="2100" kern="1200" dirty="0"/>
            <a:t>易于训练；</a:t>
          </a:r>
        </a:p>
        <a:p>
          <a:pPr marL="228600" lvl="1" indent="-228600" algn="l" defTabSz="933450">
            <a:lnSpc>
              <a:spcPct val="90000"/>
            </a:lnSpc>
            <a:spcBef>
              <a:spcPct val="0"/>
            </a:spcBef>
            <a:spcAft>
              <a:spcPct val="15000"/>
            </a:spcAft>
            <a:buChar char="•"/>
          </a:pPr>
          <a:r>
            <a:rPr lang="en-US" altLang="zh-CN" sz="2100" kern="1200" dirty="0"/>
            <a:t>5. </a:t>
          </a:r>
          <a:r>
            <a:rPr lang="zh-CN" altLang="en-US" sz="2100" kern="1200" dirty="0"/>
            <a:t>并行化神经网络训练；</a:t>
          </a:r>
        </a:p>
        <a:p>
          <a:pPr marL="228600" lvl="1" indent="-228600" algn="l" defTabSz="933450">
            <a:lnSpc>
              <a:spcPct val="90000"/>
            </a:lnSpc>
            <a:spcBef>
              <a:spcPct val="0"/>
            </a:spcBef>
            <a:spcAft>
              <a:spcPct val="15000"/>
            </a:spcAft>
            <a:buChar char="•"/>
          </a:pPr>
          <a:r>
            <a:rPr lang="en-US" altLang="zh-CN" sz="2100" kern="1200" dirty="0"/>
            <a:t>6. </a:t>
          </a:r>
          <a:r>
            <a:rPr lang="zh-CN" altLang="en-US" sz="2100" kern="1200" dirty="0"/>
            <a:t>大型社区；</a:t>
          </a:r>
        </a:p>
        <a:p>
          <a:pPr marL="228600" lvl="1" indent="-228600" algn="l" defTabSz="933450">
            <a:lnSpc>
              <a:spcPct val="90000"/>
            </a:lnSpc>
            <a:spcBef>
              <a:spcPct val="0"/>
            </a:spcBef>
            <a:spcAft>
              <a:spcPct val="15000"/>
            </a:spcAft>
            <a:buChar char="•"/>
          </a:pPr>
          <a:r>
            <a:rPr lang="en-US" altLang="zh-CN" sz="2100" kern="1200" dirty="0"/>
            <a:t>7. </a:t>
          </a:r>
          <a:r>
            <a:rPr lang="zh-CN" altLang="en-US" sz="2100" kern="1200" dirty="0"/>
            <a:t>开源。</a:t>
          </a:r>
        </a:p>
      </dsp:txBody>
      <dsp:txXfrm>
        <a:off x="0" y="1025475"/>
        <a:ext cx="4601497" cy="3241350"/>
      </dsp:txXfrm>
    </dsp:sp>
    <dsp:sp modelId="{54C1F269-62F6-4DAC-BFA6-F9D05CF3263C}">
      <dsp:nvSpPr>
        <dsp:cNvPr id="0" name=""/>
        <dsp:cNvSpPr/>
      </dsp:nvSpPr>
      <dsp:spPr>
        <a:xfrm>
          <a:off x="230074" y="715515"/>
          <a:ext cx="3221047" cy="619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748" tIns="0" rIns="121748" bIns="0" numCol="1" spcCol="1270" anchor="ctr" anchorCtr="0">
          <a:noAutofit/>
        </a:bodyPr>
        <a:lstStyle/>
        <a:p>
          <a:pPr marL="0" lvl="0" indent="0" algn="l" defTabSz="933450">
            <a:lnSpc>
              <a:spcPct val="90000"/>
            </a:lnSpc>
            <a:spcBef>
              <a:spcPct val="0"/>
            </a:spcBef>
            <a:spcAft>
              <a:spcPct val="35000"/>
            </a:spcAft>
            <a:buNone/>
          </a:pPr>
          <a:r>
            <a:rPr lang="en-US" sz="2100" kern="1200" dirty="0"/>
            <a:t>TensorFlow</a:t>
          </a:r>
          <a:r>
            <a:rPr lang="zh-CN" altLang="en-US" sz="2100" kern="1200" dirty="0"/>
            <a:t>具有以下特点：</a:t>
          </a:r>
        </a:p>
      </dsp:txBody>
      <dsp:txXfrm>
        <a:off x="260336" y="745777"/>
        <a:ext cx="3160523" cy="5593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12A5A-029C-4566-BF0E-B73C8A92298A}">
      <dsp:nvSpPr>
        <dsp:cNvPr id="0" name=""/>
        <dsp:cNvSpPr/>
      </dsp:nvSpPr>
      <dsp:spPr>
        <a:xfrm>
          <a:off x="0" y="1061296"/>
          <a:ext cx="4601497" cy="32287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7127" tIns="520700" rIns="357127" bIns="177800" numCol="1" spcCol="1270" anchor="t" anchorCtr="0">
          <a:noAutofit/>
        </a:bodyPr>
        <a:lstStyle/>
        <a:p>
          <a:pPr marL="228600" lvl="1" indent="-228600" algn="l" defTabSz="1111250">
            <a:lnSpc>
              <a:spcPct val="90000"/>
            </a:lnSpc>
            <a:spcBef>
              <a:spcPct val="0"/>
            </a:spcBef>
            <a:spcAft>
              <a:spcPct val="15000"/>
            </a:spcAft>
            <a:buChar char="•"/>
          </a:pPr>
          <a:r>
            <a:rPr lang="zh-CN" altLang="en-US" sz="2500" kern="1200" dirty="0"/>
            <a:t>简单高效的数据挖掘和数据分析工具；</a:t>
          </a:r>
        </a:p>
        <a:p>
          <a:pPr marL="228600" lvl="1" indent="-228600" algn="l" defTabSz="1111250">
            <a:lnSpc>
              <a:spcPct val="90000"/>
            </a:lnSpc>
            <a:spcBef>
              <a:spcPct val="0"/>
            </a:spcBef>
            <a:spcAft>
              <a:spcPct val="15000"/>
            </a:spcAft>
            <a:buChar char="•"/>
          </a:pPr>
          <a:r>
            <a:rPr lang="zh-CN" altLang="en-US" sz="2500" kern="1200" dirty="0"/>
            <a:t>让每个人能够在复杂环境中重复使用；</a:t>
          </a:r>
        </a:p>
        <a:p>
          <a:pPr marL="228600" lvl="1" indent="-228600" algn="l" defTabSz="1111250">
            <a:lnSpc>
              <a:spcPct val="90000"/>
            </a:lnSpc>
            <a:spcBef>
              <a:spcPct val="0"/>
            </a:spcBef>
            <a:spcAft>
              <a:spcPct val="15000"/>
            </a:spcAft>
            <a:buChar char="•"/>
          </a:pPr>
          <a:r>
            <a:rPr lang="zh-CN" altLang="en-US" sz="2500" kern="1200"/>
            <a:t>建立</a:t>
          </a:r>
          <a:r>
            <a:rPr lang="en-US" altLang="zh-CN" sz="2500" kern="1200" dirty="0"/>
            <a:t>NumPy</a:t>
          </a:r>
          <a:r>
            <a:rPr lang="zh-CN" altLang="en-US" sz="2500" kern="1200" dirty="0"/>
            <a:t>、</a:t>
          </a:r>
          <a:r>
            <a:rPr lang="en-US" altLang="zh-CN" sz="2500" kern="1200" dirty="0"/>
            <a:t>SciPy</a:t>
          </a:r>
          <a:r>
            <a:rPr lang="zh-CN" altLang="en-US" sz="2500" kern="1200" dirty="0"/>
            <a:t>、</a:t>
          </a:r>
          <a:r>
            <a:rPr lang="en-US" altLang="zh-CN" sz="2500" kern="1200" dirty="0" err="1"/>
            <a:t>MatPlotLib</a:t>
          </a:r>
          <a:r>
            <a:rPr lang="zh-CN" altLang="en-US" sz="2500" kern="1200" dirty="0"/>
            <a:t>之上。</a:t>
          </a:r>
        </a:p>
      </dsp:txBody>
      <dsp:txXfrm>
        <a:off x="0" y="1061296"/>
        <a:ext cx="4601497" cy="3228750"/>
      </dsp:txXfrm>
    </dsp:sp>
    <dsp:sp modelId="{54C1F269-62F6-4DAC-BFA6-F9D05CF3263C}">
      <dsp:nvSpPr>
        <dsp:cNvPr id="0" name=""/>
        <dsp:cNvSpPr/>
      </dsp:nvSpPr>
      <dsp:spPr>
        <a:xfrm>
          <a:off x="230074" y="692296"/>
          <a:ext cx="3221047" cy="738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748" tIns="0" rIns="121748" bIns="0" numCol="1" spcCol="1270" anchor="ctr" anchorCtr="0">
          <a:noAutofit/>
        </a:bodyPr>
        <a:lstStyle/>
        <a:p>
          <a:pPr marL="0" lvl="0" indent="0" algn="l" defTabSz="1111250">
            <a:lnSpc>
              <a:spcPct val="90000"/>
            </a:lnSpc>
            <a:spcBef>
              <a:spcPct val="0"/>
            </a:spcBef>
            <a:spcAft>
              <a:spcPct val="35000"/>
            </a:spcAft>
            <a:buNone/>
          </a:pPr>
          <a:r>
            <a:rPr lang="en-US" altLang="zh-CN" sz="2500" kern="1200" dirty="0" err="1"/>
            <a:t>sklearn</a:t>
          </a:r>
          <a:r>
            <a:rPr lang="zh-CN" altLang="en-US" sz="2500" kern="1200" dirty="0"/>
            <a:t>具有以下特点：</a:t>
          </a:r>
        </a:p>
      </dsp:txBody>
      <dsp:txXfrm>
        <a:off x="266100" y="728322"/>
        <a:ext cx="3148995" cy="6659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12A5A-029C-4566-BF0E-B73C8A92298A}">
      <dsp:nvSpPr>
        <dsp:cNvPr id="0" name=""/>
        <dsp:cNvSpPr/>
      </dsp:nvSpPr>
      <dsp:spPr>
        <a:xfrm>
          <a:off x="0" y="546885"/>
          <a:ext cx="10351524" cy="33327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3393" tIns="479044" rIns="803393" bIns="163576" numCol="1" spcCol="1270" anchor="t" anchorCtr="0">
          <a:noAutofit/>
        </a:bodyPr>
        <a:lstStyle/>
        <a:p>
          <a:pPr marL="228600" lvl="1" indent="-228600" algn="l" defTabSz="1022350">
            <a:lnSpc>
              <a:spcPct val="90000"/>
            </a:lnSpc>
            <a:spcBef>
              <a:spcPct val="0"/>
            </a:spcBef>
            <a:spcAft>
              <a:spcPct val="15000"/>
            </a:spcAft>
            <a:buNone/>
          </a:pPr>
          <a:r>
            <a:rPr lang="en-US" sz="2300" kern="1200" dirty="0"/>
            <a:t>1. </a:t>
          </a:r>
          <a:r>
            <a:rPr lang="en-US" sz="2300" kern="1200" dirty="0" err="1"/>
            <a:t>Keras</a:t>
          </a:r>
          <a:r>
            <a:rPr lang="zh-CN" altLang="en-US" sz="2300" kern="1200" dirty="0"/>
            <a:t>在</a:t>
          </a:r>
          <a:r>
            <a:rPr lang="en-US" sz="2300" kern="1200" dirty="0"/>
            <a:t>CPU</a:t>
          </a:r>
          <a:r>
            <a:rPr lang="zh-CN" altLang="en-US" sz="2300" kern="1200" dirty="0"/>
            <a:t>和</a:t>
          </a:r>
          <a:r>
            <a:rPr lang="en-US" sz="2300" kern="1200" dirty="0"/>
            <a:t>GPU</a:t>
          </a:r>
          <a:r>
            <a:rPr lang="zh-CN" altLang="en-US" sz="2300" kern="1200" dirty="0"/>
            <a:t>上都能顺利运行；</a:t>
          </a:r>
        </a:p>
        <a:p>
          <a:pPr marL="228600" lvl="1" indent="-228600" algn="l" defTabSz="1022350">
            <a:lnSpc>
              <a:spcPct val="90000"/>
            </a:lnSpc>
            <a:spcBef>
              <a:spcPct val="0"/>
            </a:spcBef>
            <a:spcAft>
              <a:spcPct val="15000"/>
            </a:spcAft>
            <a:buNone/>
          </a:pPr>
          <a:r>
            <a:rPr lang="en-US" altLang="zh-CN" sz="2300" kern="1200" dirty="0"/>
            <a:t>2. </a:t>
          </a:r>
          <a:r>
            <a:rPr lang="en-US" altLang="zh-CN" sz="2300" kern="1200" dirty="0" err="1"/>
            <a:t>Keras</a:t>
          </a:r>
          <a:r>
            <a:rPr lang="zh-CN" altLang="en-US" sz="2300" kern="1200" dirty="0"/>
            <a:t>支持几乎所有的神经网络模型，包括完全连接的、卷积的、池化的、递归的、嵌入的等等。此外，这些模型还可以组合起来构建更为复杂的模型；</a:t>
          </a:r>
        </a:p>
        <a:p>
          <a:pPr marL="228600" lvl="1" indent="-228600" algn="l" defTabSz="1022350">
            <a:lnSpc>
              <a:spcPct val="90000"/>
            </a:lnSpc>
            <a:spcBef>
              <a:spcPct val="0"/>
            </a:spcBef>
            <a:spcAft>
              <a:spcPct val="15000"/>
            </a:spcAft>
            <a:buNone/>
          </a:pPr>
          <a:r>
            <a:rPr lang="en-US" altLang="zh-CN" sz="2300" kern="1200" dirty="0"/>
            <a:t>3. </a:t>
          </a:r>
          <a:r>
            <a:rPr lang="en-US" altLang="zh-CN" sz="2300" kern="1200" dirty="0" err="1"/>
            <a:t>Keras</a:t>
          </a:r>
          <a:r>
            <a:rPr lang="zh-CN" altLang="en-US" sz="2300" kern="1200" dirty="0"/>
            <a:t>在本质上是模块化的，具有难以置信的表现力、灵活性，并易于创新研究；</a:t>
          </a:r>
        </a:p>
        <a:p>
          <a:pPr marL="228600" lvl="1" indent="-228600" algn="l" defTabSz="1022350">
            <a:lnSpc>
              <a:spcPct val="90000"/>
            </a:lnSpc>
            <a:spcBef>
              <a:spcPct val="0"/>
            </a:spcBef>
            <a:spcAft>
              <a:spcPct val="15000"/>
            </a:spcAft>
            <a:buNone/>
          </a:pPr>
          <a:r>
            <a:rPr lang="en-US" altLang="zh-CN" sz="2300" kern="1200" dirty="0"/>
            <a:t>4. </a:t>
          </a:r>
          <a:r>
            <a:rPr lang="en-US" altLang="zh-CN" sz="2300" kern="1200" dirty="0" err="1"/>
            <a:t>Keras</a:t>
          </a:r>
          <a:r>
            <a:rPr lang="zh-CN" altLang="en-US" sz="2300" kern="1200" dirty="0"/>
            <a:t>是一个完全基于</a:t>
          </a:r>
          <a:r>
            <a:rPr lang="en-US" altLang="zh-CN" sz="2300" kern="1200" dirty="0"/>
            <a:t>Python</a:t>
          </a:r>
          <a:r>
            <a:rPr lang="zh-CN" altLang="en-US" sz="2300" kern="1200" dirty="0"/>
            <a:t>的框架，可以方便地进行调试和改写。</a:t>
          </a:r>
        </a:p>
      </dsp:txBody>
      <dsp:txXfrm>
        <a:off x="0" y="546885"/>
        <a:ext cx="10351524" cy="3332700"/>
      </dsp:txXfrm>
    </dsp:sp>
    <dsp:sp modelId="{54C1F269-62F6-4DAC-BFA6-F9D05CF3263C}">
      <dsp:nvSpPr>
        <dsp:cNvPr id="0" name=""/>
        <dsp:cNvSpPr/>
      </dsp:nvSpPr>
      <dsp:spPr>
        <a:xfrm>
          <a:off x="517576" y="207405"/>
          <a:ext cx="7246066"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884" tIns="0" rIns="273884" bIns="0" numCol="1" spcCol="1270" anchor="ctr" anchorCtr="0">
          <a:noAutofit/>
        </a:bodyPr>
        <a:lstStyle/>
        <a:p>
          <a:pPr marL="0" lvl="0" indent="0" algn="l" defTabSz="1022350">
            <a:lnSpc>
              <a:spcPct val="90000"/>
            </a:lnSpc>
            <a:spcBef>
              <a:spcPct val="0"/>
            </a:spcBef>
            <a:spcAft>
              <a:spcPct val="35000"/>
            </a:spcAft>
            <a:buNone/>
          </a:pPr>
          <a:r>
            <a:rPr lang="en-US" sz="2300" kern="1200" dirty="0" err="1"/>
            <a:t>Keras</a:t>
          </a:r>
          <a:r>
            <a:rPr lang="zh-CN" altLang="en-US" sz="2300" kern="1200" dirty="0"/>
            <a:t>具有以下特点：</a:t>
          </a:r>
        </a:p>
      </dsp:txBody>
      <dsp:txXfrm>
        <a:off x="550720" y="240549"/>
        <a:ext cx="7179778" cy="61267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A094FD-0964-423F-AE7D-FD9377A8C30B}" type="datetimeFigureOut">
              <a:rPr lang="zh-CN" altLang="en-US" smtClean="0"/>
              <a:t>2022/11/17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9BEED5-26EE-46B3-BF4E-AC011328518F}" type="slidenum">
              <a:rPr lang="zh-CN" altLang="en-US" smtClean="0"/>
              <a:t>‹#›</a:t>
            </a:fld>
            <a:endParaRPr lang="zh-CN" altLang="en-US"/>
          </a:p>
        </p:txBody>
      </p:sp>
    </p:spTree>
    <p:extLst>
      <p:ext uri="{BB962C8B-B14F-4D97-AF65-F5344CB8AC3E}">
        <p14:creationId xmlns:p14="http://schemas.microsoft.com/office/powerpoint/2010/main" val="1419553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21</a:t>
            </a:fld>
            <a:endParaRPr lang="zh-CN" altLang="en-US"/>
          </a:p>
        </p:txBody>
      </p:sp>
    </p:spTree>
    <p:extLst>
      <p:ext uri="{BB962C8B-B14F-4D97-AF65-F5344CB8AC3E}">
        <p14:creationId xmlns:p14="http://schemas.microsoft.com/office/powerpoint/2010/main" val="2233010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en-US" dirty="0"/>
          </a:p>
        </p:txBody>
      </p:sp>
      <p:sp>
        <p:nvSpPr>
          <p:cNvPr id="4" name="Date Placeholder 3"/>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363702-F966-4E8B-8924-AF1F0D5B1F79}"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39788" y="987425"/>
            <a:ext cx="3932237" cy="48815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p>
        </p:txBody>
      </p:sp>
      <p:sp>
        <p:nvSpPr>
          <p:cNvPr id="5" name="Date Placeholder 4"/>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8" name="Title 1"/>
          <p:cNvSpPr txBox="1"/>
          <p:nvPr userDrawn="1"/>
        </p:nvSpPr>
        <p:spPr>
          <a:xfrm>
            <a:off x="1" y="0"/>
            <a:ext cx="7677339" cy="733182"/>
          </a:xfrm>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a:lstStyle>
          <a:p>
            <a:r>
              <a:rPr lang="zh-CN" altLang="en-US" sz="3600" dirty="0"/>
              <a:t>单击此处编辑母版标题样式</a:t>
            </a:r>
            <a:endParaRPr lang="en-US" sz="3600" dirty="0"/>
          </a:p>
        </p:txBody>
      </p:sp>
      <p:sp>
        <p:nvSpPr>
          <p:cNvPr id="2" name="Title Placeholder 1">
            <a:extLst>
              <a:ext uri="{FF2B5EF4-FFF2-40B4-BE49-F238E27FC236}">
                <a16:creationId xmlns:a16="http://schemas.microsoft.com/office/drawing/2014/main" id="{424C432E-7355-E378-20A0-781874D128E2}"/>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39788" y="987425"/>
            <a:ext cx="3932237" cy="48815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p>
        </p:txBody>
      </p:sp>
      <p:sp>
        <p:nvSpPr>
          <p:cNvPr id="5" name="Date Placeholder 4"/>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8" name="Title 1"/>
          <p:cNvSpPr txBox="1"/>
          <p:nvPr userDrawn="1"/>
        </p:nvSpPr>
        <p:spPr>
          <a:xfrm>
            <a:off x="1" y="0"/>
            <a:ext cx="7677339" cy="733182"/>
          </a:xfrm>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a:lstStyle>
          <a:p>
            <a:r>
              <a:rPr lang="zh-CN" altLang="en-US" sz="3600" dirty="0"/>
              <a:t>单击此处编辑母版标题样式</a:t>
            </a:r>
            <a:endParaRPr lang="en-US" sz="3600" dirty="0"/>
          </a:p>
        </p:txBody>
      </p:sp>
      <p:sp>
        <p:nvSpPr>
          <p:cNvPr id="2" name="Title Placeholder 1">
            <a:extLst>
              <a:ext uri="{FF2B5EF4-FFF2-40B4-BE49-F238E27FC236}">
                <a16:creationId xmlns:a16="http://schemas.microsoft.com/office/drawing/2014/main" id="{7AAEF314-3E14-0234-9C74-4EC8CD9D4852}"/>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7" name="Title Placeholder 1">
            <a:extLst>
              <a:ext uri="{FF2B5EF4-FFF2-40B4-BE49-F238E27FC236}">
                <a16:creationId xmlns:a16="http://schemas.microsoft.com/office/drawing/2014/main" id="{872B4E77-7EF8-ABF6-DF84-DF07AD86831F}"/>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101BA3-108F-480D-AFBC-BF0D9BC15CC4}" type="datetimeFigureOut">
              <a:rPr lang="zh-CN" altLang="en-US" smtClean="0"/>
              <a:t>2022/11/17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D811105D-B285-4AB0-8B08-57957BCCB059}" type="slidenum">
              <a:rPr lang="zh-CN" altLang="en-US" smtClean="0"/>
              <a:t>‹#›</a:t>
            </a:fld>
            <a:endParaRPr lang="zh-CN" altLang="en-US"/>
          </a:p>
        </p:txBody>
      </p:sp>
      <p:sp>
        <p:nvSpPr>
          <p:cNvPr id="5" name="Title 1">
            <a:extLst>
              <a:ext uri="{FF2B5EF4-FFF2-40B4-BE49-F238E27FC236}">
                <a16:creationId xmlns:a16="http://schemas.microsoft.com/office/drawing/2014/main" id="{3A7D8DAC-F631-18F9-2CA1-1DACBCCCCB30}"/>
              </a:ext>
            </a:extLst>
          </p:cNvPr>
          <p:cNvSpPr>
            <a:spLocks noGrp="1"/>
          </p:cNvSpPr>
          <p:nvPr>
            <p:ph type="title"/>
          </p:nvPr>
        </p:nvSpPr>
        <p:spPr>
          <a:xfrm>
            <a:off x="0" y="0"/>
            <a:ext cx="12191999" cy="952500"/>
          </a:xfrm>
        </p:spPr>
        <p:txBody>
          <a:bodyPr>
            <a:normAutofit/>
          </a:bodyPr>
          <a:lstStyle>
            <a:lvl1pPr algn="ctr">
              <a:defRPr sz="4000"/>
            </a:lvl1pPr>
          </a:lstStyle>
          <a:p>
            <a:r>
              <a:rPr lang="zh-CN" altLang="en-US" dirty="0"/>
              <a:t>单击此处编辑母版标题样式</a:t>
            </a:r>
            <a:endParaRPr lang="en-US" dirty="0"/>
          </a:p>
        </p:txBody>
      </p:sp>
      <p:sp>
        <p:nvSpPr>
          <p:cNvPr id="13" name="文本占位符 12">
            <a:extLst>
              <a:ext uri="{FF2B5EF4-FFF2-40B4-BE49-F238E27FC236}">
                <a16:creationId xmlns:a16="http://schemas.microsoft.com/office/drawing/2014/main" id="{B901CE75-6BCF-4559-73D8-9E6BDA0C0223}"/>
              </a:ext>
            </a:extLst>
          </p:cNvPr>
          <p:cNvSpPr>
            <a:spLocks noGrp="1"/>
          </p:cNvSpPr>
          <p:nvPr>
            <p:ph type="body" sz="quarter" idx="13"/>
          </p:nvPr>
        </p:nvSpPr>
        <p:spPr>
          <a:xfrm>
            <a:off x="371475" y="1485900"/>
            <a:ext cx="11563350" cy="4391025"/>
          </a:xfrm>
        </p:spPr>
        <p:txBody>
          <a:bodyPr/>
          <a:lstStyle>
            <a:lvl1pPr marL="0" indent="457200">
              <a:lnSpc>
                <a:spcPct val="150000"/>
              </a:lnSpc>
              <a:buNone/>
              <a:defRPr>
                <a:latin typeface="微软雅黑" panose="020B0503020204020204" pitchFamily="34" charset="-122"/>
                <a:ea typeface="微软雅黑" panose="020B0503020204020204" pitchFamily="34" charset="-122"/>
              </a:defRPr>
            </a:lvl1pPr>
          </a:lstStyle>
          <a:p>
            <a:pPr lvl="0"/>
            <a:endParaRPr lang="zh-CN" altLang="en-US" dirty="0"/>
          </a:p>
        </p:txBody>
      </p:sp>
    </p:spTree>
    <p:extLst>
      <p:ext uri="{BB962C8B-B14F-4D97-AF65-F5344CB8AC3E}">
        <p14:creationId xmlns:p14="http://schemas.microsoft.com/office/powerpoint/2010/main" val="189029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单击此处编辑母版标题样式</a:t>
            </a:r>
            <a:endParaRPr lang="en-US" dirty="0"/>
          </a:p>
        </p:txBody>
      </p:sp>
      <p:sp>
        <p:nvSpPr>
          <p:cNvPr id="3" name="Content Placeholder 2"/>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Date Placeholder 3"/>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7" name="Title Placeholder 1">
            <a:extLst>
              <a:ext uri="{FF2B5EF4-FFF2-40B4-BE49-F238E27FC236}">
                <a16:creationId xmlns:a16="http://schemas.microsoft.com/office/drawing/2014/main" id="{4BD8037F-F5A7-9890-EC25-B8BD84DDF544}"/>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10</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与人工智能</a:t>
            </a:r>
            <a:endParaRPr lang="en-US" sz="2000" dirty="0">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363702-F966-4E8B-8924-AF1F0D5B1F79}"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节标题-节目录">
    <p:spTree>
      <p:nvGrpSpPr>
        <p:cNvPr id="1" name=""/>
        <p:cNvGrpSpPr/>
        <p:nvPr/>
      </p:nvGrpSpPr>
      <p:grpSpPr>
        <a:xfrm>
          <a:off x="0" y="0"/>
          <a:ext cx="0" cy="0"/>
          <a:chOff x="0" y="0"/>
          <a:chExt cx="0" cy="0"/>
        </a:xfrm>
      </p:grpSpPr>
      <p:sp>
        <p:nvSpPr>
          <p:cNvPr id="2" name="Title 1"/>
          <p:cNvSpPr>
            <a:spLocks noGrp="1"/>
          </p:cNvSpPr>
          <p:nvPr>
            <p:ph type="title"/>
          </p:nvPr>
        </p:nvSpPr>
        <p:spPr>
          <a:xfrm>
            <a:off x="838200" y="464270"/>
            <a:ext cx="10515600" cy="608160"/>
          </a:xfrm>
        </p:spPr>
        <p:txBody>
          <a:bodyPr anchor="b">
            <a:noAutofit/>
          </a:bodyPr>
          <a:lstStyle>
            <a:lvl1pPr algn="ctr">
              <a:defRPr sz="36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1525772"/>
            <a:ext cx="10515600" cy="456387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p>
        </p:txBody>
      </p:sp>
      <p:sp>
        <p:nvSpPr>
          <p:cNvPr id="4" name="Date Placeholder 3"/>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363702-F966-4E8B-8924-AF1F0D5B1F79}" type="slidenum">
              <a:rPr lang="zh-CN" altLang="en-US" smtClean="0"/>
              <a:t>‹#›</a:t>
            </a:fld>
            <a:endParaRPr lang="zh-CN" altLang="en-US"/>
          </a:p>
        </p:txBody>
      </p:sp>
    </p:spTree>
    <p:extLst>
      <p:ext uri="{BB962C8B-B14F-4D97-AF65-F5344CB8AC3E}">
        <p14:creationId xmlns:p14="http://schemas.microsoft.com/office/powerpoint/2010/main" val="3137890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371475" y="1085850"/>
            <a:ext cx="5648325" cy="5091113"/>
          </a:xfrm>
        </p:spPr>
        <p:txBody>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Content Placeholder 3"/>
          <p:cNvSpPr>
            <a:spLocks noGrp="1"/>
          </p:cNvSpPr>
          <p:nvPr>
            <p:ph sz="half" idx="2"/>
          </p:nvPr>
        </p:nvSpPr>
        <p:spPr>
          <a:xfrm>
            <a:off x="6172200" y="1085850"/>
            <a:ext cx="5181600" cy="5091113"/>
          </a:xfrm>
        </p:spPr>
        <p:txBody>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5" name="Date Placeholder 4"/>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8" name="Title Placeholder 1">
            <a:extLst>
              <a:ext uri="{FF2B5EF4-FFF2-40B4-BE49-F238E27FC236}">
                <a16:creationId xmlns:a16="http://schemas.microsoft.com/office/drawing/2014/main" id="{43BB21E8-BE31-07B9-6173-81396BE632BA}"/>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004888"/>
            <a:ext cx="56261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4" name="Content Placeholder 3"/>
          <p:cNvSpPr>
            <a:spLocks noGrp="1"/>
          </p:cNvSpPr>
          <p:nvPr>
            <p:ph sz="half" idx="2"/>
          </p:nvPr>
        </p:nvSpPr>
        <p:spPr>
          <a:xfrm>
            <a:off x="371476" y="1995487"/>
            <a:ext cx="5626100" cy="4194176"/>
          </a:xfrm>
        </p:spPr>
        <p:txBody>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5" name="Text Placeholder 4"/>
          <p:cNvSpPr>
            <a:spLocks noGrp="1"/>
          </p:cNvSpPr>
          <p:nvPr>
            <p:ph type="body" sz="quarter" idx="3"/>
          </p:nvPr>
        </p:nvSpPr>
        <p:spPr>
          <a:xfrm>
            <a:off x="6194427" y="1009651"/>
            <a:ext cx="562609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6" name="Content Placeholder 5"/>
          <p:cNvSpPr>
            <a:spLocks noGrp="1"/>
          </p:cNvSpPr>
          <p:nvPr>
            <p:ph sz="quarter" idx="4"/>
          </p:nvPr>
        </p:nvSpPr>
        <p:spPr>
          <a:xfrm>
            <a:off x="6194424" y="1995487"/>
            <a:ext cx="5626100" cy="4194176"/>
          </a:xfrm>
        </p:spPr>
        <p:txBody>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7" name="Date Placeholder 6"/>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10" name="Title Placeholder 1"/>
          <p:cNvSpPr>
            <a:spLocks noGrp="1"/>
          </p:cNvSpPr>
          <p:nvPr>
            <p:ph type="title"/>
          </p:nvPr>
        </p:nvSpPr>
        <p:spPr>
          <a:xfrm>
            <a:off x="1" y="0"/>
            <a:ext cx="7677339" cy="733182"/>
          </a:xfrm>
          <a:prstGeom prst="rect">
            <a:avLst/>
          </a:prstGeom>
          <a:solidFill>
            <a:srgbClr val="0070C0"/>
          </a:solidFill>
        </p:spPr>
        <p:txBody>
          <a:bodyPr vert="horz" lIns="91440" tIns="45720" rIns="91440" bIns="45720" rtlCol="0" anchor="ctr">
            <a:normAutofit/>
          </a:bodyPr>
          <a:lstStyle/>
          <a:p>
            <a:r>
              <a:rPr lang="zh-CN" altLang="en-US" dirty="0"/>
              <a:t>单击此处编辑母版标题样式</a:t>
            </a:r>
            <a:endParaRPr lang="en-US" dirty="0"/>
          </a:p>
        </p:txBody>
      </p:sp>
      <p:sp>
        <p:nvSpPr>
          <p:cNvPr id="2" name="Title Placeholder 1">
            <a:extLst>
              <a:ext uri="{FF2B5EF4-FFF2-40B4-BE49-F238E27FC236}">
                <a16:creationId xmlns:a16="http://schemas.microsoft.com/office/drawing/2014/main" id="{939F1430-94D1-8581-6158-DE884C0DA475}"/>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单击此处编辑母版标题样式</a:t>
            </a:r>
            <a:endParaRPr lang="en-US" dirty="0"/>
          </a:p>
        </p:txBody>
      </p:sp>
      <p:sp>
        <p:nvSpPr>
          <p:cNvPr id="3" name="Date Placeholder 2"/>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6" name="Title Placeholder 1">
            <a:extLst>
              <a:ext uri="{FF2B5EF4-FFF2-40B4-BE49-F238E27FC236}">
                <a16:creationId xmlns:a16="http://schemas.microsoft.com/office/drawing/2014/main" id="{3C12A036-A2E0-0D06-8F9F-81DA7D141C3D}"/>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5" name="Title 1"/>
          <p:cNvSpPr>
            <a:spLocks noGrp="1"/>
          </p:cNvSpPr>
          <p:nvPr>
            <p:ph type="title"/>
          </p:nvPr>
        </p:nvSpPr>
        <p:spPr>
          <a:xfrm>
            <a:off x="1" y="0"/>
            <a:ext cx="7677339" cy="733182"/>
          </a:xfrm>
        </p:spPr>
        <p:txBody>
          <a:bodyPr/>
          <a:lstStyle/>
          <a:p>
            <a:r>
              <a:rPr lang="zh-CN" altLang="en-US" dirty="0"/>
              <a:t>单击此处编辑母版标题样式</a:t>
            </a:r>
            <a:endParaRPr lang="en-US" dirty="0"/>
          </a:p>
        </p:txBody>
      </p:sp>
      <p:sp>
        <p:nvSpPr>
          <p:cNvPr id="6" name="Title Placeholder 1">
            <a:extLst>
              <a:ext uri="{FF2B5EF4-FFF2-40B4-BE49-F238E27FC236}">
                <a16:creationId xmlns:a16="http://schemas.microsoft.com/office/drawing/2014/main" id="{3642EB13-BDC6-2243-A173-45D07AD63DE4}"/>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5" name="Picture Placeholder 4"/>
          <p:cNvSpPr>
            <a:spLocks noGrp="1"/>
          </p:cNvSpPr>
          <p:nvPr>
            <p:ph type="pic" sz="quarter" idx="13"/>
          </p:nvPr>
        </p:nvSpPr>
        <p:spPr>
          <a:xfrm>
            <a:off x="4604113" y="0"/>
            <a:ext cx="7587887" cy="6858000"/>
          </a:xfrm>
          <a:custGeom>
            <a:avLst/>
            <a:gdLst>
              <a:gd name="connsiteX0" fmla="*/ 208864 w 7587887"/>
              <a:gd name="connsiteY0" fmla="*/ 0 h 6858000"/>
              <a:gd name="connsiteX1" fmla="*/ 7587887 w 7587887"/>
              <a:gd name="connsiteY1" fmla="*/ 0 h 6858000"/>
              <a:gd name="connsiteX2" fmla="*/ 7587887 w 7587887"/>
              <a:gd name="connsiteY2" fmla="*/ 6858000 h 6858000"/>
              <a:gd name="connsiteX3" fmla="*/ 4098321 w 7587887"/>
              <a:gd name="connsiteY3" fmla="*/ 6858000 h 6858000"/>
              <a:gd name="connsiteX4" fmla="*/ 4527676 w 7587887"/>
              <a:gd name="connsiteY4" fmla="*/ 6204458 h 6858000"/>
              <a:gd name="connsiteX5" fmla="*/ 5020172 w 7587887"/>
              <a:gd name="connsiteY5" fmla="*/ 5655651 h 6858000"/>
              <a:gd name="connsiteX6" fmla="*/ 4885473 w 7587887"/>
              <a:gd name="connsiteY6" fmla="*/ 4759125 h 6858000"/>
              <a:gd name="connsiteX7" fmla="*/ 4081483 w 7587887"/>
              <a:gd name="connsiteY7" fmla="*/ 4277348 h 6858000"/>
              <a:gd name="connsiteX8" fmla="*/ 3412194 w 7587887"/>
              <a:gd name="connsiteY8" fmla="*/ 4105584 h 6858000"/>
              <a:gd name="connsiteX9" fmla="*/ 2595576 w 7587887"/>
              <a:gd name="connsiteY9" fmla="*/ 3171354 h 6858000"/>
              <a:gd name="connsiteX10" fmla="*/ 2241989 w 7587887"/>
              <a:gd name="connsiteY10" fmla="*/ 2446593 h 6858000"/>
              <a:gd name="connsiteX11" fmla="*/ 1113878 w 7587887"/>
              <a:gd name="connsiteY11" fmla="*/ 1834945 h 6858000"/>
              <a:gd name="connsiteX12" fmla="*/ 82583 w 7587887"/>
              <a:gd name="connsiteY12" fmla="*/ 1101805 h 6858000"/>
              <a:gd name="connsiteX13" fmla="*/ 166771 w 7587887"/>
              <a:gd name="connsiteY13" fmla="*/ 75409 h 6858000"/>
              <a:gd name="connsiteX14" fmla="*/ 208864 w 7587887"/>
              <a:gd name="connsiteY14"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587887" h="6858000">
                <a:moveTo>
                  <a:pt x="208864" y="0"/>
                </a:moveTo>
                <a:cubicBezTo>
                  <a:pt x="208864" y="0"/>
                  <a:pt x="208864" y="0"/>
                  <a:pt x="7587887" y="0"/>
                </a:cubicBezTo>
                <a:lnTo>
                  <a:pt x="7587887" y="6858000"/>
                </a:lnTo>
                <a:cubicBezTo>
                  <a:pt x="7587887" y="6858000"/>
                  <a:pt x="7587887" y="6858000"/>
                  <a:pt x="4098321" y="6858000"/>
                </a:cubicBezTo>
                <a:cubicBezTo>
                  <a:pt x="4182508" y="6610827"/>
                  <a:pt x="4338255" y="6388791"/>
                  <a:pt x="4527676" y="6204458"/>
                </a:cubicBezTo>
                <a:cubicBezTo>
                  <a:pt x="4704469" y="6032694"/>
                  <a:pt x="4914938" y="5877687"/>
                  <a:pt x="5020172" y="5655651"/>
                </a:cubicBezTo>
                <a:cubicBezTo>
                  <a:pt x="5154872" y="5370774"/>
                  <a:pt x="5083313" y="5010488"/>
                  <a:pt x="4885473" y="4759125"/>
                </a:cubicBezTo>
                <a:cubicBezTo>
                  <a:pt x="4687632" y="4511953"/>
                  <a:pt x="4388767" y="4356946"/>
                  <a:pt x="4081483" y="4277348"/>
                </a:cubicBezTo>
                <a:cubicBezTo>
                  <a:pt x="3858387" y="4218697"/>
                  <a:pt x="3622662" y="4197750"/>
                  <a:pt x="3412194" y="4105584"/>
                </a:cubicBezTo>
                <a:cubicBezTo>
                  <a:pt x="3020722" y="3938009"/>
                  <a:pt x="2763951" y="3560965"/>
                  <a:pt x="2595576" y="3171354"/>
                </a:cubicBezTo>
                <a:cubicBezTo>
                  <a:pt x="2490342" y="2919992"/>
                  <a:pt x="2410364" y="2656061"/>
                  <a:pt x="2241989" y="2446593"/>
                </a:cubicBezTo>
                <a:cubicBezTo>
                  <a:pt x="1972590" y="2107254"/>
                  <a:pt x="1526396" y="1973194"/>
                  <a:pt x="1113878" y="1834945"/>
                </a:cubicBezTo>
                <a:cubicBezTo>
                  <a:pt x="705570" y="1692506"/>
                  <a:pt x="267795" y="1495606"/>
                  <a:pt x="82583" y="1101805"/>
                </a:cubicBezTo>
                <a:cubicBezTo>
                  <a:pt x="-64745" y="779223"/>
                  <a:pt x="-1604" y="389612"/>
                  <a:pt x="166771" y="75409"/>
                </a:cubicBezTo>
                <a:cubicBezTo>
                  <a:pt x="183608" y="50273"/>
                  <a:pt x="196236" y="25136"/>
                  <a:pt x="208864" y="0"/>
                </a:cubicBezTo>
                <a:close/>
              </a:path>
            </a:pathLst>
          </a:custGeom>
          <a:solidFill>
            <a:schemeClr val="bg2">
              <a:lumMod val="95000"/>
            </a:schemeClr>
          </a:solidFill>
        </p:spPr>
        <p:txBody>
          <a:bodyPr wrap="square">
            <a:noAutofit/>
          </a:bodyPr>
          <a:lstStyle>
            <a:lvl1pPr>
              <a:defRPr sz="800"/>
            </a:lvl1pPr>
          </a:lstStyle>
          <a:p>
            <a:endParaRPr lang="en-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 y="0"/>
            <a:ext cx="7677339" cy="733182"/>
          </a:xfrm>
          <a:prstGeom prst="rect">
            <a:avLst/>
          </a:prstGeom>
          <a:solidFill>
            <a:srgbClr val="0070C0"/>
          </a:solidFill>
        </p:spPr>
        <p:txBody>
          <a:bodyPr vert="horz" lIns="91440" tIns="45720" rIns="91440" bIns="45720" rtlCol="0" anchor="ctr">
            <a:normAutofit/>
          </a:bodyPr>
          <a:lstStyle/>
          <a:p>
            <a:r>
              <a:rPr lang="zh-CN" altLang="en-US" dirty="0"/>
              <a:t>单击此处编辑母版标题样式</a:t>
            </a:r>
            <a:endParaRPr lang="en-US" dirty="0"/>
          </a:p>
        </p:txBody>
      </p:sp>
      <p:sp>
        <p:nvSpPr>
          <p:cNvPr id="3" name="Text Placeholder 2"/>
          <p:cNvSpPr>
            <a:spLocks noGrp="1"/>
          </p:cNvSpPr>
          <p:nvPr>
            <p:ph type="body" idx="1"/>
          </p:nvPr>
        </p:nvSpPr>
        <p:spPr>
          <a:xfrm>
            <a:off x="371475" y="1095375"/>
            <a:ext cx="11563350" cy="5081587"/>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Date Placeholder 3"/>
          <p:cNvSpPr>
            <a:spLocks noGrp="1"/>
          </p:cNvSpPr>
          <p:nvPr>
            <p:ph type="dt" sz="half" idx="2"/>
          </p:nvPr>
        </p:nvSpPr>
        <p:spPr>
          <a:xfrm>
            <a:off x="371475" y="6356350"/>
            <a:ext cx="3209925"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599" y="6356350"/>
            <a:ext cx="332422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363702-F966-4E8B-8924-AF1F0D5B1F79}" type="slidenum">
              <a:rPr lang="zh-CN" altLang="en-US" smtClean="0"/>
              <a:t>‹#›</a:t>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txStyles>
    <p:titleStyle>
      <a:lvl1pPr algn="l" defTabSz="914400" rtl="0" eaLnBrk="1" latinLnBrk="0" hangingPunct="1">
        <a:lnSpc>
          <a:spcPct val="90000"/>
        </a:lnSpc>
        <a:spcBef>
          <a:spcPct val="0"/>
        </a:spcBef>
        <a:buNone/>
        <a:defRPr sz="36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chor="ctr">
            <a:normAutofit/>
          </a:bodyPr>
          <a:lstStyle/>
          <a:p>
            <a:pPr>
              <a:lnSpc>
                <a:spcPct val="130000"/>
              </a:lnSpc>
            </a:pPr>
            <a:r>
              <a:rPr lang="zh-CN" altLang="en-US" dirty="0">
                <a:latin typeface="微软雅黑" panose="020B0503020204020204" pitchFamily="34" charset="-122"/>
                <a:ea typeface="微软雅黑" panose="020B0503020204020204" pitchFamily="34" charset="-122"/>
              </a:rPr>
              <a:t>第</a:t>
            </a:r>
            <a:r>
              <a:rPr lang="en-US" altLang="zh-CN" dirty="0">
                <a:latin typeface="微软雅黑" panose="020B0503020204020204" pitchFamily="34" charset="-122"/>
                <a:ea typeface="微软雅黑" panose="020B0503020204020204" pitchFamily="34" charset="-122"/>
              </a:rPr>
              <a:t>10</a:t>
            </a:r>
            <a:r>
              <a:rPr lang="zh-CN" altLang="en-US" dirty="0">
                <a:latin typeface="微软雅黑" panose="020B0503020204020204" pitchFamily="34" charset="-122"/>
                <a:ea typeface="微软雅黑" panose="020B0503020204020204" pitchFamily="34" charset="-122"/>
              </a:rPr>
              <a:t>章</a:t>
            </a:r>
            <a:br>
              <a:rPr lang="zh-CN" altLang="en-US"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Python</a:t>
            </a:r>
            <a:r>
              <a:rPr lang="zh-CN" altLang="en-US" dirty="0">
                <a:latin typeface="微软雅黑" panose="020B0503020204020204" pitchFamily="34" charset="-122"/>
                <a:ea typeface="微软雅黑" panose="020B0503020204020204" pitchFamily="34" charset="-122"/>
              </a:rPr>
              <a:t>与人工智能</a:t>
            </a:r>
          </a:p>
        </p:txBody>
      </p:sp>
      <p:sp>
        <p:nvSpPr>
          <p:cNvPr id="3" name="副标题 2"/>
          <p:cNvSpPr>
            <a:spLocks noGrp="1"/>
          </p:cNvSpPr>
          <p:nvPr>
            <p:ph type="subTitle" idx="1"/>
          </p:nvPr>
        </p:nvSpPr>
        <p:spPr/>
        <p:txBody>
          <a:bodyPr/>
          <a:lstStyle/>
          <a:p>
            <a:endParaRPr lang="zh-CN" altLang="en-US" dirty="0"/>
          </a:p>
        </p:txBody>
      </p:sp>
      <p:pic>
        <p:nvPicPr>
          <p:cNvPr id="5" name="图片 4">
            <a:extLst>
              <a:ext uri="{FF2B5EF4-FFF2-40B4-BE49-F238E27FC236}">
                <a16:creationId xmlns:a16="http://schemas.microsoft.com/office/drawing/2014/main" id="{542644BC-B4A8-D200-8919-2614B64458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02931" y="-1"/>
            <a:ext cx="2089069" cy="112236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10.1Python</a:t>
            </a:r>
            <a:r>
              <a:rPr lang="zh-CN" altLang="en-US" dirty="0"/>
              <a:t>与机器学习</a:t>
            </a:r>
          </a:p>
        </p:txBody>
      </p:sp>
      <p:sp>
        <p:nvSpPr>
          <p:cNvPr id="3" name="内容占位符 2"/>
          <p:cNvSpPr>
            <a:spLocks noGrp="1"/>
          </p:cNvSpPr>
          <p:nvPr>
            <p:ph idx="1"/>
          </p:nvPr>
        </p:nvSpPr>
        <p:spPr/>
        <p:txBody>
          <a:bodyPr>
            <a:normAutofit/>
          </a:bodyPr>
          <a:lstStyle/>
          <a:p>
            <a:pPr marL="0" indent="0">
              <a:buNone/>
            </a:pPr>
            <a:r>
              <a:rPr lang="en-US" altLang="zh-CN" dirty="0"/>
              <a:t>10.1.2</a:t>
            </a:r>
            <a:r>
              <a:rPr lang="zh-CN" altLang="en-US" dirty="0"/>
              <a:t>数字识别</a:t>
            </a:r>
          </a:p>
          <a:p>
            <a:pPr marL="0" indent="457200">
              <a:buNone/>
            </a:pPr>
            <a:r>
              <a:rPr lang="en-US" altLang="zh-CN" dirty="0"/>
              <a:t>1. </a:t>
            </a:r>
            <a:r>
              <a:rPr lang="zh-CN" altLang="en-US" dirty="0"/>
              <a:t>根据以下代码导入</a:t>
            </a:r>
            <a:r>
              <a:rPr lang="en-US" altLang="zh-CN" dirty="0"/>
              <a:t>Digits</a:t>
            </a:r>
            <a:r>
              <a:rPr lang="zh-CN" altLang="en-US" dirty="0"/>
              <a:t>数据集，并查看</a:t>
            </a:r>
            <a:r>
              <a:rPr lang="en-US" altLang="zh-CN" dirty="0"/>
              <a:t>digits</a:t>
            </a:r>
            <a:r>
              <a:rPr lang="zh-CN" altLang="en-US" dirty="0"/>
              <a:t>数据集统计性信息。</a:t>
            </a:r>
            <a:endParaRPr lang="en-US" altLang="zh-CN" dirty="0"/>
          </a:p>
        </p:txBody>
      </p:sp>
      <p:pic>
        <p:nvPicPr>
          <p:cNvPr id="4" name="图片 3" descr="文本, 信件&#10;&#10;描述已自动生成">
            <a:extLst>
              <a:ext uri="{FF2B5EF4-FFF2-40B4-BE49-F238E27FC236}">
                <a16:creationId xmlns:a16="http://schemas.microsoft.com/office/drawing/2014/main" id="{8C2F342A-0A12-A2F2-CFE8-428CFD883AC1}"/>
              </a:ext>
            </a:extLst>
          </p:cNvPr>
          <p:cNvPicPr>
            <a:picLocks noChangeAspect="1"/>
          </p:cNvPicPr>
          <p:nvPr/>
        </p:nvPicPr>
        <p:blipFill>
          <a:blip r:embed="rId2"/>
          <a:srcRect r="25626" b="5296"/>
          <a:stretch>
            <a:fillRect/>
          </a:stretch>
        </p:blipFill>
        <p:spPr>
          <a:xfrm>
            <a:off x="1019492" y="2330206"/>
            <a:ext cx="8515033" cy="2971800"/>
          </a:xfrm>
          <a:prstGeom prst="rect">
            <a:avLst/>
          </a:prstGeom>
          <a:ln w="25400" cap="sq" cmpd="sng" algn="ctr">
            <a:solidFill>
              <a:srgbClr val="000000"/>
            </a:solidFill>
            <a:prstDash val="solid"/>
            <a:miter lim="800000"/>
            <a:headEnd type="none" w="med" len="med"/>
            <a:tailEnd type="none" w="med" len="med"/>
          </a:ln>
          <a:effectLst>
            <a:outerShdw blurRad="50800" dist="38100" dir="2700000" algn="tl" rotWithShape="0">
              <a:srgbClr val="000000">
                <a:alpha val="43000"/>
              </a:srgbClr>
            </a:outerShdw>
          </a:effectLst>
        </p:spPr>
      </p:pic>
      <p:pic>
        <p:nvPicPr>
          <p:cNvPr id="5" name="图片 4" descr="图片包含 图表&#10;&#10;描述已自动生成">
            <a:extLst>
              <a:ext uri="{FF2B5EF4-FFF2-40B4-BE49-F238E27FC236}">
                <a16:creationId xmlns:a16="http://schemas.microsoft.com/office/drawing/2014/main" id="{3DC0290B-66DB-AA2E-4AA1-B1D3F291DF60}"/>
              </a:ext>
            </a:extLst>
          </p:cNvPr>
          <p:cNvPicPr>
            <a:picLocks noChangeAspect="1"/>
          </p:cNvPicPr>
          <p:nvPr/>
        </p:nvPicPr>
        <p:blipFill>
          <a:blip r:embed="rId3"/>
          <a:stretch>
            <a:fillRect/>
          </a:stretch>
        </p:blipFill>
        <p:spPr>
          <a:xfrm>
            <a:off x="1019492" y="5553075"/>
            <a:ext cx="6163272" cy="986080"/>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432721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10.1Python</a:t>
            </a:r>
            <a:r>
              <a:rPr lang="zh-CN" altLang="en-US" dirty="0"/>
              <a:t>与机器学习</a:t>
            </a:r>
          </a:p>
        </p:txBody>
      </p:sp>
      <p:sp>
        <p:nvSpPr>
          <p:cNvPr id="3" name="内容占位符 2"/>
          <p:cNvSpPr>
            <a:spLocks noGrp="1"/>
          </p:cNvSpPr>
          <p:nvPr>
            <p:ph idx="1"/>
          </p:nvPr>
        </p:nvSpPr>
        <p:spPr/>
        <p:txBody>
          <a:bodyPr>
            <a:normAutofit/>
          </a:bodyPr>
          <a:lstStyle/>
          <a:p>
            <a:pPr marL="0" indent="457200">
              <a:buNone/>
            </a:pPr>
            <a:r>
              <a:rPr lang="en-US" altLang="zh-CN" dirty="0"/>
              <a:t>2. </a:t>
            </a:r>
            <a:r>
              <a:rPr lang="zh-CN" altLang="en-US" dirty="0"/>
              <a:t>根据如下代码，查看</a:t>
            </a:r>
            <a:r>
              <a:rPr lang="en-US" altLang="zh-CN" dirty="0"/>
              <a:t>digits</a:t>
            </a:r>
            <a:r>
              <a:rPr lang="zh-CN" altLang="en-US" dirty="0"/>
              <a:t>数据集第一条数据的具体内容，并重构为</a:t>
            </a:r>
            <a:r>
              <a:rPr lang="en-US" altLang="zh-CN" dirty="0"/>
              <a:t>(8,8)</a:t>
            </a:r>
            <a:r>
              <a:rPr lang="zh-CN" altLang="en-US" dirty="0"/>
              <a:t>的数组，再选取前五个数据显示其灰度图，</a:t>
            </a:r>
            <a:endParaRPr lang="en-US" altLang="zh-CN" dirty="0"/>
          </a:p>
        </p:txBody>
      </p:sp>
      <p:pic>
        <p:nvPicPr>
          <p:cNvPr id="6" name="图片 5" descr="文本&#10;&#10;描述已自动生成">
            <a:extLst>
              <a:ext uri="{FF2B5EF4-FFF2-40B4-BE49-F238E27FC236}">
                <a16:creationId xmlns:a16="http://schemas.microsoft.com/office/drawing/2014/main" id="{6B61F1FF-494C-184F-AB52-55FEA7BA916F}"/>
              </a:ext>
            </a:extLst>
          </p:cNvPr>
          <p:cNvPicPr>
            <a:picLocks noChangeAspect="1"/>
          </p:cNvPicPr>
          <p:nvPr/>
        </p:nvPicPr>
        <p:blipFill>
          <a:blip r:embed="rId2"/>
          <a:stretch>
            <a:fillRect/>
          </a:stretch>
        </p:blipFill>
        <p:spPr>
          <a:xfrm>
            <a:off x="943292" y="2162701"/>
            <a:ext cx="6499714" cy="1899811"/>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7" name="图片 6" descr="图片包含 日历&#10;&#10;描述已自动生成">
            <a:extLst>
              <a:ext uri="{FF2B5EF4-FFF2-40B4-BE49-F238E27FC236}">
                <a16:creationId xmlns:a16="http://schemas.microsoft.com/office/drawing/2014/main" id="{9EFC1A7F-7F4E-A87B-0DC6-9EB06C68AA3E}"/>
              </a:ext>
            </a:extLst>
          </p:cNvPr>
          <p:cNvPicPr>
            <a:picLocks noChangeAspect="1"/>
          </p:cNvPicPr>
          <p:nvPr/>
        </p:nvPicPr>
        <p:blipFill>
          <a:blip r:embed="rId3"/>
          <a:stretch>
            <a:fillRect/>
          </a:stretch>
        </p:blipFill>
        <p:spPr>
          <a:xfrm>
            <a:off x="943291" y="4133850"/>
            <a:ext cx="5439423" cy="2540317"/>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668418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10.1Python</a:t>
            </a:r>
            <a:r>
              <a:rPr lang="zh-CN" altLang="en-US" dirty="0"/>
              <a:t>与机器学习</a:t>
            </a:r>
          </a:p>
        </p:txBody>
      </p:sp>
      <p:sp>
        <p:nvSpPr>
          <p:cNvPr id="3" name="内容占位符 2"/>
          <p:cNvSpPr>
            <a:spLocks noGrp="1"/>
          </p:cNvSpPr>
          <p:nvPr>
            <p:ph idx="1"/>
          </p:nvPr>
        </p:nvSpPr>
        <p:spPr/>
        <p:txBody>
          <a:bodyPr>
            <a:normAutofit/>
          </a:bodyPr>
          <a:lstStyle/>
          <a:p>
            <a:pPr marL="0" indent="457200">
              <a:buNone/>
            </a:pPr>
            <a:r>
              <a:rPr lang="en-US" altLang="zh-CN" dirty="0"/>
              <a:t>2. </a:t>
            </a:r>
            <a:r>
              <a:rPr lang="zh-CN" altLang="en-US" dirty="0"/>
              <a:t>根据如下代码，查看</a:t>
            </a:r>
            <a:r>
              <a:rPr lang="en-US" altLang="zh-CN" dirty="0"/>
              <a:t>digits</a:t>
            </a:r>
            <a:r>
              <a:rPr lang="zh-CN" altLang="en-US" dirty="0"/>
              <a:t>数据集第一条数据的具体内容，并重构为</a:t>
            </a:r>
            <a:r>
              <a:rPr lang="en-US" altLang="zh-CN" dirty="0"/>
              <a:t>(8,8)</a:t>
            </a:r>
            <a:r>
              <a:rPr lang="zh-CN" altLang="en-US" dirty="0"/>
              <a:t>的数组，再选取前五个数据显示其灰度图，</a:t>
            </a:r>
            <a:endParaRPr lang="en-US" altLang="zh-CN" dirty="0"/>
          </a:p>
        </p:txBody>
      </p:sp>
      <p:pic>
        <p:nvPicPr>
          <p:cNvPr id="4" name="图片 3" descr="图形用户界面, 文本, 应用程序, 电子邮件&#10;&#10;描述已自动生成">
            <a:extLst>
              <a:ext uri="{FF2B5EF4-FFF2-40B4-BE49-F238E27FC236}">
                <a16:creationId xmlns:a16="http://schemas.microsoft.com/office/drawing/2014/main" id="{875A0FE6-06A8-CEF4-3DAB-2EF9DE3547D5}"/>
              </a:ext>
            </a:extLst>
          </p:cNvPr>
          <p:cNvPicPr>
            <a:picLocks noChangeAspect="1"/>
          </p:cNvPicPr>
          <p:nvPr/>
        </p:nvPicPr>
        <p:blipFill>
          <a:blip r:embed="rId2"/>
          <a:srcRect r="19095" b="-1356"/>
          <a:stretch>
            <a:fillRect/>
          </a:stretch>
        </p:blipFill>
        <p:spPr>
          <a:xfrm>
            <a:off x="965199" y="2143125"/>
            <a:ext cx="5162375" cy="4634230"/>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5" name="图片 4" descr="手机屏幕截图&#10;&#10;低可信度描述已自动生成">
            <a:extLst>
              <a:ext uri="{FF2B5EF4-FFF2-40B4-BE49-F238E27FC236}">
                <a16:creationId xmlns:a16="http://schemas.microsoft.com/office/drawing/2014/main" id="{D8BC4271-4446-6B6D-A0D0-CA7F6CD6CB5E}"/>
              </a:ext>
            </a:extLst>
          </p:cNvPr>
          <p:cNvPicPr>
            <a:picLocks noChangeAspect="1"/>
          </p:cNvPicPr>
          <p:nvPr/>
        </p:nvPicPr>
        <p:blipFill>
          <a:blip r:embed="rId3"/>
          <a:stretch>
            <a:fillRect/>
          </a:stretch>
        </p:blipFill>
        <p:spPr>
          <a:xfrm>
            <a:off x="6546850" y="3643311"/>
            <a:ext cx="4679950" cy="1234440"/>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196769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10.1Python</a:t>
            </a:r>
            <a:r>
              <a:rPr lang="zh-CN" altLang="en-US" dirty="0"/>
              <a:t>与机器学习</a:t>
            </a:r>
          </a:p>
        </p:txBody>
      </p:sp>
      <p:sp>
        <p:nvSpPr>
          <p:cNvPr id="3" name="内容占位符 2"/>
          <p:cNvSpPr>
            <a:spLocks noGrp="1"/>
          </p:cNvSpPr>
          <p:nvPr>
            <p:ph idx="1"/>
          </p:nvPr>
        </p:nvSpPr>
        <p:spPr/>
        <p:txBody>
          <a:bodyPr>
            <a:normAutofit/>
          </a:bodyPr>
          <a:lstStyle/>
          <a:p>
            <a:pPr marL="0" indent="457200">
              <a:buNone/>
            </a:pPr>
            <a:r>
              <a:rPr lang="en-US" altLang="zh-CN" dirty="0"/>
              <a:t>3. </a:t>
            </a:r>
            <a:r>
              <a:rPr lang="zh-CN" altLang="en-US" dirty="0"/>
              <a:t>为了降低模型对数据过拟合的可能性，保证训练的模型可以对新数据进行预测，根据如下代码，将</a:t>
            </a:r>
            <a:r>
              <a:rPr lang="en-US" altLang="zh-CN" dirty="0"/>
              <a:t>digits</a:t>
            </a:r>
            <a:r>
              <a:rPr lang="zh-CN" altLang="en-US" dirty="0"/>
              <a:t>数据集分为训练集和测试集。</a:t>
            </a:r>
            <a:endParaRPr lang="en-US" altLang="zh-CN" dirty="0"/>
          </a:p>
        </p:txBody>
      </p:sp>
      <p:pic>
        <p:nvPicPr>
          <p:cNvPr id="6" name="图片 5" descr="图形用户界面, 文本&#10;&#10;描述已自动生成">
            <a:extLst>
              <a:ext uri="{FF2B5EF4-FFF2-40B4-BE49-F238E27FC236}">
                <a16:creationId xmlns:a16="http://schemas.microsoft.com/office/drawing/2014/main" id="{FE5C41AD-8C02-516F-D471-FFB2266E49F2}"/>
              </a:ext>
            </a:extLst>
          </p:cNvPr>
          <p:cNvPicPr>
            <a:picLocks noChangeAspect="1"/>
          </p:cNvPicPr>
          <p:nvPr/>
        </p:nvPicPr>
        <p:blipFill>
          <a:blip r:embed="rId2"/>
          <a:stretch>
            <a:fillRect/>
          </a:stretch>
        </p:blipFill>
        <p:spPr>
          <a:xfrm>
            <a:off x="857072" y="2466976"/>
            <a:ext cx="10835864" cy="2647950"/>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277465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10.1Python</a:t>
            </a:r>
            <a:r>
              <a:rPr lang="zh-CN" altLang="en-US" dirty="0"/>
              <a:t>与机器学习</a:t>
            </a:r>
          </a:p>
        </p:txBody>
      </p:sp>
      <p:sp>
        <p:nvSpPr>
          <p:cNvPr id="3" name="内容占位符 2"/>
          <p:cNvSpPr>
            <a:spLocks noGrp="1"/>
          </p:cNvSpPr>
          <p:nvPr>
            <p:ph idx="1"/>
          </p:nvPr>
        </p:nvSpPr>
        <p:spPr/>
        <p:txBody>
          <a:bodyPr>
            <a:normAutofit/>
          </a:bodyPr>
          <a:lstStyle/>
          <a:p>
            <a:pPr marL="0" indent="457200">
              <a:buNone/>
            </a:pPr>
            <a:r>
              <a:rPr lang="en-US" altLang="zh-CN" dirty="0"/>
              <a:t>4. </a:t>
            </a:r>
            <a:r>
              <a:rPr lang="zh-CN" altLang="en-US" dirty="0"/>
              <a:t>根据如下代码，通过逻辑回归对</a:t>
            </a:r>
            <a:r>
              <a:rPr lang="en-US" altLang="zh-CN" dirty="0"/>
              <a:t>digits</a:t>
            </a:r>
            <a:r>
              <a:rPr lang="zh-CN" altLang="en-US" dirty="0"/>
              <a:t>数据集进行训练，并预测测试集中的前十个数据对应的数字，并计算准确率。</a:t>
            </a:r>
            <a:endParaRPr lang="en-US" altLang="zh-CN" dirty="0"/>
          </a:p>
        </p:txBody>
      </p:sp>
      <p:pic>
        <p:nvPicPr>
          <p:cNvPr id="4" name="图片 3" descr="图形用户界面, 文本, 应用程序, 电子邮件&#10;&#10;描述已自动生成">
            <a:extLst>
              <a:ext uri="{FF2B5EF4-FFF2-40B4-BE49-F238E27FC236}">
                <a16:creationId xmlns:a16="http://schemas.microsoft.com/office/drawing/2014/main" id="{809F940C-40C1-49C2-6909-63BF82206ECF}"/>
              </a:ext>
            </a:extLst>
          </p:cNvPr>
          <p:cNvPicPr>
            <a:picLocks noChangeAspect="1"/>
          </p:cNvPicPr>
          <p:nvPr/>
        </p:nvPicPr>
        <p:blipFill>
          <a:blip r:embed="rId2"/>
          <a:stretch>
            <a:fillRect/>
          </a:stretch>
        </p:blipFill>
        <p:spPr>
          <a:xfrm>
            <a:off x="1016029" y="2095500"/>
            <a:ext cx="6105469" cy="4443655"/>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5" name="图片 4" descr="文本&#10;&#10;描述已自动生成">
            <a:extLst>
              <a:ext uri="{FF2B5EF4-FFF2-40B4-BE49-F238E27FC236}">
                <a16:creationId xmlns:a16="http://schemas.microsoft.com/office/drawing/2014/main" id="{A8BDE6F4-B27C-F2CC-E538-A82BFEBC57AE}"/>
              </a:ext>
            </a:extLst>
          </p:cNvPr>
          <p:cNvPicPr>
            <a:picLocks noChangeAspect="1"/>
          </p:cNvPicPr>
          <p:nvPr/>
        </p:nvPicPr>
        <p:blipFill>
          <a:blip r:embed="rId3"/>
          <a:stretch>
            <a:fillRect/>
          </a:stretch>
        </p:blipFill>
        <p:spPr>
          <a:xfrm>
            <a:off x="8088299" y="3429000"/>
            <a:ext cx="2879725" cy="1141095"/>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616305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10.2 Python</a:t>
            </a:r>
            <a:r>
              <a:rPr lang="zh-CN" altLang="en-US" dirty="0"/>
              <a:t>与视觉计算</a:t>
            </a:r>
          </a:p>
        </p:txBody>
      </p:sp>
      <p:sp>
        <p:nvSpPr>
          <p:cNvPr id="3" name="内容占位符 2"/>
          <p:cNvSpPr>
            <a:spLocks noGrp="1"/>
          </p:cNvSpPr>
          <p:nvPr>
            <p:ph idx="1"/>
          </p:nvPr>
        </p:nvSpPr>
        <p:spPr/>
        <p:txBody>
          <a:bodyPr>
            <a:normAutofit/>
          </a:bodyPr>
          <a:lstStyle/>
          <a:p>
            <a:pPr marL="0" indent="457200">
              <a:buNone/>
            </a:pPr>
            <a:r>
              <a:rPr lang="zh-CN" altLang="en-US" dirty="0"/>
              <a:t>图像处理中的常见任务包括显示图像，基本操作</a:t>
            </a:r>
            <a:r>
              <a:rPr lang="en-US" altLang="zh-CN" dirty="0"/>
              <a:t>(</a:t>
            </a:r>
            <a:r>
              <a:rPr lang="zh-CN" altLang="en-US" dirty="0"/>
              <a:t>如裁剪、翻转、旋转等</a:t>
            </a:r>
            <a:r>
              <a:rPr lang="en-US" altLang="zh-CN" dirty="0"/>
              <a:t>)</a:t>
            </a:r>
            <a:r>
              <a:rPr lang="zh-CN" altLang="en-US" dirty="0"/>
              <a:t>，图像分割，分类和特征提取，图像恢复和图像识别等。</a:t>
            </a:r>
            <a:endParaRPr lang="en-US" altLang="zh-CN" dirty="0"/>
          </a:p>
          <a:p>
            <a:pPr marL="0" indent="457200">
              <a:buNone/>
            </a:pPr>
            <a:r>
              <a:rPr lang="en-US" altLang="zh-CN" dirty="0"/>
              <a:t>Python</a:t>
            </a:r>
            <a:r>
              <a:rPr lang="zh-CN" altLang="en-US" dirty="0"/>
              <a:t>之成为图像处理任务的最佳选择，是因为这一科学编程语言日益普及，并且其自身免费提供许多最先进的图像处理工具。</a:t>
            </a:r>
            <a:endParaRPr lang="en-US" altLang="zh-CN" dirty="0"/>
          </a:p>
          <a:p>
            <a:pPr marL="0" indent="0">
              <a:buNone/>
            </a:pPr>
            <a:r>
              <a:rPr lang="en-US" altLang="zh-CN" dirty="0"/>
              <a:t>10.2.1</a:t>
            </a:r>
            <a:r>
              <a:rPr lang="zh-CN" altLang="en-US" dirty="0"/>
              <a:t>与图像处理相关的类库</a:t>
            </a:r>
          </a:p>
          <a:p>
            <a:pPr marL="0" indent="457200">
              <a:buNone/>
            </a:pPr>
            <a:r>
              <a:rPr lang="zh-CN" altLang="en-US" dirty="0"/>
              <a:t>在上一章中介绍过的</a:t>
            </a:r>
            <a:r>
              <a:rPr lang="en-US" altLang="zh-CN" dirty="0"/>
              <a:t>NumPy</a:t>
            </a:r>
            <a:r>
              <a:rPr lang="zh-CN" altLang="en-US" dirty="0"/>
              <a:t>、</a:t>
            </a:r>
            <a:r>
              <a:rPr lang="en-US" altLang="zh-CN" dirty="0"/>
              <a:t>SciPy</a:t>
            </a:r>
            <a:r>
              <a:rPr lang="zh-CN" altLang="en-US" dirty="0"/>
              <a:t>和</a:t>
            </a:r>
            <a:r>
              <a:rPr lang="en-US" altLang="zh-CN" dirty="0"/>
              <a:t>matplotlib</a:t>
            </a:r>
            <a:r>
              <a:rPr lang="zh-CN" altLang="en-US" dirty="0"/>
              <a:t>库同样适用于图像处理。</a:t>
            </a:r>
            <a:endParaRPr lang="en-US" altLang="zh-CN" dirty="0"/>
          </a:p>
        </p:txBody>
      </p:sp>
    </p:spTree>
    <p:extLst>
      <p:ext uri="{BB962C8B-B14F-4D97-AF65-F5344CB8AC3E}">
        <p14:creationId xmlns:p14="http://schemas.microsoft.com/office/powerpoint/2010/main" val="1058483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10.2 Python</a:t>
            </a:r>
            <a:r>
              <a:rPr lang="zh-CN" altLang="en-US" dirty="0"/>
              <a:t>与视觉计算</a:t>
            </a:r>
          </a:p>
        </p:txBody>
      </p:sp>
      <p:sp>
        <p:nvSpPr>
          <p:cNvPr id="3" name="内容占位符 2"/>
          <p:cNvSpPr>
            <a:spLocks noGrp="1"/>
          </p:cNvSpPr>
          <p:nvPr>
            <p:ph idx="1"/>
          </p:nvPr>
        </p:nvSpPr>
        <p:spPr/>
        <p:txBody>
          <a:bodyPr>
            <a:normAutofit/>
          </a:bodyPr>
          <a:lstStyle/>
          <a:p>
            <a:pPr marL="0" indent="0">
              <a:buNone/>
            </a:pPr>
            <a:r>
              <a:rPr lang="en-US" altLang="zh-CN" dirty="0"/>
              <a:t>10.2.1.1NumPy</a:t>
            </a:r>
          </a:p>
          <a:p>
            <a:pPr marL="0" indent="457200">
              <a:buNone/>
            </a:pPr>
            <a:r>
              <a:rPr lang="en-US" altLang="zh-CN" dirty="0"/>
              <a:t>NumPy</a:t>
            </a:r>
            <a:r>
              <a:rPr lang="zh-CN" altLang="en-US" dirty="0"/>
              <a:t>是</a:t>
            </a:r>
            <a:r>
              <a:rPr lang="en-US" altLang="zh-CN" dirty="0"/>
              <a:t>Python</a:t>
            </a:r>
            <a:r>
              <a:rPr lang="zh-CN" altLang="en-US" dirty="0"/>
              <a:t>编程的核心库之一，支持数组结构。图像本质上是包含数据点像素的标准</a:t>
            </a:r>
            <a:r>
              <a:rPr lang="en-US" altLang="zh-CN" dirty="0" err="1"/>
              <a:t>Numpy</a:t>
            </a:r>
            <a:r>
              <a:rPr lang="zh-CN" altLang="en-US" dirty="0"/>
              <a:t>数组。因此，通过使用基本的</a:t>
            </a:r>
            <a:r>
              <a:rPr lang="en-US" altLang="zh-CN" dirty="0"/>
              <a:t>NumPy</a:t>
            </a:r>
            <a:r>
              <a:rPr lang="zh-CN" altLang="en-US" dirty="0"/>
              <a:t>操作</a:t>
            </a:r>
            <a:r>
              <a:rPr lang="en-US" altLang="zh-CN" dirty="0"/>
              <a:t>——</a:t>
            </a:r>
            <a:r>
              <a:rPr lang="zh-CN" altLang="en-US" dirty="0"/>
              <a:t>例如切片、脱敏和花式索引，可以修改图像的像素值。可以使用</a:t>
            </a:r>
            <a:r>
              <a:rPr lang="en-US" altLang="zh-CN" dirty="0" err="1"/>
              <a:t>skimage</a:t>
            </a:r>
            <a:r>
              <a:rPr lang="zh-CN" altLang="en-US" dirty="0"/>
              <a:t>加载图像并使用</a:t>
            </a:r>
            <a:r>
              <a:rPr lang="en-US" altLang="zh-CN" dirty="0"/>
              <a:t>matplotlib</a:t>
            </a:r>
            <a:r>
              <a:rPr lang="zh-CN" altLang="en-US" dirty="0"/>
              <a:t>显示。</a:t>
            </a:r>
          </a:p>
          <a:p>
            <a:pPr marL="0" indent="0">
              <a:buNone/>
            </a:pPr>
            <a:r>
              <a:rPr lang="en-US" altLang="zh-CN" dirty="0"/>
              <a:t>10.2.1.2SciPy</a:t>
            </a:r>
          </a:p>
          <a:p>
            <a:pPr marL="0" indent="457200">
              <a:buNone/>
            </a:pPr>
            <a:r>
              <a:rPr lang="en-US" altLang="zh-CN" dirty="0"/>
              <a:t>SciPy</a:t>
            </a:r>
            <a:r>
              <a:rPr lang="zh-CN" altLang="en-US" dirty="0"/>
              <a:t>是</a:t>
            </a:r>
            <a:r>
              <a:rPr lang="en-US" altLang="zh-CN" dirty="0"/>
              <a:t>Python</a:t>
            </a:r>
            <a:r>
              <a:rPr lang="zh-CN" altLang="en-US" dirty="0"/>
              <a:t>的另一个核心库，建立在</a:t>
            </a:r>
            <a:r>
              <a:rPr lang="en-US" altLang="zh-CN" dirty="0" err="1"/>
              <a:t>Numpy</a:t>
            </a:r>
            <a:r>
              <a:rPr lang="zh-CN" altLang="en-US" dirty="0"/>
              <a:t>的基础之上，可用于基本的图像处理和处理任务。该模块可提供线性和非线性滤波、二进制形态、</a:t>
            </a:r>
            <a:r>
              <a:rPr lang="en-US" altLang="zh-CN" dirty="0"/>
              <a:t>B</a:t>
            </a:r>
            <a:r>
              <a:rPr lang="zh-CN" altLang="en-US" dirty="0"/>
              <a:t>样条插值和对象测量等功能。</a:t>
            </a:r>
            <a:endParaRPr lang="en-US" altLang="zh-CN" dirty="0"/>
          </a:p>
        </p:txBody>
      </p:sp>
    </p:spTree>
    <p:extLst>
      <p:ext uri="{BB962C8B-B14F-4D97-AF65-F5344CB8AC3E}">
        <p14:creationId xmlns:p14="http://schemas.microsoft.com/office/powerpoint/2010/main" val="884493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10.2 Python</a:t>
            </a:r>
            <a:r>
              <a:rPr lang="zh-CN" altLang="en-US" dirty="0"/>
              <a:t>与视觉计算</a:t>
            </a:r>
          </a:p>
        </p:txBody>
      </p:sp>
      <p:sp>
        <p:nvSpPr>
          <p:cNvPr id="3" name="内容占位符 2"/>
          <p:cNvSpPr>
            <a:spLocks noGrp="1"/>
          </p:cNvSpPr>
          <p:nvPr>
            <p:ph idx="1"/>
          </p:nvPr>
        </p:nvSpPr>
        <p:spPr/>
        <p:txBody>
          <a:bodyPr>
            <a:normAutofit/>
          </a:bodyPr>
          <a:lstStyle/>
          <a:p>
            <a:pPr marL="0" indent="0">
              <a:buNone/>
            </a:pPr>
            <a:r>
              <a:rPr lang="en-US" altLang="zh-CN" dirty="0"/>
              <a:t>10.2.1.3matplotlib</a:t>
            </a:r>
          </a:p>
          <a:p>
            <a:pPr marL="0" indent="457200">
              <a:buNone/>
            </a:pPr>
            <a:r>
              <a:rPr lang="en-US" altLang="zh-CN" dirty="0"/>
              <a:t>matplotlib</a:t>
            </a:r>
            <a:r>
              <a:rPr lang="zh-CN" altLang="en-US" dirty="0"/>
              <a:t>是受</a:t>
            </a:r>
            <a:r>
              <a:rPr lang="en-US" altLang="zh-CN" dirty="0"/>
              <a:t>MATLAB</a:t>
            </a:r>
            <a:r>
              <a:rPr lang="zh-CN" altLang="en-US" dirty="0"/>
              <a:t>的启发构建的。</a:t>
            </a:r>
            <a:r>
              <a:rPr lang="en-US" altLang="zh-CN" dirty="0"/>
              <a:t>MATLAB</a:t>
            </a:r>
            <a:r>
              <a:rPr lang="zh-CN" altLang="en-US" dirty="0"/>
              <a:t>是数据绘图领域广泛使用的语言和工具。</a:t>
            </a:r>
            <a:r>
              <a:rPr lang="en-US" altLang="zh-CN" dirty="0"/>
              <a:t>MATLAB</a:t>
            </a:r>
            <a:r>
              <a:rPr lang="zh-CN" altLang="en-US" dirty="0"/>
              <a:t>语言是面向过程的。利用函数的调用，</a:t>
            </a:r>
            <a:r>
              <a:rPr lang="en-US" altLang="zh-CN" dirty="0"/>
              <a:t>MATLAB</a:t>
            </a:r>
            <a:r>
              <a:rPr lang="zh-CN" altLang="en-US" dirty="0"/>
              <a:t>中可以轻松的利用一行命令来绘制直线，然后再用一系列的函数调整结果。</a:t>
            </a:r>
          </a:p>
          <a:p>
            <a:pPr marL="0" indent="0">
              <a:buNone/>
            </a:pPr>
            <a:r>
              <a:rPr lang="en-US" altLang="zh-CN" dirty="0"/>
              <a:t>10.2.1.4OpenCV</a:t>
            </a:r>
          </a:p>
          <a:p>
            <a:pPr marL="0" indent="457200">
              <a:buNone/>
            </a:pPr>
            <a:r>
              <a:rPr lang="en-US" altLang="zh-CN" dirty="0"/>
              <a:t>OpenCV(Open Source Computer Vision Library)</a:t>
            </a:r>
            <a:r>
              <a:rPr lang="zh-CN" altLang="en-US" dirty="0"/>
              <a:t>是计算机视觉应用中使用最广泛的库之一。</a:t>
            </a:r>
            <a:r>
              <a:rPr lang="en-US" altLang="zh-CN" dirty="0"/>
              <a:t>OpenCV-Python</a:t>
            </a:r>
            <a:r>
              <a:rPr lang="zh-CN" altLang="en-US" dirty="0"/>
              <a:t>不仅速度快，而且易于编码和部署，实现了图像处理和计算机视觉方面的很多通用算法，同时它不依赖于其他的外部库</a:t>
            </a:r>
            <a:r>
              <a:rPr lang="en-US" altLang="zh-CN" dirty="0"/>
              <a:t>——</a:t>
            </a:r>
            <a:r>
              <a:rPr lang="zh-CN" altLang="en-US" dirty="0"/>
              <a:t>尽管也可以使用其他的外部库。</a:t>
            </a:r>
            <a:endParaRPr lang="en-US" altLang="zh-CN" dirty="0"/>
          </a:p>
        </p:txBody>
      </p:sp>
    </p:spTree>
    <p:extLst>
      <p:ext uri="{BB962C8B-B14F-4D97-AF65-F5344CB8AC3E}">
        <p14:creationId xmlns:p14="http://schemas.microsoft.com/office/powerpoint/2010/main" val="2091620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10.2 Python</a:t>
            </a:r>
            <a:r>
              <a:rPr lang="zh-CN" altLang="en-US" dirty="0"/>
              <a:t>与视觉计算</a:t>
            </a:r>
          </a:p>
        </p:txBody>
      </p:sp>
      <p:sp>
        <p:nvSpPr>
          <p:cNvPr id="3" name="内容占位符 2"/>
          <p:cNvSpPr>
            <a:spLocks noGrp="1"/>
          </p:cNvSpPr>
          <p:nvPr>
            <p:ph idx="1"/>
          </p:nvPr>
        </p:nvSpPr>
        <p:spPr/>
        <p:txBody>
          <a:bodyPr>
            <a:normAutofit/>
          </a:bodyPr>
          <a:lstStyle/>
          <a:p>
            <a:pPr marL="0" indent="0">
              <a:buNone/>
            </a:pPr>
            <a:r>
              <a:rPr lang="en-US" altLang="zh-CN" dirty="0"/>
              <a:t>10.2.1.5turtle</a:t>
            </a:r>
          </a:p>
          <a:p>
            <a:pPr marL="0" indent="457200">
              <a:buNone/>
            </a:pPr>
            <a:r>
              <a:rPr lang="en-US" altLang="zh-CN" dirty="0"/>
              <a:t>turtle</a:t>
            </a:r>
            <a:r>
              <a:rPr lang="zh-CN" altLang="en-US" dirty="0"/>
              <a:t>是一个对于初学者来说极其友好的库，它是标准库之一，主要用于程序设计入门，利用</a:t>
            </a:r>
            <a:r>
              <a:rPr lang="en-US" altLang="zh-CN" dirty="0"/>
              <a:t>turtle</a:t>
            </a:r>
            <a:r>
              <a:rPr lang="zh-CN" altLang="en-US" dirty="0"/>
              <a:t>库可以制作很多复杂的绘图。使用</a:t>
            </a:r>
            <a:r>
              <a:rPr lang="en-US" altLang="zh-CN" dirty="0"/>
              <a:t>turtle</a:t>
            </a:r>
            <a:r>
              <a:rPr lang="zh-CN" altLang="en-US" dirty="0"/>
              <a:t>库可以想象成一只海龟在画布上爬行，它的移动路径形成了我们所需要的绘图。</a:t>
            </a:r>
            <a:endParaRPr lang="en-US" altLang="zh-CN" dirty="0"/>
          </a:p>
        </p:txBody>
      </p:sp>
    </p:spTree>
    <p:extLst>
      <p:ext uri="{BB962C8B-B14F-4D97-AF65-F5344CB8AC3E}">
        <p14:creationId xmlns:p14="http://schemas.microsoft.com/office/powerpoint/2010/main" val="2347019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10.2 Python</a:t>
            </a:r>
            <a:r>
              <a:rPr lang="zh-CN" altLang="en-US" dirty="0"/>
              <a:t>与视觉计算</a:t>
            </a:r>
          </a:p>
        </p:txBody>
      </p:sp>
      <p:sp>
        <p:nvSpPr>
          <p:cNvPr id="3" name="内容占位符 2"/>
          <p:cNvSpPr>
            <a:spLocks noGrp="1"/>
          </p:cNvSpPr>
          <p:nvPr>
            <p:ph idx="1"/>
          </p:nvPr>
        </p:nvSpPr>
        <p:spPr/>
        <p:txBody>
          <a:bodyPr>
            <a:normAutofit/>
          </a:bodyPr>
          <a:lstStyle/>
          <a:p>
            <a:pPr marL="0" indent="0">
              <a:buNone/>
            </a:pPr>
            <a:r>
              <a:rPr lang="en-US" altLang="zh-CN" dirty="0"/>
              <a:t>10.2.2</a:t>
            </a:r>
            <a:r>
              <a:rPr lang="zh-CN" altLang="en-US" dirty="0"/>
              <a:t>人脸识别应用</a:t>
            </a:r>
          </a:p>
          <a:p>
            <a:pPr marL="0" indent="457200">
              <a:buNone/>
            </a:pPr>
            <a:r>
              <a:rPr lang="zh-CN" altLang="en-US" dirty="0"/>
              <a:t>在人脸识别领域，</a:t>
            </a:r>
            <a:r>
              <a:rPr lang="en-US" altLang="zh-CN" dirty="0"/>
              <a:t>Python</a:t>
            </a:r>
            <a:r>
              <a:rPr lang="zh-CN" altLang="en-US" dirty="0"/>
              <a:t>具有相当广泛的应用，</a:t>
            </a:r>
            <a:r>
              <a:rPr lang="en-US" altLang="zh-CN" dirty="0"/>
              <a:t>Face Recognition</a:t>
            </a:r>
            <a:r>
              <a:rPr lang="zh-CN" altLang="en-US" dirty="0"/>
              <a:t>是最简单的人脸识别库，可以通过</a:t>
            </a:r>
            <a:r>
              <a:rPr lang="en-US" altLang="zh-CN" dirty="0"/>
              <a:t>Python</a:t>
            </a:r>
            <a:r>
              <a:rPr lang="zh-CN" altLang="en-US" dirty="0"/>
              <a:t>引用或者命令行来使用，管理和识别人脸。以下实验将介绍使用</a:t>
            </a:r>
            <a:r>
              <a:rPr lang="en-US" altLang="zh-CN" dirty="0"/>
              <a:t>Face Recognition</a:t>
            </a:r>
            <a:r>
              <a:rPr lang="zh-CN" altLang="en-US" dirty="0"/>
              <a:t>来进行人脸识别的步骤。</a:t>
            </a:r>
            <a:endParaRPr lang="en-US" altLang="zh-CN" dirty="0"/>
          </a:p>
          <a:p>
            <a:pPr marL="0" indent="457200">
              <a:buNone/>
            </a:pPr>
            <a:r>
              <a:rPr lang="en-US" altLang="zh-CN" dirty="0"/>
              <a:t>1. </a:t>
            </a:r>
            <a:r>
              <a:rPr lang="zh-CN" altLang="en-US" dirty="0"/>
              <a:t>根据以下代码来识别图片中的人脸。</a:t>
            </a:r>
            <a:endParaRPr lang="en-US" altLang="zh-CN" dirty="0"/>
          </a:p>
        </p:txBody>
      </p:sp>
      <p:pic>
        <p:nvPicPr>
          <p:cNvPr id="4" name="图片 3" descr="文本&#10;&#10;描述已自动生成">
            <a:extLst>
              <a:ext uri="{FF2B5EF4-FFF2-40B4-BE49-F238E27FC236}">
                <a16:creationId xmlns:a16="http://schemas.microsoft.com/office/drawing/2014/main" id="{306AAB93-933D-EC21-4065-E27BB5C4CC55}"/>
              </a:ext>
            </a:extLst>
          </p:cNvPr>
          <p:cNvPicPr>
            <a:picLocks noChangeAspect="1"/>
          </p:cNvPicPr>
          <p:nvPr/>
        </p:nvPicPr>
        <p:blipFill>
          <a:blip r:embed="rId2"/>
          <a:stretch>
            <a:fillRect/>
          </a:stretch>
        </p:blipFill>
        <p:spPr>
          <a:xfrm>
            <a:off x="1327149" y="3816667"/>
            <a:ext cx="9257225" cy="1631633"/>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602013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14A9A43-830E-BDB8-B9E6-D9236A2F3664}"/>
              </a:ext>
            </a:extLst>
          </p:cNvPr>
          <p:cNvSpPr>
            <a:spLocks noGrp="1"/>
          </p:cNvSpPr>
          <p:nvPr>
            <p:ph type="title"/>
          </p:nvPr>
        </p:nvSpPr>
        <p:spPr/>
        <p:txBody>
          <a:bodyPr>
            <a:normAutofit/>
          </a:bodyPr>
          <a:lstStyle/>
          <a:p>
            <a:r>
              <a:rPr lang="zh-CN" altLang="en-US" dirty="0"/>
              <a:t>第</a:t>
            </a:r>
            <a:r>
              <a:rPr lang="en-US" altLang="zh-CN" dirty="0"/>
              <a:t>10</a:t>
            </a:r>
            <a:r>
              <a:rPr lang="zh-CN" altLang="en-US" dirty="0"/>
              <a:t>章 </a:t>
            </a:r>
            <a:r>
              <a:rPr lang="en-US" altLang="zh-CN" dirty="0"/>
              <a:t>Python</a:t>
            </a:r>
            <a:r>
              <a:rPr lang="zh-CN" altLang="en-US" dirty="0"/>
              <a:t>与人工智能</a:t>
            </a:r>
          </a:p>
        </p:txBody>
      </p:sp>
      <p:sp>
        <p:nvSpPr>
          <p:cNvPr id="3" name="文本占位符 2">
            <a:extLst>
              <a:ext uri="{FF2B5EF4-FFF2-40B4-BE49-F238E27FC236}">
                <a16:creationId xmlns:a16="http://schemas.microsoft.com/office/drawing/2014/main" id="{AC285CC0-552C-E460-55B0-4B8ABA31B497}"/>
              </a:ext>
            </a:extLst>
          </p:cNvPr>
          <p:cNvSpPr>
            <a:spLocks noGrp="1"/>
          </p:cNvSpPr>
          <p:nvPr>
            <p:ph type="body" sz="quarter" idx="13"/>
          </p:nvPr>
        </p:nvSpPr>
        <p:spPr/>
        <p:txBody>
          <a:bodyPr>
            <a:normAutofit/>
          </a:bodyPr>
          <a:lstStyle/>
          <a:p>
            <a:r>
              <a:rPr lang="zh-CN" altLang="en-US" dirty="0"/>
              <a:t>本章学习目标：</a:t>
            </a:r>
          </a:p>
          <a:p>
            <a:r>
              <a:rPr lang="en-US" altLang="zh-CN" dirty="0"/>
              <a:t>1. </a:t>
            </a:r>
            <a:r>
              <a:rPr lang="zh-CN" altLang="en-US" dirty="0"/>
              <a:t>了解机器学习的基本概率和</a:t>
            </a:r>
            <a:r>
              <a:rPr lang="en-US" altLang="zh-CN" dirty="0"/>
              <a:t>Python</a:t>
            </a:r>
            <a:r>
              <a:rPr lang="zh-CN" altLang="en-US" dirty="0"/>
              <a:t>语言中机器学习相关类库；</a:t>
            </a:r>
          </a:p>
          <a:p>
            <a:r>
              <a:rPr lang="en-US" altLang="zh-CN" dirty="0"/>
              <a:t>2. </a:t>
            </a:r>
            <a:r>
              <a:rPr lang="zh-CN" altLang="en-US" dirty="0"/>
              <a:t>了解视觉计算的基本概览和</a:t>
            </a:r>
            <a:r>
              <a:rPr lang="en-US" altLang="zh-CN" dirty="0"/>
              <a:t>Python</a:t>
            </a:r>
            <a:r>
              <a:rPr lang="zh-CN" altLang="en-US" dirty="0"/>
              <a:t>语言中视觉计算相关类库；</a:t>
            </a:r>
          </a:p>
          <a:p>
            <a:r>
              <a:rPr lang="en-US" altLang="zh-CN" dirty="0"/>
              <a:t>3. </a:t>
            </a:r>
            <a:r>
              <a:rPr lang="zh-CN" altLang="en-US" dirty="0"/>
              <a:t>运用已学知识，结合</a:t>
            </a:r>
            <a:r>
              <a:rPr lang="en-US" altLang="zh-CN" dirty="0"/>
              <a:t>Python</a:t>
            </a:r>
            <a:r>
              <a:rPr lang="zh-CN" altLang="en-US" dirty="0"/>
              <a:t>与机器人，前往本书配套虚拟仿真平台进行实验。</a:t>
            </a:r>
          </a:p>
        </p:txBody>
      </p:sp>
    </p:spTree>
    <p:extLst>
      <p:ext uri="{BB962C8B-B14F-4D97-AF65-F5344CB8AC3E}">
        <p14:creationId xmlns:p14="http://schemas.microsoft.com/office/powerpoint/2010/main" val="743627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10.2 Python</a:t>
            </a:r>
            <a:r>
              <a:rPr lang="zh-CN" altLang="en-US" dirty="0"/>
              <a:t>与视觉计算</a:t>
            </a:r>
          </a:p>
        </p:txBody>
      </p:sp>
      <p:sp>
        <p:nvSpPr>
          <p:cNvPr id="3" name="内容占位符 2"/>
          <p:cNvSpPr>
            <a:spLocks noGrp="1"/>
          </p:cNvSpPr>
          <p:nvPr>
            <p:ph idx="1"/>
          </p:nvPr>
        </p:nvSpPr>
        <p:spPr/>
        <p:txBody>
          <a:bodyPr>
            <a:normAutofit/>
          </a:bodyPr>
          <a:lstStyle/>
          <a:p>
            <a:pPr marL="0" indent="457200">
              <a:buNone/>
            </a:pPr>
            <a:r>
              <a:rPr lang="en-US" altLang="zh-CN" dirty="0"/>
              <a:t>2. </a:t>
            </a:r>
            <a:r>
              <a:rPr lang="zh-CN" altLang="en-US" dirty="0"/>
              <a:t>根据以下代码来识别图片中眼睛、鼻子、嘴巴等脸部特征。</a:t>
            </a:r>
            <a:endParaRPr lang="en-US" altLang="zh-CN" dirty="0"/>
          </a:p>
          <a:p>
            <a:pPr marL="0" indent="457200">
              <a:buNone/>
            </a:pPr>
            <a:endParaRPr lang="en-US" altLang="zh-CN" dirty="0"/>
          </a:p>
          <a:p>
            <a:pPr marL="0" indent="457200">
              <a:buNone/>
            </a:pPr>
            <a:endParaRPr lang="en-US" altLang="zh-CN" dirty="0"/>
          </a:p>
          <a:p>
            <a:pPr marL="0" indent="457200">
              <a:buNone/>
            </a:pPr>
            <a:endParaRPr lang="en-US" altLang="zh-CN" dirty="0"/>
          </a:p>
          <a:p>
            <a:pPr marL="0" indent="457200">
              <a:buNone/>
            </a:pPr>
            <a:r>
              <a:rPr lang="en-US" altLang="zh-CN" dirty="0"/>
              <a:t>3. </a:t>
            </a:r>
            <a:r>
              <a:rPr lang="zh-CN" altLang="en-US" dirty="0"/>
              <a:t>根据以下代码识别图中人物是谁。</a:t>
            </a:r>
            <a:endParaRPr lang="en-US" altLang="zh-CN" dirty="0"/>
          </a:p>
          <a:p>
            <a:pPr marL="0" indent="457200">
              <a:buNone/>
            </a:pPr>
            <a:endParaRPr lang="en-US" altLang="zh-CN" dirty="0"/>
          </a:p>
        </p:txBody>
      </p:sp>
      <p:pic>
        <p:nvPicPr>
          <p:cNvPr id="5" name="图片 4" descr="图形用户界面&#10;&#10;低可信度描述已自动生成">
            <a:extLst>
              <a:ext uri="{FF2B5EF4-FFF2-40B4-BE49-F238E27FC236}">
                <a16:creationId xmlns:a16="http://schemas.microsoft.com/office/drawing/2014/main" id="{1C17FCB3-F03C-D4B6-BC61-84C7A8D4608E}"/>
              </a:ext>
            </a:extLst>
          </p:cNvPr>
          <p:cNvPicPr>
            <a:picLocks noChangeAspect="1"/>
          </p:cNvPicPr>
          <p:nvPr/>
        </p:nvPicPr>
        <p:blipFill>
          <a:blip r:embed="rId2"/>
          <a:stretch>
            <a:fillRect/>
          </a:stretch>
        </p:blipFill>
        <p:spPr>
          <a:xfrm>
            <a:off x="1275810" y="1818138"/>
            <a:ext cx="8401589" cy="1279048"/>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6" name="图片 5" descr="手机屏幕截图&#10;&#10;描述已自动生成">
            <a:extLst>
              <a:ext uri="{FF2B5EF4-FFF2-40B4-BE49-F238E27FC236}">
                <a16:creationId xmlns:a16="http://schemas.microsoft.com/office/drawing/2014/main" id="{0A6DB2E1-BB88-32BC-408E-71CFBFD3FAE2}"/>
              </a:ext>
            </a:extLst>
          </p:cNvPr>
          <p:cNvPicPr>
            <a:picLocks noChangeAspect="1"/>
          </p:cNvPicPr>
          <p:nvPr/>
        </p:nvPicPr>
        <p:blipFill>
          <a:blip r:embed="rId3"/>
          <a:stretch>
            <a:fillRect/>
          </a:stretch>
        </p:blipFill>
        <p:spPr>
          <a:xfrm>
            <a:off x="1275811" y="3942300"/>
            <a:ext cx="8401589" cy="2596855"/>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927627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10.3 Python</a:t>
            </a:r>
            <a:r>
              <a:rPr lang="zh-CN" altLang="en-US" dirty="0"/>
              <a:t>与机器人实验</a:t>
            </a:r>
          </a:p>
        </p:txBody>
      </p:sp>
      <p:sp>
        <p:nvSpPr>
          <p:cNvPr id="3" name="内容占位符 2"/>
          <p:cNvSpPr>
            <a:spLocks noGrp="1"/>
          </p:cNvSpPr>
          <p:nvPr>
            <p:ph idx="1"/>
          </p:nvPr>
        </p:nvSpPr>
        <p:spPr/>
        <p:txBody>
          <a:bodyPr>
            <a:normAutofit lnSpcReduction="10000"/>
          </a:bodyPr>
          <a:lstStyle/>
          <a:p>
            <a:pPr marL="0" indent="0">
              <a:buNone/>
            </a:pPr>
            <a:r>
              <a:rPr lang="en-US" altLang="zh-CN" dirty="0"/>
              <a:t>10.3.1Robot</a:t>
            </a:r>
            <a:r>
              <a:rPr lang="zh-CN" altLang="en-US" dirty="0"/>
              <a:t>实验环境</a:t>
            </a:r>
            <a:endParaRPr lang="en-US" altLang="zh-CN" dirty="0"/>
          </a:p>
          <a:p>
            <a:pPr marL="0" indent="457200">
              <a:buNone/>
            </a:pPr>
            <a:r>
              <a:rPr lang="en-US" altLang="zh-CN" dirty="0"/>
              <a:t>Python</a:t>
            </a:r>
            <a:r>
              <a:rPr lang="zh-CN" altLang="en-US" dirty="0"/>
              <a:t>与机器人的实验环境由目前标准配置的计算机系统、机器人组件以及</a:t>
            </a:r>
            <a:r>
              <a:rPr lang="en-US" altLang="zh-CN" dirty="0"/>
              <a:t>USB</a:t>
            </a:r>
            <a:r>
              <a:rPr lang="zh-CN" altLang="en-US" dirty="0"/>
              <a:t>连接线等组成。</a:t>
            </a:r>
          </a:p>
          <a:p>
            <a:pPr marL="0" indent="457200">
              <a:buNone/>
            </a:pPr>
            <a:r>
              <a:rPr lang="zh-CN" altLang="en-US" dirty="0"/>
              <a:t>搭建和测试</a:t>
            </a:r>
            <a:r>
              <a:rPr lang="en-US" altLang="zh-CN" dirty="0"/>
              <a:t>Robot</a:t>
            </a:r>
            <a:r>
              <a:rPr lang="zh-CN" altLang="en-US" dirty="0"/>
              <a:t>实验环境：</a:t>
            </a:r>
          </a:p>
          <a:p>
            <a:pPr marL="0" indent="457200">
              <a:buNone/>
            </a:pPr>
            <a:r>
              <a:rPr lang="en-US" altLang="zh-CN" dirty="0"/>
              <a:t>1. </a:t>
            </a:r>
            <a:r>
              <a:rPr lang="zh-CN" altLang="en-US" dirty="0"/>
              <a:t>安装计算机系统：建议</a:t>
            </a:r>
            <a:r>
              <a:rPr lang="en-US" altLang="zh-CN" dirty="0"/>
              <a:t>CPU</a:t>
            </a:r>
            <a:r>
              <a:rPr lang="zh-CN" altLang="en-US" dirty="0"/>
              <a:t>主频</a:t>
            </a:r>
            <a:r>
              <a:rPr lang="en-US" altLang="zh-CN" dirty="0"/>
              <a:t>2GHz</a:t>
            </a:r>
            <a:r>
              <a:rPr lang="zh-CN" altLang="en-US" dirty="0"/>
              <a:t>及其以上，内存容量</a:t>
            </a:r>
            <a:r>
              <a:rPr lang="en-US" altLang="zh-CN" dirty="0"/>
              <a:t>4GB</a:t>
            </a:r>
            <a:r>
              <a:rPr lang="zh-CN" altLang="en-US" dirty="0"/>
              <a:t>及其以上，硬盘容量</a:t>
            </a:r>
            <a:r>
              <a:rPr lang="en-US" altLang="zh-CN" dirty="0"/>
              <a:t>200GB</a:t>
            </a:r>
            <a:r>
              <a:rPr lang="zh-CN" altLang="en-US" dirty="0"/>
              <a:t>及其以上，显存</a:t>
            </a:r>
            <a:r>
              <a:rPr lang="en-US" altLang="zh-CN" dirty="0"/>
              <a:t>2GB</a:t>
            </a:r>
            <a:r>
              <a:rPr lang="zh-CN" altLang="en-US" dirty="0"/>
              <a:t>及其以上，</a:t>
            </a:r>
            <a:r>
              <a:rPr lang="en-US" altLang="zh-CN" dirty="0"/>
              <a:t>15</a:t>
            </a:r>
            <a:r>
              <a:rPr lang="zh-CN" altLang="en-US" dirty="0"/>
              <a:t>寸及其以上液晶显示器，</a:t>
            </a:r>
            <a:r>
              <a:rPr lang="en-US" altLang="zh-CN" dirty="0"/>
              <a:t>Windows7</a:t>
            </a:r>
            <a:r>
              <a:rPr lang="zh-CN" altLang="en-US" dirty="0"/>
              <a:t>或者</a:t>
            </a:r>
            <a:r>
              <a:rPr lang="en-US" altLang="zh-CN" dirty="0"/>
              <a:t>Window10</a:t>
            </a:r>
            <a:r>
              <a:rPr lang="zh-CN" altLang="en-US" dirty="0"/>
              <a:t>。</a:t>
            </a:r>
          </a:p>
          <a:p>
            <a:pPr marL="0" indent="457200">
              <a:buNone/>
            </a:pPr>
            <a:r>
              <a:rPr lang="en-US" altLang="zh-CN" dirty="0"/>
              <a:t>2. </a:t>
            </a:r>
            <a:r>
              <a:rPr lang="zh-CN" altLang="en-US" dirty="0"/>
              <a:t>安装</a:t>
            </a:r>
            <a:r>
              <a:rPr lang="en-US" altLang="zh-CN" dirty="0"/>
              <a:t>Python3.x</a:t>
            </a:r>
            <a:r>
              <a:rPr lang="zh-CN" altLang="en-US" dirty="0"/>
              <a:t>。</a:t>
            </a:r>
          </a:p>
          <a:p>
            <a:pPr marL="0" indent="457200">
              <a:buNone/>
            </a:pPr>
            <a:r>
              <a:rPr lang="en-US" altLang="zh-CN" dirty="0"/>
              <a:t>3. </a:t>
            </a:r>
            <a:r>
              <a:rPr lang="zh-CN" altLang="en-US" dirty="0"/>
              <a:t>连接机器人组件，安装相应的驱动程序。</a:t>
            </a:r>
          </a:p>
          <a:p>
            <a:pPr marL="0" indent="457200">
              <a:buNone/>
            </a:pPr>
            <a:r>
              <a:rPr lang="en-US" altLang="zh-CN" dirty="0"/>
              <a:t>4. </a:t>
            </a:r>
            <a:r>
              <a:rPr lang="zh-CN" altLang="en-US" dirty="0"/>
              <a:t>使用配套的测试程序，对机器人的臂部、腿部和腰部及其关节等进行动作测试。</a:t>
            </a:r>
            <a:endParaRPr lang="en-US" altLang="zh-CN" dirty="0"/>
          </a:p>
        </p:txBody>
      </p:sp>
    </p:spTree>
    <p:extLst>
      <p:ext uri="{BB962C8B-B14F-4D97-AF65-F5344CB8AC3E}">
        <p14:creationId xmlns:p14="http://schemas.microsoft.com/office/powerpoint/2010/main" val="1529366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10.3 Python</a:t>
            </a:r>
            <a:r>
              <a:rPr lang="zh-CN" altLang="en-US" dirty="0"/>
              <a:t>与机器人实验</a:t>
            </a:r>
          </a:p>
        </p:txBody>
      </p:sp>
      <p:sp>
        <p:nvSpPr>
          <p:cNvPr id="3" name="内容占位符 2"/>
          <p:cNvSpPr>
            <a:spLocks noGrp="1"/>
          </p:cNvSpPr>
          <p:nvPr>
            <p:ph idx="1"/>
          </p:nvPr>
        </p:nvSpPr>
        <p:spPr/>
        <p:txBody>
          <a:bodyPr>
            <a:normAutofit/>
          </a:bodyPr>
          <a:lstStyle/>
          <a:p>
            <a:pPr marL="0" indent="0">
              <a:buNone/>
            </a:pPr>
            <a:r>
              <a:rPr lang="en-US" altLang="zh-CN" dirty="0"/>
              <a:t>10.3.2Robot</a:t>
            </a:r>
            <a:r>
              <a:rPr lang="zh-CN" altLang="en-US" dirty="0"/>
              <a:t>功能测试</a:t>
            </a:r>
          </a:p>
          <a:p>
            <a:pPr marL="0" indent="457200">
              <a:buNone/>
            </a:pPr>
            <a:r>
              <a:rPr lang="zh-CN" altLang="en-US" dirty="0"/>
              <a:t>利用</a:t>
            </a:r>
            <a:r>
              <a:rPr lang="en-US" altLang="zh-CN" dirty="0"/>
              <a:t>Python</a:t>
            </a:r>
            <a:r>
              <a:rPr lang="zh-CN" altLang="en-US" dirty="0"/>
              <a:t>对</a:t>
            </a:r>
            <a:r>
              <a:rPr lang="en-US" altLang="zh-CN" dirty="0"/>
              <a:t>Robot</a:t>
            </a:r>
            <a:r>
              <a:rPr lang="zh-CN" altLang="en-US" dirty="0"/>
              <a:t>的多个动作进行模块化处理</a:t>
            </a:r>
            <a:r>
              <a:rPr lang="en-US" altLang="zh-CN" dirty="0"/>
              <a:t>(</a:t>
            </a:r>
            <a:r>
              <a:rPr lang="zh-CN" altLang="en-US" dirty="0"/>
              <a:t>例如</a:t>
            </a:r>
            <a:r>
              <a:rPr lang="en-US" altLang="zh-CN" dirty="0"/>
              <a:t>:</a:t>
            </a:r>
            <a:r>
              <a:rPr lang="zh-CN" altLang="en-US" dirty="0"/>
              <a:t>前进、后退、转圈、抬起、放下，旋转等</a:t>
            </a:r>
            <a:r>
              <a:rPr lang="en-US" altLang="zh-CN" dirty="0"/>
              <a:t>)</a:t>
            </a:r>
            <a:r>
              <a:rPr lang="zh-CN" altLang="en-US" dirty="0"/>
              <a:t>，并以此提供相应模块，通过导入相应模块，方便地实现对</a:t>
            </a:r>
            <a:r>
              <a:rPr lang="en-US" altLang="zh-CN" dirty="0"/>
              <a:t>Robot</a:t>
            </a:r>
            <a:r>
              <a:rPr lang="zh-CN" altLang="en-US" dirty="0"/>
              <a:t>动作的精细控制。</a:t>
            </a:r>
          </a:p>
          <a:p>
            <a:pPr marL="0" indent="457200">
              <a:buNone/>
            </a:pPr>
            <a:r>
              <a:rPr lang="zh-CN" altLang="en-US" dirty="0"/>
              <a:t>请按照如下任务对</a:t>
            </a:r>
            <a:r>
              <a:rPr lang="en-US" altLang="zh-CN" dirty="0"/>
              <a:t>Robot</a:t>
            </a:r>
            <a:r>
              <a:rPr lang="zh-CN" altLang="en-US" dirty="0"/>
              <a:t>进行动作测试</a:t>
            </a:r>
            <a:r>
              <a:rPr lang="en-US" altLang="zh-CN" dirty="0"/>
              <a:t>:</a:t>
            </a:r>
          </a:p>
          <a:p>
            <a:pPr marL="0" indent="457200">
              <a:buNone/>
            </a:pPr>
            <a:r>
              <a:rPr lang="en-US" altLang="zh-CN" dirty="0"/>
              <a:t>1. </a:t>
            </a:r>
            <a:r>
              <a:rPr lang="zh-CN" altLang="en-US" dirty="0"/>
              <a:t>对左臂或者右臂的至少三个动作进行顺序、选择和循环控制；</a:t>
            </a:r>
          </a:p>
          <a:p>
            <a:pPr marL="0" indent="457200">
              <a:buNone/>
            </a:pPr>
            <a:r>
              <a:rPr lang="en-US" altLang="zh-CN" dirty="0"/>
              <a:t>2. </a:t>
            </a:r>
            <a:r>
              <a:rPr lang="zh-CN" altLang="en-US" dirty="0"/>
              <a:t>对左腿或者右腿的至少三个动作进行顺序、选择和循环控制；</a:t>
            </a:r>
          </a:p>
          <a:p>
            <a:pPr marL="0" indent="457200">
              <a:buNone/>
            </a:pPr>
            <a:r>
              <a:rPr lang="en-US" altLang="zh-CN" dirty="0"/>
              <a:t>3. </a:t>
            </a:r>
            <a:r>
              <a:rPr lang="zh-CN" altLang="en-US" dirty="0"/>
              <a:t>对腰部的至少两个动作进行顺序、选择和循环控制。</a:t>
            </a:r>
            <a:endParaRPr lang="en-US" altLang="zh-CN" dirty="0"/>
          </a:p>
        </p:txBody>
      </p:sp>
    </p:spTree>
    <p:extLst>
      <p:ext uri="{BB962C8B-B14F-4D97-AF65-F5344CB8AC3E}">
        <p14:creationId xmlns:p14="http://schemas.microsoft.com/office/powerpoint/2010/main" val="1646552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10.3 Python</a:t>
            </a:r>
            <a:r>
              <a:rPr lang="zh-CN" altLang="en-US" dirty="0"/>
              <a:t>与机器人实验</a:t>
            </a:r>
          </a:p>
        </p:txBody>
      </p:sp>
      <p:sp>
        <p:nvSpPr>
          <p:cNvPr id="3" name="内容占位符 2"/>
          <p:cNvSpPr>
            <a:spLocks noGrp="1"/>
          </p:cNvSpPr>
          <p:nvPr>
            <p:ph idx="1"/>
          </p:nvPr>
        </p:nvSpPr>
        <p:spPr/>
        <p:txBody>
          <a:bodyPr>
            <a:normAutofit/>
          </a:bodyPr>
          <a:lstStyle/>
          <a:p>
            <a:pPr marL="0" indent="0">
              <a:buNone/>
            </a:pPr>
            <a:r>
              <a:rPr lang="en-US" altLang="zh-CN" dirty="0"/>
              <a:t>10.3.3Robot</a:t>
            </a:r>
            <a:r>
              <a:rPr lang="zh-CN" altLang="en-US" dirty="0"/>
              <a:t>动作设计</a:t>
            </a:r>
          </a:p>
          <a:p>
            <a:pPr marL="0" indent="457200">
              <a:buNone/>
            </a:pPr>
            <a:r>
              <a:rPr lang="zh-CN" altLang="en-US" dirty="0"/>
              <a:t>通过</a:t>
            </a:r>
            <a:r>
              <a:rPr lang="en-US" altLang="zh-CN" dirty="0"/>
              <a:t>Python</a:t>
            </a:r>
            <a:r>
              <a:rPr lang="zh-CN" altLang="en-US" dirty="0"/>
              <a:t>不但可以对</a:t>
            </a:r>
            <a:r>
              <a:rPr lang="en-US" altLang="zh-CN" dirty="0"/>
              <a:t>Robot</a:t>
            </a:r>
            <a:r>
              <a:rPr lang="zh-CN" altLang="en-US" dirty="0"/>
              <a:t>提供的多个基本动作进行简单的组合设计、复杂的综合设计，而且可以通过修改动作模块的参数，进行自主的产品设计。</a:t>
            </a:r>
            <a:endParaRPr lang="en-US" altLang="zh-CN" dirty="0"/>
          </a:p>
          <a:p>
            <a:pPr marL="0" indent="457200">
              <a:buNone/>
            </a:pPr>
            <a:r>
              <a:rPr lang="en-US" altLang="zh-CN" dirty="0"/>
              <a:t>1. Robot</a:t>
            </a:r>
            <a:r>
              <a:rPr lang="zh-CN" altLang="en-US" dirty="0"/>
              <a:t>简单动作设计</a:t>
            </a:r>
          </a:p>
          <a:p>
            <a:pPr marL="0" indent="457200">
              <a:buNone/>
            </a:pPr>
            <a:r>
              <a:rPr lang="en-US" altLang="zh-CN" dirty="0"/>
              <a:t>(1) </a:t>
            </a:r>
            <a:r>
              <a:rPr lang="zh-CN" altLang="en-US" dirty="0"/>
              <a:t>设计并实现问候动作</a:t>
            </a:r>
            <a:r>
              <a:rPr lang="en-US" altLang="zh-CN" dirty="0"/>
              <a:t>(</a:t>
            </a:r>
            <a:r>
              <a:rPr lang="zh-CN" altLang="en-US" dirty="0"/>
              <a:t>招手、鞠躬、敬礼</a:t>
            </a:r>
            <a:r>
              <a:rPr lang="en-US" altLang="zh-CN" dirty="0"/>
              <a:t>)</a:t>
            </a:r>
            <a:r>
              <a:rPr lang="zh-CN" altLang="en-US" dirty="0"/>
              <a:t>；</a:t>
            </a:r>
          </a:p>
          <a:p>
            <a:pPr marL="0" indent="457200">
              <a:buNone/>
            </a:pPr>
            <a:r>
              <a:rPr lang="en-US" altLang="zh-CN" dirty="0"/>
              <a:t>(2) </a:t>
            </a:r>
            <a:r>
              <a:rPr lang="zh-CN" altLang="en-US" dirty="0"/>
              <a:t>设计并实现</a:t>
            </a:r>
            <a:r>
              <a:rPr lang="en-US" altLang="zh-CN" dirty="0"/>
              <a:t>Robot</a:t>
            </a:r>
            <a:r>
              <a:rPr lang="zh-CN" altLang="en-US" dirty="0"/>
              <a:t>乐乐前行</a:t>
            </a:r>
            <a:r>
              <a:rPr lang="en-US" altLang="zh-CN" dirty="0"/>
              <a:t>10</a:t>
            </a:r>
            <a:r>
              <a:rPr lang="zh-CN" altLang="en-US" dirty="0"/>
              <a:t>步，右转</a:t>
            </a:r>
            <a:r>
              <a:rPr lang="en-US" altLang="zh-CN" dirty="0"/>
              <a:t>90</a:t>
            </a:r>
            <a:r>
              <a:rPr lang="zh-CN" altLang="en-US" dirty="0"/>
              <a:t>度，继续前行</a:t>
            </a:r>
            <a:r>
              <a:rPr lang="en-US" altLang="zh-CN" dirty="0"/>
              <a:t>5</a:t>
            </a:r>
            <a:r>
              <a:rPr lang="zh-CN" altLang="en-US" dirty="0"/>
              <a:t>步，右转</a:t>
            </a:r>
            <a:r>
              <a:rPr lang="en-US" altLang="zh-CN" dirty="0"/>
              <a:t>90</a:t>
            </a:r>
            <a:r>
              <a:rPr lang="zh-CN" altLang="en-US" dirty="0"/>
              <a:t>度，鞠躬后停止；</a:t>
            </a:r>
          </a:p>
          <a:p>
            <a:pPr marL="0" indent="457200">
              <a:buNone/>
            </a:pPr>
            <a:r>
              <a:rPr lang="en-US" altLang="zh-CN" dirty="0"/>
              <a:t>(3) </a:t>
            </a:r>
            <a:r>
              <a:rPr lang="zh-CN" altLang="en-US" dirty="0"/>
              <a:t>设计并实现</a:t>
            </a:r>
            <a:r>
              <a:rPr lang="en-US" altLang="zh-CN" dirty="0"/>
              <a:t>Robot</a:t>
            </a:r>
            <a:r>
              <a:rPr lang="zh-CN" altLang="en-US" dirty="0"/>
              <a:t>乐乐正步走</a:t>
            </a:r>
            <a:r>
              <a:rPr lang="en-US" altLang="zh-CN" dirty="0"/>
              <a:t>20</a:t>
            </a:r>
            <a:r>
              <a:rPr lang="zh-CN" altLang="en-US" dirty="0"/>
              <a:t>秒，敬礼后停止。</a:t>
            </a:r>
            <a:endParaRPr lang="en-US" altLang="zh-CN" dirty="0"/>
          </a:p>
        </p:txBody>
      </p:sp>
    </p:spTree>
    <p:extLst>
      <p:ext uri="{BB962C8B-B14F-4D97-AF65-F5344CB8AC3E}">
        <p14:creationId xmlns:p14="http://schemas.microsoft.com/office/powerpoint/2010/main" val="10094442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10.3 Python</a:t>
            </a:r>
            <a:r>
              <a:rPr lang="zh-CN" altLang="en-US" dirty="0"/>
              <a:t>与机器人实验</a:t>
            </a:r>
          </a:p>
        </p:txBody>
      </p:sp>
      <p:sp>
        <p:nvSpPr>
          <p:cNvPr id="3" name="内容占位符 2"/>
          <p:cNvSpPr>
            <a:spLocks noGrp="1"/>
          </p:cNvSpPr>
          <p:nvPr>
            <p:ph idx="1"/>
          </p:nvPr>
        </p:nvSpPr>
        <p:spPr/>
        <p:txBody>
          <a:bodyPr>
            <a:normAutofit/>
          </a:bodyPr>
          <a:lstStyle/>
          <a:p>
            <a:pPr marL="0" indent="457200">
              <a:buNone/>
            </a:pPr>
            <a:r>
              <a:rPr lang="en-US" altLang="zh-CN" dirty="0"/>
              <a:t>2. Robot</a:t>
            </a:r>
            <a:r>
              <a:rPr lang="zh-CN" altLang="en-US" dirty="0"/>
              <a:t>综合动作设计</a:t>
            </a:r>
          </a:p>
          <a:p>
            <a:pPr marL="0" indent="457200">
              <a:buNone/>
            </a:pPr>
            <a:r>
              <a:rPr lang="en-US" altLang="zh-CN" dirty="0"/>
              <a:t>(1) </a:t>
            </a:r>
            <a:r>
              <a:rPr lang="zh-CN" altLang="en-US" dirty="0"/>
              <a:t>设计并实现</a:t>
            </a:r>
            <a:r>
              <a:rPr lang="en-US" altLang="zh-CN" dirty="0"/>
              <a:t>Robot</a:t>
            </a:r>
            <a:r>
              <a:rPr lang="zh-CN" altLang="en-US" dirty="0"/>
              <a:t>做</a:t>
            </a:r>
            <a:r>
              <a:rPr lang="en-US" altLang="zh-CN" dirty="0"/>
              <a:t>10</a:t>
            </a:r>
            <a:r>
              <a:rPr lang="zh-CN" altLang="en-US" dirty="0"/>
              <a:t>次俯卧撑；</a:t>
            </a:r>
          </a:p>
          <a:p>
            <a:pPr marL="0" indent="457200">
              <a:buNone/>
            </a:pPr>
            <a:r>
              <a:rPr lang="en-US" altLang="zh-CN" dirty="0"/>
              <a:t>(2) </a:t>
            </a:r>
            <a:r>
              <a:rPr lang="zh-CN" altLang="en-US" dirty="0"/>
              <a:t>设计并实现</a:t>
            </a:r>
            <a:r>
              <a:rPr lang="en-US" altLang="zh-CN" dirty="0"/>
              <a:t>Robot</a:t>
            </a:r>
            <a:r>
              <a:rPr lang="zh-CN" altLang="en-US" dirty="0"/>
              <a:t>做</a:t>
            </a:r>
            <a:r>
              <a:rPr lang="en-US" altLang="zh-CN" dirty="0"/>
              <a:t>10</a:t>
            </a:r>
            <a:r>
              <a:rPr lang="zh-CN" altLang="en-US" dirty="0"/>
              <a:t>次前滚翻；</a:t>
            </a:r>
          </a:p>
          <a:p>
            <a:pPr marL="0" indent="457200">
              <a:buNone/>
            </a:pPr>
            <a:r>
              <a:rPr lang="en-US" altLang="zh-CN" dirty="0"/>
              <a:t>(3) </a:t>
            </a:r>
            <a:r>
              <a:rPr lang="zh-CN" altLang="en-US" dirty="0"/>
              <a:t>设计并实现</a:t>
            </a:r>
            <a:r>
              <a:rPr lang="en-US" altLang="zh-CN" dirty="0"/>
              <a:t>Robot</a:t>
            </a:r>
            <a:r>
              <a:rPr lang="zh-CN" altLang="en-US" dirty="0"/>
              <a:t>做</a:t>
            </a:r>
            <a:r>
              <a:rPr lang="en-US" altLang="zh-CN" dirty="0"/>
              <a:t>10</a:t>
            </a:r>
            <a:r>
              <a:rPr lang="zh-CN" altLang="en-US" dirty="0"/>
              <a:t>次大鹏展翅。</a:t>
            </a:r>
            <a:endParaRPr lang="en-US" altLang="zh-CN" dirty="0"/>
          </a:p>
          <a:p>
            <a:pPr marL="0" indent="457200">
              <a:buNone/>
            </a:pPr>
            <a:endParaRPr lang="en-US" altLang="zh-CN" dirty="0"/>
          </a:p>
          <a:p>
            <a:pPr marL="0" indent="457200">
              <a:buNone/>
            </a:pPr>
            <a:r>
              <a:rPr lang="en-US" altLang="zh-CN" dirty="0"/>
              <a:t>3. Robot</a:t>
            </a:r>
            <a:r>
              <a:rPr lang="zh-CN" altLang="en-US" dirty="0"/>
              <a:t>自主作品设计</a:t>
            </a:r>
          </a:p>
          <a:p>
            <a:pPr marL="0" indent="457200">
              <a:buNone/>
            </a:pPr>
            <a:r>
              <a:rPr lang="en-US" altLang="zh-CN" dirty="0"/>
              <a:t>(1) </a:t>
            </a:r>
            <a:r>
              <a:rPr lang="zh-CN" altLang="en-US" dirty="0"/>
              <a:t>播放一首自己喜欢的音乐；</a:t>
            </a:r>
          </a:p>
          <a:p>
            <a:pPr marL="0" indent="457200">
              <a:buNone/>
            </a:pPr>
            <a:r>
              <a:rPr lang="en-US" altLang="zh-CN" dirty="0"/>
              <a:t>(2) </a:t>
            </a:r>
            <a:r>
              <a:rPr lang="zh-CN" altLang="en-US" dirty="0"/>
              <a:t>设计并完成一套完整的街舞动作，具体动作设计自行设计。</a:t>
            </a:r>
            <a:endParaRPr lang="en-US" altLang="zh-CN" dirty="0"/>
          </a:p>
        </p:txBody>
      </p:sp>
    </p:spTree>
    <p:extLst>
      <p:ext uri="{BB962C8B-B14F-4D97-AF65-F5344CB8AC3E}">
        <p14:creationId xmlns:p14="http://schemas.microsoft.com/office/powerpoint/2010/main" val="36250454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a:t>本章习题</a:t>
            </a:r>
          </a:p>
        </p:txBody>
      </p:sp>
      <p:sp>
        <p:nvSpPr>
          <p:cNvPr id="3" name="内容占位符 2"/>
          <p:cNvSpPr>
            <a:spLocks noGrp="1"/>
          </p:cNvSpPr>
          <p:nvPr>
            <p:ph idx="1"/>
          </p:nvPr>
        </p:nvSpPr>
        <p:spPr/>
        <p:txBody>
          <a:bodyPr>
            <a:normAutofit/>
          </a:bodyPr>
          <a:lstStyle/>
          <a:p>
            <a:pPr marL="0" indent="0">
              <a:buNone/>
            </a:pPr>
            <a:r>
              <a:rPr lang="en-US" altLang="zh-CN" dirty="0"/>
              <a:t>1. </a:t>
            </a:r>
            <a:r>
              <a:rPr lang="zh-CN" altLang="en-US" dirty="0"/>
              <a:t>简述机器学习领域中</a:t>
            </a:r>
            <a:r>
              <a:rPr lang="en-US" altLang="zh-CN" dirty="0" err="1"/>
              <a:t>Numpy</a:t>
            </a:r>
            <a:r>
              <a:rPr lang="zh-CN" altLang="en-US" dirty="0"/>
              <a:t>的特点；</a:t>
            </a:r>
          </a:p>
          <a:p>
            <a:pPr marL="0" indent="0">
              <a:buNone/>
            </a:pPr>
            <a:r>
              <a:rPr lang="en-US" altLang="zh-CN" dirty="0"/>
              <a:t>2. </a:t>
            </a:r>
            <a:r>
              <a:rPr lang="zh-CN" altLang="en-US" dirty="0"/>
              <a:t>简述</a:t>
            </a:r>
            <a:r>
              <a:rPr lang="en-US" altLang="zh-CN" dirty="0"/>
              <a:t>TensorFlow</a:t>
            </a:r>
            <a:r>
              <a:rPr lang="zh-CN" altLang="en-US" dirty="0"/>
              <a:t>的特点；</a:t>
            </a:r>
          </a:p>
          <a:p>
            <a:pPr marL="0" indent="0">
              <a:buNone/>
            </a:pPr>
            <a:r>
              <a:rPr lang="en-US" altLang="zh-CN" dirty="0"/>
              <a:t>3. </a:t>
            </a:r>
            <a:r>
              <a:rPr lang="zh-CN" altLang="en-US" dirty="0"/>
              <a:t>自行收集人脸图片，并识别其中的奥巴马总统。</a:t>
            </a:r>
          </a:p>
        </p:txBody>
      </p:sp>
    </p:spTree>
    <p:extLst>
      <p:ext uri="{BB962C8B-B14F-4D97-AF65-F5344CB8AC3E}">
        <p14:creationId xmlns:p14="http://schemas.microsoft.com/office/powerpoint/2010/main" val="3112628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任意多边形: 形状 122"/>
          <p:cNvSpPr/>
          <p:nvPr/>
        </p:nvSpPr>
        <p:spPr>
          <a:xfrm>
            <a:off x="-1644649" y="3071153"/>
            <a:ext cx="17613085" cy="1444704"/>
          </a:xfrm>
          <a:custGeom>
            <a:avLst/>
            <a:gdLst>
              <a:gd name="connsiteX0" fmla="*/ 0 w 15210971"/>
              <a:gd name="connsiteY0" fmla="*/ 72097 h 1444704"/>
              <a:gd name="connsiteX1" fmla="*/ 1748971 w 15210971"/>
              <a:gd name="connsiteY1" fmla="*/ 761526 h 1444704"/>
              <a:gd name="connsiteX2" fmla="*/ 3969657 w 15210971"/>
              <a:gd name="connsiteY2" fmla="*/ 188211 h 1444704"/>
              <a:gd name="connsiteX3" fmla="*/ 6328228 w 15210971"/>
              <a:gd name="connsiteY3" fmla="*/ 863126 h 1444704"/>
              <a:gd name="connsiteX4" fmla="*/ 9296400 w 15210971"/>
              <a:gd name="connsiteY4" fmla="*/ 6783 h 1444704"/>
              <a:gd name="connsiteX5" fmla="*/ 11560628 w 15210971"/>
              <a:gd name="connsiteY5" fmla="*/ 1429183 h 1444704"/>
              <a:gd name="connsiteX6" fmla="*/ 15210971 w 15210971"/>
              <a:gd name="connsiteY6" fmla="*/ 638154 h 1444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10971" h="1444704">
                <a:moveTo>
                  <a:pt x="0" y="72097"/>
                </a:moveTo>
                <a:cubicBezTo>
                  <a:pt x="543681" y="407135"/>
                  <a:pt x="1087362" y="742174"/>
                  <a:pt x="1748971" y="761526"/>
                </a:cubicBezTo>
                <a:cubicBezTo>
                  <a:pt x="2410580" y="780878"/>
                  <a:pt x="3206448" y="171278"/>
                  <a:pt x="3969657" y="188211"/>
                </a:cubicBezTo>
                <a:cubicBezTo>
                  <a:pt x="4732866" y="205144"/>
                  <a:pt x="5440438" y="893364"/>
                  <a:pt x="6328228" y="863126"/>
                </a:cubicBezTo>
                <a:cubicBezTo>
                  <a:pt x="7216018" y="832888"/>
                  <a:pt x="8424333" y="-87560"/>
                  <a:pt x="9296400" y="6783"/>
                </a:cubicBezTo>
                <a:cubicBezTo>
                  <a:pt x="10168467" y="101126"/>
                  <a:pt x="10574866" y="1323955"/>
                  <a:pt x="11560628" y="1429183"/>
                </a:cubicBezTo>
                <a:cubicBezTo>
                  <a:pt x="12546390" y="1534411"/>
                  <a:pt x="13878680" y="1086282"/>
                  <a:pt x="15210971" y="638154"/>
                </a:cubicBezTo>
              </a:path>
            </a:pathLst>
          </a:cu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5" name="任意多边形: 形状 124"/>
          <p:cNvSpPr/>
          <p:nvPr/>
        </p:nvSpPr>
        <p:spPr>
          <a:xfrm>
            <a:off x="-3270249" y="3100182"/>
            <a:ext cx="17613085" cy="1444704"/>
          </a:xfrm>
          <a:custGeom>
            <a:avLst/>
            <a:gdLst>
              <a:gd name="connsiteX0" fmla="*/ 0 w 15210971"/>
              <a:gd name="connsiteY0" fmla="*/ 72097 h 1444704"/>
              <a:gd name="connsiteX1" fmla="*/ 1748971 w 15210971"/>
              <a:gd name="connsiteY1" fmla="*/ 761526 h 1444704"/>
              <a:gd name="connsiteX2" fmla="*/ 3969657 w 15210971"/>
              <a:gd name="connsiteY2" fmla="*/ 188211 h 1444704"/>
              <a:gd name="connsiteX3" fmla="*/ 6328228 w 15210971"/>
              <a:gd name="connsiteY3" fmla="*/ 863126 h 1444704"/>
              <a:gd name="connsiteX4" fmla="*/ 9296400 w 15210971"/>
              <a:gd name="connsiteY4" fmla="*/ 6783 h 1444704"/>
              <a:gd name="connsiteX5" fmla="*/ 11560628 w 15210971"/>
              <a:gd name="connsiteY5" fmla="*/ 1429183 h 1444704"/>
              <a:gd name="connsiteX6" fmla="*/ 15210971 w 15210971"/>
              <a:gd name="connsiteY6" fmla="*/ 638154 h 1444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10971" h="1444704">
                <a:moveTo>
                  <a:pt x="0" y="72097"/>
                </a:moveTo>
                <a:cubicBezTo>
                  <a:pt x="543681" y="407135"/>
                  <a:pt x="1087362" y="742174"/>
                  <a:pt x="1748971" y="761526"/>
                </a:cubicBezTo>
                <a:cubicBezTo>
                  <a:pt x="2410580" y="780878"/>
                  <a:pt x="3206448" y="171278"/>
                  <a:pt x="3969657" y="188211"/>
                </a:cubicBezTo>
                <a:cubicBezTo>
                  <a:pt x="4732866" y="205144"/>
                  <a:pt x="5440438" y="893364"/>
                  <a:pt x="6328228" y="863126"/>
                </a:cubicBezTo>
                <a:cubicBezTo>
                  <a:pt x="7216018" y="832888"/>
                  <a:pt x="8424333" y="-87560"/>
                  <a:pt x="9296400" y="6783"/>
                </a:cubicBezTo>
                <a:cubicBezTo>
                  <a:pt x="10168467" y="101126"/>
                  <a:pt x="10574866" y="1323955"/>
                  <a:pt x="11560628" y="1429183"/>
                </a:cubicBezTo>
                <a:cubicBezTo>
                  <a:pt x="12546390" y="1534411"/>
                  <a:pt x="13878680" y="1086282"/>
                  <a:pt x="15210971" y="638154"/>
                </a:cubicBezTo>
              </a:path>
            </a:pathLst>
          </a:cu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任意多边形: 形状 49"/>
          <p:cNvSpPr/>
          <p:nvPr/>
        </p:nvSpPr>
        <p:spPr>
          <a:xfrm>
            <a:off x="3805093" y="1"/>
            <a:ext cx="3968423" cy="1933574"/>
          </a:xfrm>
          <a:custGeom>
            <a:avLst/>
            <a:gdLst>
              <a:gd name="connsiteX0" fmla="*/ 0 w 3968423"/>
              <a:gd name="connsiteY0" fmla="*/ 0 h 1933574"/>
              <a:gd name="connsiteX1" fmla="*/ 3968423 w 3968423"/>
              <a:gd name="connsiteY1" fmla="*/ 0 h 1933574"/>
              <a:gd name="connsiteX2" fmla="*/ 3946431 w 3968423"/>
              <a:gd name="connsiteY2" fmla="*/ 161996 h 1933574"/>
              <a:gd name="connsiteX3" fmla="*/ 1984212 w 3968423"/>
              <a:gd name="connsiteY3" fmla="*/ 1933574 h 1933574"/>
              <a:gd name="connsiteX4" fmla="*/ 21992 w 3968423"/>
              <a:gd name="connsiteY4" fmla="*/ 161996 h 1933574"/>
              <a:gd name="connsiteX0-1" fmla="*/ 0 w 3968423"/>
              <a:gd name="connsiteY0-2" fmla="*/ 19051 h 1952625"/>
              <a:gd name="connsiteX1-3" fmla="*/ 304945 w 3968423"/>
              <a:gd name="connsiteY1-4" fmla="*/ 0 h 1952625"/>
              <a:gd name="connsiteX2-5" fmla="*/ 3968423 w 3968423"/>
              <a:gd name="connsiteY2-6" fmla="*/ 19051 h 1952625"/>
              <a:gd name="connsiteX3-7" fmla="*/ 3946431 w 3968423"/>
              <a:gd name="connsiteY3-8" fmla="*/ 181047 h 1952625"/>
              <a:gd name="connsiteX4-9" fmla="*/ 1984212 w 3968423"/>
              <a:gd name="connsiteY4-10" fmla="*/ 1952625 h 1952625"/>
              <a:gd name="connsiteX5" fmla="*/ 21992 w 3968423"/>
              <a:gd name="connsiteY5" fmla="*/ 181047 h 1952625"/>
              <a:gd name="connsiteX6" fmla="*/ 0 w 3968423"/>
              <a:gd name="connsiteY6" fmla="*/ 19051 h 1952625"/>
              <a:gd name="connsiteX0-11" fmla="*/ 0 w 3968423"/>
              <a:gd name="connsiteY0-12" fmla="*/ 0 h 1933574"/>
              <a:gd name="connsiteX1-13" fmla="*/ 3968423 w 3968423"/>
              <a:gd name="connsiteY1-14" fmla="*/ 0 h 1933574"/>
              <a:gd name="connsiteX2-15" fmla="*/ 3946431 w 3968423"/>
              <a:gd name="connsiteY2-16" fmla="*/ 161996 h 1933574"/>
              <a:gd name="connsiteX3-17" fmla="*/ 1984212 w 3968423"/>
              <a:gd name="connsiteY3-18" fmla="*/ 1933574 h 1933574"/>
              <a:gd name="connsiteX4-19" fmla="*/ 21992 w 3968423"/>
              <a:gd name="connsiteY4-20" fmla="*/ 161996 h 1933574"/>
              <a:gd name="connsiteX5-21" fmla="*/ 0 w 3968423"/>
              <a:gd name="connsiteY5-22" fmla="*/ 0 h 1933574"/>
              <a:gd name="connsiteX0-23" fmla="*/ 0 w 3968423"/>
              <a:gd name="connsiteY0-24" fmla="*/ 14289 h 1947863"/>
              <a:gd name="connsiteX1-25" fmla="*/ 328757 w 3968423"/>
              <a:gd name="connsiteY1-26" fmla="*/ 0 h 1947863"/>
              <a:gd name="connsiteX2-27" fmla="*/ 3968423 w 3968423"/>
              <a:gd name="connsiteY2-28" fmla="*/ 14289 h 1947863"/>
              <a:gd name="connsiteX3-29" fmla="*/ 3946431 w 3968423"/>
              <a:gd name="connsiteY3-30" fmla="*/ 176285 h 1947863"/>
              <a:gd name="connsiteX4-31" fmla="*/ 1984212 w 3968423"/>
              <a:gd name="connsiteY4-32" fmla="*/ 1947863 h 1947863"/>
              <a:gd name="connsiteX5-33" fmla="*/ 21992 w 3968423"/>
              <a:gd name="connsiteY5-34" fmla="*/ 176285 h 1947863"/>
              <a:gd name="connsiteX6-35" fmla="*/ 0 w 3968423"/>
              <a:gd name="connsiteY6-36" fmla="*/ 14289 h 1947863"/>
              <a:gd name="connsiteX0-37" fmla="*/ 328757 w 3968423"/>
              <a:gd name="connsiteY0-38" fmla="*/ 0 h 1947863"/>
              <a:gd name="connsiteX1-39" fmla="*/ 3968423 w 3968423"/>
              <a:gd name="connsiteY1-40" fmla="*/ 14289 h 1947863"/>
              <a:gd name="connsiteX2-41" fmla="*/ 3946431 w 3968423"/>
              <a:gd name="connsiteY2-42" fmla="*/ 176285 h 1947863"/>
              <a:gd name="connsiteX3-43" fmla="*/ 1984212 w 3968423"/>
              <a:gd name="connsiteY3-44" fmla="*/ 1947863 h 1947863"/>
              <a:gd name="connsiteX4-45" fmla="*/ 21992 w 3968423"/>
              <a:gd name="connsiteY4-46" fmla="*/ 176285 h 1947863"/>
              <a:gd name="connsiteX5-47" fmla="*/ 0 w 3968423"/>
              <a:gd name="connsiteY5-48" fmla="*/ 14289 h 1947863"/>
              <a:gd name="connsiteX6-49" fmla="*/ 420197 w 3968423"/>
              <a:gd name="connsiteY6-50" fmla="*/ 91440 h 1947863"/>
              <a:gd name="connsiteX0-51" fmla="*/ 328757 w 3968423"/>
              <a:gd name="connsiteY0-52" fmla="*/ 0 h 1947863"/>
              <a:gd name="connsiteX1-53" fmla="*/ 3968423 w 3968423"/>
              <a:gd name="connsiteY1-54" fmla="*/ 14289 h 1947863"/>
              <a:gd name="connsiteX2-55" fmla="*/ 3946431 w 3968423"/>
              <a:gd name="connsiteY2-56" fmla="*/ 176285 h 1947863"/>
              <a:gd name="connsiteX3-57" fmla="*/ 1984212 w 3968423"/>
              <a:gd name="connsiteY3-58" fmla="*/ 1947863 h 1947863"/>
              <a:gd name="connsiteX4-59" fmla="*/ 21992 w 3968423"/>
              <a:gd name="connsiteY4-60" fmla="*/ 176285 h 1947863"/>
              <a:gd name="connsiteX5-61" fmla="*/ 0 w 3968423"/>
              <a:gd name="connsiteY5-62" fmla="*/ 14289 h 1947863"/>
              <a:gd name="connsiteX0-63" fmla="*/ 3968423 w 3968423"/>
              <a:gd name="connsiteY0-64" fmla="*/ 0 h 1933574"/>
              <a:gd name="connsiteX1-65" fmla="*/ 3946431 w 3968423"/>
              <a:gd name="connsiteY1-66" fmla="*/ 161996 h 1933574"/>
              <a:gd name="connsiteX2-67" fmla="*/ 1984212 w 3968423"/>
              <a:gd name="connsiteY2-68" fmla="*/ 1933574 h 1933574"/>
              <a:gd name="connsiteX3-69" fmla="*/ 21992 w 3968423"/>
              <a:gd name="connsiteY3-70" fmla="*/ 161996 h 1933574"/>
              <a:gd name="connsiteX4-71" fmla="*/ 0 w 3968423"/>
              <a:gd name="connsiteY4-72" fmla="*/ 0 h 193357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968423" h="1933574">
                <a:moveTo>
                  <a:pt x="3968423" y="0"/>
                </a:moveTo>
                <a:lnTo>
                  <a:pt x="3946431" y="161996"/>
                </a:lnTo>
                <a:cubicBezTo>
                  <a:pt x="3764638" y="1172055"/>
                  <a:pt x="2955217" y="1933574"/>
                  <a:pt x="1984212" y="1933574"/>
                </a:cubicBezTo>
                <a:cubicBezTo>
                  <a:pt x="1013203" y="1933574"/>
                  <a:pt x="203783" y="1172055"/>
                  <a:pt x="21992" y="161996"/>
                </a:cubicBezTo>
                <a:lnTo>
                  <a:pt x="0" y="0"/>
                </a:lnTo>
              </a:path>
            </a:pathLst>
          </a:cu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43" name="任意多边形: 形状 42"/>
          <p:cNvSpPr/>
          <p:nvPr/>
        </p:nvSpPr>
        <p:spPr>
          <a:xfrm>
            <a:off x="4414949" y="1"/>
            <a:ext cx="3901235" cy="1719263"/>
          </a:xfrm>
          <a:custGeom>
            <a:avLst/>
            <a:gdLst>
              <a:gd name="connsiteX0" fmla="*/ 0 w 3901235"/>
              <a:gd name="connsiteY0" fmla="*/ 0 h 1719263"/>
              <a:gd name="connsiteX1" fmla="*/ 3901235 w 3901235"/>
              <a:gd name="connsiteY1" fmla="*/ 0 h 1719263"/>
              <a:gd name="connsiteX2" fmla="*/ 3871510 w 3901235"/>
              <a:gd name="connsiteY2" fmla="*/ 134033 h 1719263"/>
              <a:gd name="connsiteX3" fmla="*/ 1950618 w 3901235"/>
              <a:gd name="connsiteY3" fmla="*/ 1719263 h 1719263"/>
              <a:gd name="connsiteX4" fmla="*/ 29725 w 3901235"/>
              <a:gd name="connsiteY4" fmla="*/ 134033 h 1719263"/>
              <a:gd name="connsiteX0-1" fmla="*/ 0 w 3901235"/>
              <a:gd name="connsiteY0-2" fmla="*/ 4764 h 1724027"/>
              <a:gd name="connsiteX1-3" fmla="*/ 971439 w 3901235"/>
              <a:gd name="connsiteY1-4" fmla="*/ 0 h 1724027"/>
              <a:gd name="connsiteX2-5" fmla="*/ 3901235 w 3901235"/>
              <a:gd name="connsiteY2-6" fmla="*/ 4764 h 1724027"/>
              <a:gd name="connsiteX3-7" fmla="*/ 3871510 w 3901235"/>
              <a:gd name="connsiteY3-8" fmla="*/ 138797 h 1724027"/>
              <a:gd name="connsiteX4-9" fmla="*/ 1950618 w 3901235"/>
              <a:gd name="connsiteY4-10" fmla="*/ 1724027 h 1724027"/>
              <a:gd name="connsiteX5" fmla="*/ 29725 w 3901235"/>
              <a:gd name="connsiteY5" fmla="*/ 138797 h 1724027"/>
              <a:gd name="connsiteX6" fmla="*/ 0 w 3901235"/>
              <a:gd name="connsiteY6" fmla="*/ 4764 h 1724027"/>
              <a:gd name="connsiteX0-11" fmla="*/ 971439 w 3901235"/>
              <a:gd name="connsiteY0-12" fmla="*/ 0 h 1724027"/>
              <a:gd name="connsiteX1-13" fmla="*/ 3901235 w 3901235"/>
              <a:gd name="connsiteY1-14" fmla="*/ 4764 h 1724027"/>
              <a:gd name="connsiteX2-15" fmla="*/ 3871510 w 3901235"/>
              <a:gd name="connsiteY2-16" fmla="*/ 138797 h 1724027"/>
              <a:gd name="connsiteX3-17" fmla="*/ 1950618 w 3901235"/>
              <a:gd name="connsiteY3-18" fmla="*/ 1724027 h 1724027"/>
              <a:gd name="connsiteX4-19" fmla="*/ 29725 w 3901235"/>
              <a:gd name="connsiteY4-20" fmla="*/ 138797 h 1724027"/>
              <a:gd name="connsiteX5-21" fmla="*/ 0 w 3901235"/>
              <a:gd name="connsiteY5-22" fmla="*/ 4764 h 1724027"/>
              <a:gd name="connsiteX6-23" fmla="*/ 1062879 w 3901235"/>
              <a:gd name="connsiteY6-24" fmla="*/ 91440 h 1724027"/>
              <a:gd name="connsiteX0-25" fmla="*/ 971439 w 3901235"/>
              <a:gd name="connsiteY0-26" fmla="*/ 0 h 1724027"/>
              <a:gd name="connsiteX1-27" fmla="*/ 3901235 w 3901235"/>
              <a:gd name="connsiteY1-28" fmla="*/ 4764 h 1724027"/>
              <a:gd name="connsiteX2-29" fmla="*/ 3871510 w 3901235"/>
              <a:gd name="connsiteY2-30" fmla="*/ 138797 h 1724027"/>
              <a:gd name="connsiteX3-31" fmla="*/ 1950618 w 3901235"/>
              <a:gd name="connsiteY3-32" fmla="*/ 1724027 h 1724027"/>
              <a:gd name="connsiteX4-33" fmla="*/ 29725 w 3901235"/>
              <a:gd name="connsiteY4-34" fmla="*/ 138797 h 1724027"/>
              <a:gd name="connsiteX5-35" fmla="*/ 0 w 3901235"/>
              <a:gd name="connsiteY5-36" fmla="*/ 4764 h 1724027"/>
              <a:gd name="connsiteX0-37" fmla="*/ 3901235 w 3901235"/>
              <a:gd name="connsiteY0-38" fmla="*/ 0 h 1719263"/>
              <a:gd name="connsiteX1-39" fmla="*/ 3871510 w 3901235"/>
              <a:gd name="connsiteY1-40" fmla="*/ 134033 h 1719263"/>
              <a:gd name="connsiteX2-41" fmla="*/ 1950618 w 3901235"/>
              <a:gd name="connsiteY2-42" fmla="*/ 1719263 h 1719263"/>
              <a:gd name="connsiteX3-43" fmla="*/ 29725 w 3901235"/>
              <a:gd name="connsiteY3-44" fmla="*/ 134033 h 1719263"/>
              <a:gd name="connsiteX4-45" fmla="*/ 0 w 3901235"/>
              <a:gd name="connsiteY4-46" fmla="*/ 0 h 171926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901235" h="1719263">
                <a:moveTo>
                  <a:pt x="3901235" y="0"/>
                </a:moveTo>
                <a:lnTo>
                  <a:pt x="3871510" y="134033"/>
                </a:lnTo>
                <a:cubicBezTo>
                  <a:pt x="3629235" y="1049959"/>
                  <a:pt x="2860935" y="1719263"/>
                  <a:pt x="1950618" y="1719263"/>
                </a:cubicBezTo>
                <a:cubicBezTo>
                  <a:pt x="1040298" y="1719263"/>
                  <a:pt x="271998" y="1049959"/>
                  <a:pt x="29725" y="134033"/>
                </a:cubicBezTo>
                <a:lnTo>
                  <a:pt x="0" y="0"/>
                </a:lnTo>
              </a:path>
            </a:pathLst>
          </a:cu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 name="矩形 1"/>
          <p:cNvSpPr/>
          <p:nvPr/>
        </p:nvSpPr>
        <p:spPr>
          <a:xfrm>
            <a:off x="5917486" y="2863562"/>
            <a:ext cx="747320" cy="400110"/>
          </a:xfrm>
          <a:prstGeom prst="rect">
            <a:avLst/>
          </a:prstGeom>
        </p:spPr>
        <p:txBody>
          <a:bodyPr wrap="none">
            <a:spAutoFit/>
          </a:bodyPr>
          <a:lstStyle/>
          <a:p>
            <a:pPr algn="ctr" defTabSz="914400">
              <a:defRPr/>
            </a:pPr>
            <a:r>
              <a:rPr lang="en-US" altLang="zh-CN" sz="2000" spc="200" dirty="0">
                <a:solidFill>
                  <a:schemeClr val="accent1"/>
                </a:solidFill>
                <a:latin typeface="+mn-ea"/>
              </a:rPr>
              <a:t>10.2</a:t>
            </a:r>
            <a:endParaRPr lang="zh-CN" altLang="en-US" sz="2000" spc="200" dirty="0">
              <a:solidFill>
                <a:schemeClr val="accent1"/>
              </a:solidFill>
              <a:latin typeface="+mn-ea"/>
            </a:endParaRPr>
          </a:p>
        </p:txBody>
      </p:sp>
      <p:sp>
        <p:nvSpPr>
          <p:cNvPr id="45" name="矩形 44"/>
          <p:cNvSpPr/>
          <p:nvPr/>
        </p:nvSpPr>
        <p:spPr>
          <a:xfrm>
            <a:off x="5096493" y="3582634"/>
            <a:ext cx="2389307" cy="400110"/>
          </a:xfrm>
          <a:prstGeom prst="rect">
            <a:avLst/>
          </a:prstGeom>
        </p:spPr>
        <p:txBody>
          <a:bodyPr wrap="none">
            <a:spAutoFit/>
          </a:bodyPr>
          <a:lstStyle/>
          <a:p>
            <a:pPr algn="ctr" defTabSz="914400"/>
            <a:r>
              <a:rPr lang="en-US" altLang="zh-CN" sz="2000" b="1" dirty="0">
                <a:solidFill>
                  <a:schemeClr val="accent1"/>
                </a:solidFill>
                <a:latin typeface="微软雅黑" panose="020B0503020204020204" pitchFamily="34" charset="-122"/>
                <a:ea typeface="微软雅黑" panose="020B0503020204020204" pitchFamily="34" charset="-122"/>
              </a:rPr>
              <a:t>Python</a:t>
            </a:r>
            <a:r>
              <a:rPr lang="zh-CN" altLang="en-US" sz="2000" b="1" dirty="0">
                <a:solidFill>
                  <a:schemeClr val="accent1"/>
                </a:solidFill>
                <a:latin typeface="微软雅黑" panose="020B0503020204020204" pitchFamily="34" charset="-122"/>
                <a:ea typeface="微软雅黑" panose="020B0503020204020204" pitchFamily="34" charset="-122"/>
              </a:rPr>
              <a:t>与视觉计算</a:t>
            </a:r>
          </a:p>
        </p:txBody>
      </p:sp>
      <p:sp>
        <p:nvSpPr>
          <p:cNvPr id="49" name="矩形 48"/>
          <p:cNvSpPr/>
          <p:nvPr/>
        </p:nvSpPr>
        <p:spPr>
          <a:xfrm>
            <a:off x="1788437" y="3494364"/>
            <a:ext cx="2389308" cy="400110"/>
          </a:xfrm>
          <a:prstGeom prst="rect">
            <a:avLst/>
          </a:prstGeom>
        </p:spPr>
        <p:txBody>
          <a:bodyPr wrap="none">
            <a:spAutoFit/>
          </a:bodyPr>
          <a:lstStyle/>
          <a:p>
            <a:pPr algn="ctr" defTabSz="914400">
              <a:defRPr/>
            </a:pPr>
            <a:r>
              <a:rPr lang="en-US" altLang="zh-CN" sz="2000" b="1" dirty="0">
                <a:solidFill>
                  <a:schemeClr val="accent1"/>
                </a:solidFill>
                <a:latin typeface="微软雅黑" panose="020B0503020204020204" pitchFamily="34" charset="-122"/>
                <a:ea typeface="微软雅黑" panose="020B0503020204020204" pitchFamily="34" charset="-122"/>
              </a:rPr>
              <a:t>Python</a:t>
            </a:r>
            <a:r>
              <a:rPr lang="zh-CN" altLang="en-US" sz="2000" b="1" dirty="0">
                <a:solidFill>
                  <a:schemeClr val="accent1"/>
                </a:solidFill>
                <a:latin typeface="微软雅黑" panose="020B0503020204020204" pitchFamily="34" charset="-122"/>
                <a:ea typeface="微软雅黑" panose="020B0503020204020204" pitchFamily="34" charset="-122"/>
              </a:rPr>
              <a:t>与机器学习</a:t>
            </a:r>
          </a:p>
        </p:txBody>
      </p:sp>
      <p:sp>
        <p:nvSpPr>
          <p:cNvPr id="172" name="任意多边形: 形状 171"/>
          <p:cNvSpPr/>
          <p:nvPr/>
        </p:nvSpPr>
        <p:spPr>
          <a:xfrm>
            <a:off x="4294786" y="0"/>
            <a:ext cx="3592905" cy="1725984"/>
          </a:xfrm>
          <a:custGeom>
            <a:avLst/>
            <a:gdLst>
              <a:gd name="connsiteX0" fmla="*/ 0 w 3592905"/>
              <a:gd name="connsiteY0" fmla="*/ 0 h 1725984"/>
              <a:gd name="connsiteX1" fmla="*/ 3592905 w 3592905"/>
              <a:gd name="connsiteY1" fmla="*/ 0 h 1725984"/>
              <a:gd name="connsiteX2" fmla="*/ 3587358 w 3592905"/>
              <a:gd name="connsiteY2" fmla="*/ 109844 h 1725984"/>
              <a:gd name="connsiteX3" fmla="*/ 1796452 w 3592905"/>
              <a:gd name="connsiteY3" fmla="*/ 1725984 h 1725984"/>
              <a:gd name="connsiteX4" fmla="*/ 5547 w 3592905"/>
              <a:gd name="connsiteY4" fmla="*/ 109844 h 1725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2905" h="1725984">
                <a:moveTo>
                  <a:pt x="0" y="0"/>
                </a:moveTo>
                <a:lnTo>
                  <a:pt x="3592905" y="0"/>
                </a:lnTo>
                <a:lnTo>
                  <a:pt x="3587358" y="109844"/>
                </a:lnTo>
                <a:cubicBezTo>
                  <a:pt x="3495170" y="1017606"/>
                  <a:pt x="2728536" y="1725984"/>
                  <a:pt x="1796452" y="1725984"/>
                </a:cubicBezTo>
                <a:cubicBezTo>
                  <a:pt x="864368" y="1725984"/>
                  <a:pt x="97735" y="1017606"/>
                  <a:pt x="5547" y="109844"/>
                </a:cubicBez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1" name="任意多边形: 形状 120"/>
          <p:cNvSpPr/>
          <p:nvPr/>
        </p:nvSpPr>
        <p:spPr>
          <a:xfrm rot="2001767">
            <a:off x="9105615" y="1066962"/>
            <a:ext cx="979224" cy="985205"/>
          </a:xfrm>
          <a:custGeom>
            <a:avLst/>
            <a:gdLst>
              <a:gd name="connsiteX0" fmla="*/ 447971 w 1442460"/>
              <a:gd name="connsiteY0" fmla="*/ 1397101 h 1451272"/>
              <a:gd name="connsiteX1" fmla="*/ 994490 w 1442460"/>
              <a:gd name="connsiteY1" fmla="*/ 1397101 h 1451272"/>
              <a:gd name="connsiteX2" fmla="*/ 867471 w 1442460"/>
              <a:gd name="connsiteY2" fmla="*/ 1436530 h 1451272"/>
              <a:gd name="connsiteX3" fmla="*/ 721230 w 1442460"/>
              <a:gd name="connsiteY3" fmla="*/ 1451272 h 1451272"/>
              <a:gd name="connsiteX4" fmla="*/ 574989 w 1442460"/>
              <a:gd name="connsiteY4" fmla="*/ 1436530 h 1451272"/>
              <a:gd name="connsiteX5" fmla="*/ 209854 w 1442460"/>
              <a:gd name="connsiteY5" fmla="*/ 1240162 h 1451272"/>
              <a:gd name="connsiteX6" fmla="*/ 1232607 w 1442460"/>
              <a:gd name="connsiteY6" fmla="*/ 1240162 h 1451272"/>
              <a:gd name="connsiteX7" fmla="*/ 1166640 w 1442460"/>
              <a:gd name="connsiteY7" fmla="*/ 1294590 h 1451272"/>
              <a:gd name="connsiteX8" fmla="*/ 275821 w 1442460"/>
              <a:gd name="connsiteY8" fmla="*/ 1294590 h 1451272"/>
              <a:gd name="connsiteX9" fmla="*/ 93401 w 1442460"/>
              <a:gd name="connsiteY9" fmla="*/ 1083223 h 1451272"/>
              <a:gd name="connsiteX10" fmla="*/ 1349059 w 1442460"/>
              <a:gd name="connsiteY10" fmla="*/ 1083223 h 1451272"/>
              <a:gd name="connsiteX11" fmla="*/ 1322939 w 1442460"/>
              <a:gd name="connsiteY11" fmla="*/ 1131346 h 1451272"/>
              <a:gd name="connsiteX12" fmla="*/ 1317737 w 1442460"/>
              <a:gd name="connsiteY12" fmla="*/ 1137651 h 1451272"/>
              <a:gd name="connsiteX13" fmla="*/ 124723 w 1442460"/>
              <a:gd name="connsiteY13" fmla="*/ 1137651 h 1451272"/>
              <a:gd name="connsiteX14" fmla="*/ 119521 w 1442460"/>
              <a:gd name="connsiteY14" fmla="*/ 1131346 h 1451272"/>
              <a:gd name="connsiteX15" fmla="*/ 27225 w 1442460"/>
              <a:gd name="connsiteY15" fmla="*/ 926284 h 1451272"/>
              <a:gd name="connsiteX16" fmla="*/ 1415235 w 1442460"/>
              <a:gd name="connsiteY16" fmla="*/ 926284 h 1451272"/>
              <a:gd name="connsiteX17" fmla="*/ 1398340 w 1442460"/>
              <a:gd name="connsiteY17" fmla="*/ 980712 h 1451272"/>
              <a:gd name="connsiteX18" fmla="*/ 44121 w 1442460"/>
              <a:gd name="connsiteY18" fmla="*/ 980712 h 1451272"/>
              <a:gd name="connsiteX19" fmla="*/ 0 w 1442460"/>
              <a:gd name="connsiteY19" fmla="*/ 769345 h 1451272"/>
              <a:gd name="connsiteX20" fmla="*/ 1442460 w 1442460"/>
              <a:gd name="connsiteY20" fmla="*/ 769345 h 1451272"/>
              <a:gd name="connsiteX21" fmla="*/ 1436973 w 1442460"/>
              <a:gd name="connsiteY21" fmla="*/ 823773 h 1451272"/>
              <a:gd name="connsiteX22" fmla="*/ 5487 w 1442460"/>
              <a:gd name="connsiteY22" fmla="*/ 823773 h 1451272"/>
              <a:gd name="connsiteX23" fmla="*/ 7009 w 1442460"/>
              <a:gd name="connsiteY23" fmla="*/ 612406 h 1451272"/>
              <a:gd name="connsiteX24" fmla="*/ 1435452 w 1442460"/>
              <a:gd name="connsiteY24" fmla="*/ 612406 h 1451272"/>
              <a:gd name="connsiteX25" fmla="*/ 1440939 w 1442460"/>
              <a:gd name="connsiteY25" fmla="*/ 666834 h 1451272"/>
              <a:gd name="connsiteX26" fmla="*/ 1522 w 1442460"/>
              <a:gd name="connsiteY26" fmla="*/ 666834 h 1451272"/>
              <a:gd name="connsiteX27" fmla="*/ 48806 w 1442460"/>
              <a:gd name="connsiteY27" fmla="*/ 455467 h 1451272"/>
              <a:gd name="connsiteX28" fmla="*/ 1393655 w 1442460"/>
              <a:gd name="connsiteY28" fmla="*/ 455467 h 1451272"/>
              <a:gd name="connsiteX29" fmla="*/ 1410550 w 1442460"/>
              <a:gd name="connsiteY29" fmla="*/ 509895 h 1451272"/>
              <a:gd name="connsiteX30" fmla="*/ 31911 w 1442460"/>
              <a:gd name="connsiteY30" fmla="*/ 509895 h 1451272"/>
              <a:gd name="connsiteX31" fmla="*/ 137176 w 1442460"/>
              <a:gd name="connsiteY31" fmla="*/ 298528 h 1451272"/>
              <a:gd name="connsiteX32" fmla="*/ 1305284 w 1442460"/>
              <a:gd name="connsiteY32" fmla="*/ 298528 h 1451272"/>
              <a:gd name="connsiteX33" fmla="*/ 1322939 w 1442460"/>
              <a:gd name="connsiteY33" fmla="*/ 319926 h 1451272"/>
              <a:gd name="connsiteX34" fmla="*/ 1340867 w 1442460"/>
              <a:gd name="connsiteY34" fmla="*/ 352956 h 1451272"/>
              <a:gd name="connsiteX35" fmla="*/ 101593 w 1442460"/>
              <a:gd name="connsiteY35" fmla="*/ 352956 h 1451272"/>
              <a:gd name="connsiteX36" fmla="*/ 119521 w 1442460"/>
              <a:gd name="connsiteY36" fmla="*/ 319926 h 1451272"/>
              <a:gd name="connsiteX37" fmla="*/ 294114 w 1442460"/>
              <a:gd name="connsiteY37" fmla="*/ 141589 h 1451272"/>
              <a:gd name="connsiteX38" fmla="*/ 1148347 w 1442460"/>
              <a:gd name="connsiteY38" fmla="*/ 141589 h 1451272"/>
              <a:gd name="connsiteX39" fmla="*/ 1214314 w 1442460"/>
              <a:gd name="connsiteY39" fmla="*/ 196017 h 1451272"/>
              <a:gd name="connsiteX40" fmla="*/ 228147 w 1442460"/>
              <a:gd name="connsiteY40" fmla="*/ 196017 h 1451272"/>
              <a:gd name="connsiteX41" fmla="*/ 721230 w 1442460"/>
              <a:gd name="connsiteY41" fmla="*/ 0 h 1451272"/>
              <a:gd name="connsiteX42" fmla="*/ 867471 w 1442460"/>
              <a:gd name="connsiteY42" fmla="*/ 14742 h 1451272"/>
              <a:gd name="connsiteX43" fmla="*/ 945868 w 1442460"/>
              <a:gd name="connsiteY43" fmla="*/ 39078 h 1451272"/>
              <a:gd name="connsiteX44" fmla="*/ 496593 w 1442460"/>
              <a:gd name="connsiteY44" fmla="*/ 39078 h 1451272"/>
              <a:gd name="connsiteX45" fmla="*/ 574989 w 1442460"/>
              <a:gd name="connsiteY45" fmla="*/ 14742 h 1451272"/>
              <a:gd name="connsiteX46" fmla="*/ 721230 w 1442460"/>
              <a:gd name="connsiteY46" fmla="*/ 0 h 1451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442460" h="1451272">
                <a:moveTo>
                  <a:pt x="447971" y="1397101"/>
                </a:moveTo>
                <a:lnTo>
                  <a:pt x="994490" y="1397101"/>
                </a:lnTo>
                <a:lnTo>
                  <a:pt x="867471" y="1436530"/>
                </a:lnTo>
                <a:cubicBezTo>
                  <a:pt x="820234" y="1446196"/>
                  <a:pt x="771325" y="1451272"/>
                  <a:pt x="721230" y="1451272"/>
                </a:cubicBezTo>
                <a:cubicBezTo>
                  <a:pt x="671136" y="1451272"/>
                  <a:pt x="622226" y="1446196"/>
                  <a:pt x="574989" y="1436530"/>
                </a:cubicBezTo>
                <a:close/>
                <a:moveTo>
                  <a:pt x="209854" y="1240162"/>
                </a:moveTo>
                <a:lnTo>
                  <a:pt x="1232607" y="1240162"/>
                </a:lnTo>
                <a:lnTo>
                  <a:pt x="1166640" y="1294590"/>
                </a:lnTo>
                <a:lnTo>
                  <a:pt x="275821" y="1294590"/>
                </a:lnTo>
                <a:close/>
                <a:moveTo>
                  <a:pt x="93401" y="1083223"/>
                </a:moveTo>
                <a:lnTo>
                  <a:pt x="1349059" y="1083223"/>
                </a:lnTo>
                <a:lnTo>
                  <a:pt x="1322939" y="1131346"/>
                </a:lnTo>
                <a:lnTo>
                  <a:pt x="1317737" y="1137651"/>
                </a:lnTo>
                <a:lnTo>
                  <a:pt x="124723" y="1137651"/>
                </a:lnTo>
                <a:lnTo>
                  <a:pt x="119521" y="1131346"/>
                </a:lnTo>
                <a:close/>
                <a:moveTo>
                  <a:pt x="27225" y="926284"/>
                </a:moveTo>
                <a:lnTo>
                  <a:pt x="1415235" y="926284"/>
                </a:lnTo>
                <a:lnTo>
                  <a:pt x="1398340" y="980712"/>
                </a:lnTo>
                <a:lnTo>
                  <a:pt x="44121" y="980712"/>
                </a:lnTo>
                <a:close/>
                <a:moveTo>
                  <a:pt x="0" y="769345"/>
                </a:moveTo>
                <a:lnTo>
                  <a:pt x="1442460" y="769345"/>
                </a:lnTo>
                <a:lnTo>
                  <a:pt x="1436973" y="823773"/>
                </a:lnTo>
                <a:lnTo>
                  <a:pt x="5487" y="823773"/>
                </a:lnTo>
                <a:close/>
                <a:moveTo>
                  <a:pt x="7009" y="612406"/>
                </a:moveTo>
                <a:lnTo>
                  <a:pt x="1435452" y="612406"/>
                </a:lnTo>
                <a:lnTo>
                  <a:pt x="1440939" y="666834"/>
                </a:lnTo>
                <a:lnTo>
                  <a:pt x="1522" y="666834"/>
                </a:lnTo>
                <a:close/>
                <a:moveTo>
                  <a:pt x="48806" y="455467"/>
                </a:moveTo>
                <a:lnTo>
                  <a:pt x="1393655" y="455467"/>
                </a:lnTo>
                <a:lnTo>
                  <a:pt x="1410550" y="509895"/>
                </a:lnTo>
                <a:lnTo>
                  <a:pt x="31911" y="509895"/>
                </a:lnTo>
                <a:close/>
                <a:moveTo>
                  <a:pt x="137176" y="298528"/>
                </a:moveTo>
                <a:lnTo>
                  <a:pt x="1305284" y="298528"/>
                </a:lnTo>
                <a:lnTo>
                  <a:pt x="1322939" y="319926"/>
                </a:lnTo>
                <a:lnTo>
                  <a:pt x="1340867" y="352956"/>
                </a:lnTo>
                <a:lnTo>
                  <a:pt x="101593" y="352956"/>
                </a:lnTo>
                <a:lnTo>
                  <a:pt x="119521" y="319926"/>
                </a:lnTo>
                <a:close/>
                <a:moveTo>
                  <a:pt x="294114" y="141589"/>
                </a:moveTo>
                <a:lnTo>
                  <a:pt x="1148347" y="141589"/>
                </a:lnTo>
                <a:lnTo>
                  <a:pt x="1214314" y="196017"/>
                </a:lnTo>
                <a:lnTo>
                  <a:pt x="228147" y="196017"/>
                </a:lnTo>
                <a:close/>
                <a:moveTo>
                  <a:pt x="721230" y="0"/>
                </a:moveTo>
                <a:cubicBezTo>
                  <a:pt x="771325" y="0"/>
                  <a:pt x="820234" y="5076"/>
                  <a:pt x="867471" y="14742"/>
                </a:cubicBezTo>
                <a:lnTo>
                  <a:pt x="945868" y="39078"/>
                </a:lnTo>
                <a:lnTo>
                  <a:pt x="496593" y="39078"/>
                </a:lnTo>
                <a:lnTo>
                  <a:pt x="574989" y="14742"/>
                </a:lnTo>
                <a:cubicBezTo>
                  <a:pt x="622226" y="5076"/>
                  <a:pt x="671136" y="0"/>
                  <a:pt x="72123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5" name="椭圆 164"/>
          <p:cNvSpPr/>
          <p:nvPr/>
        </p:nvSpPr>
        <p:spPr>
          <a:xfrm>
            <a:off x="2906381" y="3201825"/>
            <a:ext cx="153420" cy="15342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166" name="矩形 165"/>
          <p:cNvSpPr/>
          <p:nvPr/>
        </p:nvSpPr>
        <p:spPr>
          <a:xfrm>
            <a:off x="8541739" y="3377705"/>
            <a:ext cx="747320" cy="400110"/>
          </a:xfrm>
          <a:prstGeom prst="rect">
            <a:avLst/>
          </a:prstGeom>
        </p:spPr>
        <p:txBody>
          <a:bodyPr wrap="none">
            <a:spAutoFit/>
          </a:bodyPr>
          <a:lstStyle/>
          <a:p>
            <a:pPr algn="ctr" defTabSz="914400">
              <a:defRPr/>
            </a:pPr>
            <a:r>
              <a:rPr lang="en-US" altLang="zh-CN" sz="2000" spc="200" dirty="0">
                <a:solidFill>
                  <a:schemeClr val="accent1"/>
                </a:solidFill>
                <a:latin typeface="+mn-ea"/>
              </a:rPr>
              <a:t>10.3</a:t>
            </a:r>
            <a:endParaRPr lang="zh-CN" altLang="en-US" sz="2000" spc="200" dirty="0">
              <a:solidFill>
                <a:schemeClr val="accent1"/>
              </a:solidFill>
              <a:latin typeface="+mn-ea"/>
            </a:endParaRPr>
          </a:p>
        </p:txBody>
      </p:sp>
      <p:sp>
        <p:nvSpPr>
          <p:cNvPr id="167" name="椭圆 166"/>
          <p:cNvSpPr/>
          <p:nvPr/>
        </p:nvSpPr>
        <p:spPr>
          <a:xfrm>
            <a:off x="8838689" y="3879312"/>
            <a:ext cx="153420" cy="15342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46" name="矩形 45"/>
          <p:cNvSpPr/>
          <p:nvPr/>
        </p:nvSpPr>
        <p:spPr>
          <a:xfrm>
            <a:off x="7592505" y="4144776"/>
            <a:ext cx="2645788" cy="400110"/>
          </a:xfrm>
          <a:prstGeom prst="rect">
            <a:avLst/>
          </a:prstGeom>
        </p:spPr>
        <p:txBody>
          <a:bodyPr wrap="none">
            <a:spAutoFit/>
          </a:bodyPr>
          <a:lstStyle/>
          <a:p>
            <a:pPr algn="ctr" defTabSz="914400"/>
            <a:r>
              <a:rPr lang="en-US" altLang="zh-CN" sz="2000" b="1" dirty="0">
                <a:solidFill>
                  <a:schemeClr val="accent1"/>
                </a:solidFill>
                <a:latin typeface="微软雅黑" panose="020B0503020204020204" pitchFamily="34" charset="-122"/>
                <a:ea typeface="微软雅黑" panose="020B0503020204020204" pitchFamily="34" charset="-122"/>
              </a:rPr>
              <a:t>Python</a:t>
            </a:r>
            <a:r>
              <a:rPr lang="zh-CN" altLang="en-US" sz="2000" b="1" dirty="0">
                <a:solidFill>
                  <a:schemeClr val="accent1"/>
                </a:solidFill>
                <a:latin typeface="微软雅黑" panose="020B0503020204020204" pitchFamily="34" charset="-122"/>
                <a:ea typeface="微软雅黑" panose="020B0503020204020204" pitchFamily="34" charset="-122"/>
              </a:rPr>
              <a:t>与机器人实验</a:t>
            </a:r>
          </a:p>
        </p:txBody>
      </p:sp>
      <p:grpSp>
        <p:nvGrpSpPr>
          <p:cNvPr id="180" name="组合 179"/>
          <p:cNvGrpSpPr/>
          <p:nvPr/>
        </p:nvGrpSpPr>
        <p:grpSpPr>
          <a:xfrm>
            <a:off x="5431027" y="298047"/>
            <a:ext cx="1320423" cy="1005661"/>
            <a:chOff x="5386258" y="298047"/>
            <a:chExt cx="1320423" cy="1005661"/>
          </a:xfrm>
        </p:grpSpPr>
        <p:sp>
          <p:nvSpPr>
            <p:cNvPr id="42" name="矩形 41"/>
            <p:cNvSpPr/>
            <p:nvPr/>
          </p:nvSpPr>
          <p:spPr>
            <a:xfrm>
              <a:off x="5386258" y="298047"/>
              <a:ext cx="748923" cy="769441"/>
            </a:xfrm>
            <a:prstGeom prst="rect">
              <a:avLst/>
            </a:prstGeom>
          </p:spPr>
          <p:txBody>
            <a:bodyPr wrap="none">
              <a:spAutoFit/>
            </a:bodyPr>
            <a:lstStyle/>
            <a:p>
              <a:pPr algn="ctr" defTabSz="914400">
                <a:defRPr/>
              </a:pPr>
              <a:r>
                <a:rPr lang="zh-CN" altLang="en-US" sz="4400" b="1" dirty="0">
                  <a:solidFill>
                    <a:schemeClr val="bg1"/>
                  </a:solidFill>
                  <a:latin typeface="微软雅黑" panose="020B0503020204020204" pitchFamily="34" charset="-122"/>
                  <a:ea typeface="微软雅黑" panose="020B0503020204020204" pitchFamily="34" charset="-122"/>
                </a:rPr>
                <a:t>目</a:t>
              </a:r>
            </a:p>
          </p:txBody>
        </p:sp>
        <p:sp>
          <p:nvSpPr>
            <p:cNvPr id="173" name="矩形 172"/>
            <p:cNvSpPr/>
            <p:nvPr/>
          </p:nvSpPr>
          <p:spPr>
            <a:xfrm>
              <a:off x="5957758" y="534267"/>
              <a:ext cx="748923" cy="769441"/>
            </a:xfrm>
            <a:prstGeom prst="rect">
              <a:avLst/>
            </a:prstGeom>
          </p:spPr>
          <p:txBody>
            <a:bodyPr wrap="none">
              <a:spAutoFit/>
            </a:bodyPr>
            <a:lstStyle/>
            <a:p>
              <a:pPr algn="ctr" defTabSz="914400">
                <a:defRPr/>
              </a:pPr>
              <a:r>
                <a:rPr lang="zh-CN" altLang="en-US" sz="4400" b="1" dirty="0">
                  <a:solidFill>
                    <a:schemeClr val="bg1"/>
                  </a:solidFill>
                  <a:latin typeface="微软雅黑" panose="020B0503020204020204" pitchFamily="34" charset="-122"/>
                  <a:ea typeface="微软雅黑" panose="020B0503020204020204" pitchFamily="34" charset="-122"/>
                </a:rPr>
                <a:t>录</a:t>
              </a:r>
            </a:p>
          </p:txBody>
        </p:sp>
        <p:cxnSp>
          <p:nvCxnSpPr>
            <p:cNvPr id="175" name="直接连接符 174"/>
            <p:cNvCxnSpPr/>
            <p:nvPr/>
          </p:nvCxnSpPr>
          <p:spPr>
            <a:xfrm flipV="1">
              <a:off x="5603081" y="1001316"/>
              <a:ext cx="279797" cy="21550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9" name="直接连接符 178"/>
            <p:cNvCxnSpPr/>
            <p:nvPr/>
          </p:nvCxnSpPr>
          <p:spPr>
            <a:xfrm flipV="1">
              <a:off x="6210300" y="379810"/>
              <a:ext cx="279797" cy="21550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82" name="椭圆 181"/>
          <p:cNvSpPr/>
          <p:nvPr/>
        </p:nvSpPr>
        <p:spPr>
          <a:xfrm>
            <a:off x="1551101" y="1154454"/>
            <a:ext cx="452100" cy="452100"/>
          </a:xfrm>
          <a:prstGeom prst="ellipse">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4" name="椭圆 183"/>
          <p:cNvSpPr/>
          <p:nvPr/>
        </p:nvSpPr>
        <p:spPr>
          <a:xfrm>
            <a:off x="8787379" y="1478302"/>
            <a:ext cx="153420" cy="15342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椭圆 32"/>
          <p:cNvSpPr/>
          <p:nvPr/>
        </p:nvSpPr>
        <p:spPr>
          <a:xfrm>
            <a:off x="4218102" y="1144930"/>
            <a:ext cx="140946" cy="140946"/>
          </a:xfrm>
          <a:prstGeom prst="ellipse">
            <a:avLst/>
          </a:prstGeom>
          <a:solidFill>
            <a:srgbClr val="035C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a:extLst>
              <a:ext uri="{FF2B5EF4-FFF2-40B4-BE49-F238E27FC236}">
                <a16:creationId xmlns:a16="http://schemas.microsoft.com/office/drawing/2014/main" id="{41A679FA-B3A3-8F88-C6DF-D94B69703673}"/>
              </a:ext>
            </a:extLst>
          </p:cNvPr>
          <p:cNvSpPr/>
          <p:nvPr/>
        </p:nvSpPr>
        <p:spPr>
          <a:xfrm>
            <a:off x="2609431" y="2756770"/>
            <a:ext cx="747320" cy="400110"/>
          </a:xfrm>
          <a:prstGeom prst="rect">
            <a:avLst/>
          </a:prstGeom>
        </p:spPr>
        <p:txBody>
          <a:bodyPr wrap="none">
            <a:spAutoFit/>
          </a:bodyPr>
          <a:lstStyle/>
          <a:p>
            <a:pPr algn="ctr" defTabSz="914400">
              <a:defRPr/>
            </a:pPr>
            <a:r>
              <a:rPr lang="en-US" altLang="zh-CN" sz="2000" spc="200" dirty="0">
                <a:solidFill>
                  <a:schemeClr val="accent1"/>
                </a:solidFill>
                <a:latin typeface="+mn-ea"/>
              </a:rPr>
              <a:t>10.1</a:t>
            </a:r>
            <a:endParaRPr lang="zh-CN" altLang="en-US" sz="2000" spc="200" dirty="0">
              <a:solidFill>
                <a:schemeClr val="accent1"/>
              </a:solidFill>
              <a:latin typeface="+mn-ea"/>
            </a:endParaRPr>
          </a:p>
        </p:txBody>
      </p:sp>
      <p:sp>
        <p:nvSpPr>
          <p:cNvPr id="5" name="椭圆 4">
            <a:extLst>
              <a:ext uri="{FF2B5EF4-FFF2-40B4-BE49-F238E27FC236}">
                <a16:creationId xmlns:a16="http://schemas.microsoft.com/office/drawing/2014/main" id="{B93BB8E3-F2BA-FCCB-CA22-0ED4FB6F1E2F}"/>
              </a:ext>
            </a:extLst>
          </p:cNvPr>
          <p:cNvSpPr/>
          <p:nvPr/>
        </p:nvSpPr>
        <p:spPr>
          <a:xfrm>
            <a:off x="6214436" y="3262425"/>
            <a:ext cx="153420" cy="15342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Tree>
    <p:extLst>
      <p:ext uri="{BB962C8B-B14F-4D97-AF65-F5344CB8AC3E}">
        <p14:creationId xmlns:p14="http://schemas.microsoft.com/office/powerpoint/2010/main" val="3575782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10.1Python</a:t>
            </a:r>
            <a:r>
              <a:rPr lang="zh-CN" altLang="en-US" dirty="0"/>
              <a:t>与机器学习</a:t>
            </a:r>
          </a:p>
        </p:txBody>
      </p:sp>
      <p:sp>
        <p:nvSpPr>
          <p:cNvPr id="3" name="内容占位符 2"/>
          <p:cNvSpPr>
            <a:spLocks noGrp="1"/>
          </p:cNvSpPr>
          <p:nvPr>
            <p:ph idx="1"/>
          </p:nvPr>
        </p:nvSpPr>
        <p:spPr>
          <a:xfrm>
            <a:off x="371475" y="1095375"/>
            <a:ext cx="11563350" cy="5600700"/>
          </a:xfrm>
        </p:spPr>
        <p:txBody>
          <a:bodyPr>
            <a:normAutofit/>
          </a:bodyPr>
          <a:lstStyle/>
          <a:p>
            <a:pPr marL="0" indent="457200">
              <a:buNone/>
            </a:pPr>
            <a:r>
              <a:rPr lang="zh-CN" altLang="en-US" dirty="0"/>
              <a:t>从广义上来说，机器学习是一种能够赋予机器学习的能力以此让它完成直接编程无法完成的功能的方法。</a:t>
            </a:r>
            <a:endParaRPr lang="en-US" altLang="zh-CN" dirty="0"/>
          </a:p>
          <a:p>
            <a:pPr marL="0" indent="457200">
              <a:buNone/>
            </a:pPr>
            <a:r>
              <a:rPr lang="zh-CN" altLang="en-US" dirty="0"/>
              <a:t>从实践的意义上来说，机器学习是一种通过利用数据，训练出模型，然后使用模型预测的一种方法。</a:t>
            </a:r>
          </a:p>
          <a:p>
            <a:pPr marL="0" indent="457200">
              <a:buNone/>
            </a:pPr>
            <a:r>
              <a:rPr lang="zh-CN" altLang="en-US" dirty="0"/>
              <a:t>机器学习跟模式识别，统计学习，数据挖掘，计算机视觉，语音识别，自然语言处理等领域有着很深的联系。从范围上来说，机器学习跟模式识别，统计学习，数据挖掘是类似的，同时，机器学习与其他领域的处理技术的结合，形成了计算机视觉、语音识别、自然语言处理等交叉学科。因此，一般说数据挖掘时，可以等同于说机器学习。同时，我们平常所说的机器学习应用，应该是通用的，不仅仅局限在结构化数据，还有图像，音频等应用。</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10.1Python</a:t>
            </a:r>
            <a:r>
              <a:rPr lang="zh-CN" altLang="en-US" dirty="0"/>
              <a:t>与机器学习</a:t>
            </a:r>
          </a:p>
        </p:txBody>
      </p:sp>
      <p:sp>
        <p:nvSpPr>
          <p:cNvPr id="3" name="内容占位符 2"/>
          <p:cNvSpPr>
            <a:spLocks noGrp="1"/>
          </p:cNvSpPr>
          <p:nvPr>
            <p:ph idx="1"/>
          </p:nvPr>
        </p:nvSpPr>
        <p:spPr>
          <a:xfrm>
            <a:off x="371475" y="1095375"/>
            <a:ext cx="7130538" cy="5081587"/>
          </a:xfrm>
        </p:spPr>
        <p:txBody>
          <a:bodyPr>
            <a:normAutofit/>
          </a:bodyPr>
          <a:lstStyle/>
          <a:p>
            <a:pPr marL="0" indent="0">
              <a:buNone/>
            </a:pPr>
            <a:r>
              <a:rPr lang="en-US" altLang="zh-CN" dirty="0"/>
              <a:t>10.1.1</a:t>
            </a:r>
            <a:r>
              <a:rPr lang="zh-CN" altLang="en-US" dirty="0"/>
              <a:t>与机器学习相关的类库</a:t>
            </a:r>
          </a:p>
          <a:p>
            <a:pPr marL="0" indent="0">
              <a:buNone/>
            </a:pPr>
            <a:r>
              <a:rPr lang="en-US" altLang="zh-CN" dirty="0"/>
              <a:t>10.1.1.1TensorFlow</a:t>
            </a:r>
          </a:p>
          <a:p>
            <a:pPr marL="0" indent="457200">
              <a:buNone/>
            </a:pPr>
            <a:r>
              <a:rPr lang="en-US" altLang="zh-CN" dirty="0"/>
              <a:t>TensorFlow</a:t>
            </a:r>
            <a:r>
              <a:rPr lang="zh-CN" altLang="en-US" dirty="0"/>
              <a:t>是</a:t>
            </a:r>
            <a:r>
              <a:rPr lang="en-US" altLang="zh-CN" dirty="0"/>
              <a:t>Google</a:t>
            </a:r>
            <a:r>
              <a:rPr lang="zh-CN" altLang="en-US" dirty="0"/>
              <a:t>与</a:t>
            </a:r>
            <a:r>
              <a:rPr lang="en-US" altLang="zh-CN" dirty="0"/>
              <a:t>Brain Team</a:t>
            </a:r>
            <a:r>
              <a:rPr lang="zh-CN" altLang="en-US" dirty="0"/>
              <a:t>合作开发的，应用于机器学习的开源库。</a:t>
            </a:r>
          </a:p>
          <a:p>
            <a:pPr marL="0" indent="457200">
              <a:buNone/>
            </a:pPr>
            <a:r>
              <a:rPr lang="en-US" altLang="zh-CN" dirty="0"/>
              <a:t>TensorFlow</a:t>
            </a:r>
            <a:r>
              <a:rPr lang="zh-CN" altLang="en-US" dirty="0"/>
              <a:t>的工作方式类似于一个计算库，用于编写大量张量运算的程序。由于神经网络可以很容易地表示为计算图，因此它们可以用</a:t>
            </a:r>
            <a:r>
              <a:rPr lang="en-US" altLang="zh-CN" dirty="0"/>
              <a:t>TensorFlow</a:t>
            </a:r>
            <a:r>
              <a:rPr lang="zh-CN" altLang="en-US" dirty="0"/>
              <a:t>作为对张量</a:t>
            </a:r>
            <a:r>
              <a:rPr lang="en-US" altLang="zh-CN" dirty="0"/>
              <a:t>(Tensor)</a:t>
            </a:r>
            <a:r>
              <a:rPr lang="zh-CN" altLang="en-US" dirty="0"/>
              <a:t>的一系列操作来实现。张量可以视为表述数据的</a:t>
            </a:r>
            <a:r>
              <a:rPr lang="en-US" altLang="zh-CN" dirty="0"/>
              <a:t>N</a:t>
            </a:r>
            <a:r>
              <a:rPr lang="zh-CN" altLang="en-US" dirty="0"/>
              <a:t>维矩阵。</a:t>
            </a:r>
          </a:p>
        </p:txBody>
      </p:sp>
      <p:graphicFrame>
        <p:nvGraphicFramePr>
          <p:cNvPr id="4" name="图示 3">
            <a:extLst>
              <a:ext uri="{FF2B5EF4-FFF2-40B4-BE49-F238E27FC236}">
                <a16:creationId xmlns:a16="http://schemas.microsoft.com/office/drawing/2014/main" id="{72EC617D-3101-CE09-BE6C-7D09846F9E5A}"/>
              </a:ext>
            </a:extLst>
          </p:cNvPr>
          <p:cNvGraphicFramePr/>
          <p:nvPr>
            <p:extLst>
              <p:ext uri="{D42A27DB-BD31-4B8C-83A1-F6EECF244321}">
                <p14:modId xmlns:p14="http://schemas.microsoft.com/office/powerpoint/2010/main" val="2657538709"/>
              </p:ext>
            </p:extLst>
          </p:nvPr>
        </p:nvGraphicFramePr>
        <p:xfrm>
          <a:off x="7384026" y="1095375"/>
          <a:ext cx="4601497" cy="49823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4633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10.1Python</a:t>
            </a:r>
            <a:r>
              <a:rPr lang="zh-CN" altLang="en-US" dirty="0"/>
              <a:t>与机器学习</a:t>
            </a:r>
          </a:p>
        </p:txBody>
      </p:sp>
      <p:sp>
        <p:nvSpPr>
          <p:cNvPr id="3" name="内容占位符 2"/>
          <p:cNvSpPr>
            <a:spLocks noGrp="1"/>
          </p:cNvSpPr>
          <p:nvPr>
            <p:ph idx="1"/>
          </p:nvPr>
        </p:nvSpPr>
        <p:spPr>
          <a:xfrm>
            <a:off x="371475" y="1095375"/>
            <a:ext cx="7130538" cy="5081587"/>
          </a:xfrm>
        </p:spPr>
        <p:txBody>
          <a:bodyPr>
            <a:normAutofit/>
          </a:bodyPr>
          <a:lstStyle/>
          <a:p>
            <a:pPr marL="0" indent="0">
              <a:buNone/>
            </a:pPr>
            <a:r>
              <a:rPr lang="en-US" altLang="zh-CN" dirty="0"/>
              <a:t>10.1.1.2Scikit-Learn</a:t>
            </a:r>
          </a:p>
          <a:p>
            <a:pPr marL="0" indent="457200">
              <a:buNone/>
            </a:pPr>
            <a:r>
              <a:rPr lang="en-US" altLang="zh-CN" dirty="0"/>
              <a:t>Scikit-Learn</a:t>
            </a:r>
            <a:r>
              <a:rPr lang="zh-CN" altLang="en-US" dirty="0"/>
              <a:t>是一个与</a:t>
            </a:r>
            <a:r>
              <a:rPr lang="en-US" altLang="zh-CN" dirty="0"/>
              <a:t>NumPy</a:t>
            </a:r>
            <a:r>
              <a:rPr lang="zh-CN" altLang="en-US" dirty="0"/>
              <a:t>和</a:t>
            </a:r>
            <a:r>
              <a:rPr lang="en-US" altLang="zh-CN" dirty="0"/>
              <a:t>SciPy</a:t>
            </a:r>
            <a:r>
              <a:rPr lang="zh-CN" altLang="en-US" dirty="0"/>
              <a:t>相关的</a:t>
            </a:r>
            <a:r>
              <a:rPr lang="en-US" altLang="zh-CN" dirty="0"/>
              <a:t>Python</a:t>
            </a:r>
            <a:r>
              <a:rPr lang="zh-CN" altLang="en-US" dirty="0"/>
              <a:t>库，它被认为是处理复杂数据和进行数据挖掘的首选库之一。</a:t>
            </a:r>
          </a:p>
          <a:p>
            <a:pPr marL="0" indent="457200">
              <a:buNone/>
            </a:pPr>
            <a:r>
              <a:rPr lang="en-US" altLang="zh-CN" dirty="0"/>
              <a:t>Scikit-Learn</a:t>
            </a:r>
            <a:r>
              <a:rPr lang="zh-CN" altLang="en-US" dirty="0"/>
              <a:t>是机器学习中常用的第三方模块，封装了常用的机器学习方法，包括：回归</a:t>
            </a:r>
            <a:r>
              <a:rPr lang="en-US" altLang="zh-CN" dirty="0"/>
              <a:t>(Regression)</a:t>
            </a:r>
            <a:r>
              <a:rPr lang="zh-CN" altLang="en-US" dirty="0"/>
              <a:t>、分类</a:t>
            </a:r>
            <a:r>
              <a:rPr lang="en-US" altLang="zh-CN" dirty="0"/>
              <a:t>(</a:t>
            </a:r>
            <a:r>
              <a:rPr lang="en-US" altLang="zh-CN" dirty="0" err="1"/>
              <a:t>Classfication</a:t>
            </a:r>
            <a:r>
              <a:rPr lang="en-US" altLang="zh-CN" dirty="0"/>
              <a:t>)</a:t>
            </a:r>
            <a:r>
              <a:rPr lang="zh-CN" altLang="en-US" dirty="0"/>
              <a:t>、聚类</a:t>
            </a:r>
            <a:r>
              <a:rPr lang="en-US" altLang="zh-CN" dirty="0"/>
              <a:t>(Clustering)</a:t>
            </a:r>
            <a:r>
              <a:rPr lang="zh-CN" altLang="en-US" dirty="0"/>
              <a:t>、降维</a:t>
            </a:r>
            <a:r>
              <a:rPr lang="en-US" altLang="zh-CN" dirty="0"/>
              <a:t>(Dimensionality Reduction)</a:t>
            </a:r>
            <a:r>
              <a:rPr lang="zh-CN" altLang="en-US" dirty="0"/>
              <a:t>。</a:t>
            </a:r>
          </a:p>
        </p:txBody>
      </p:sp>
      <p:graphicFrame>
        <p:nvGraphicFramePr>
          <p:cNvPr id="4" name="图示 3">
            <a:extLst>
              <a:ext uri="{FF2B5EF4-FFF2-40B4-BE49-F238E27FC236}">
                <a16:creationId xmlns:a16="http://schemas.microsoft.com/office/drawing/2014/main" id="{72EC617D-3101-CE09-BE6C-7D09846F9E5A}"/>
              </a:ext>
            </a:extLst>
          </p:cNvPr>
          <p:cNvGraphicFramePr/>
          <p:nvPr>
            <p:extLst>
              <p:ext uri="{D42A27DB-BD31-4B8C-83A1-F6EECF244321}">
                <p14:modId xmlns:p14="http://schemas.microsoft.com/office/powerpoint/2010/main" val="2769558374"/>
              </p:ext>
            </p:extLst>
          </p:nvPr>
        </p:nvGraphicFramePr>
        <p:xfrm>
          <a:off x="7384026" y="1095375"/>
          <a:ext cx="4601497" cy="49823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0661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10.1Python</a:t>
            </a:r>
            <a:r>
              <a:rPr lang="zh-CN" altLang="en-US" dirty="0"/>
              <a:t>与机器学习</a:t>
            </a:r>
          </a:p>
        </p:txBody>
      </p:sp>
      <p:sp>
        <p:nvSpPr>
          <p:cNvPr id="3" name="内容占位符 2"/>
          <p:cNvSpPr>
            <a:spLocks noGrp="1"/>
          </p:cNvSpPr>
          <p:nvPr>
            <p:ph idx="1"/>
          </p:nvPr>
        </p:nvSpPr>
        <p:spPr/>
        <p:txBody>
          <a:bodyPr>
            <a:normAutofit/>
          </a:bodyPr>
          <a:lstStyle/>
          <a:p>
            <a:pPr marL="0" indent="0">
              <a:buNone/>
            </a:pPr>
            <a:r>
              <a:rPr lang="en-US" altLang="zh-CN" dirty="0"/>
              <a:t>10.1.1.2 Scikit-Learn</a:t>
            </a:r>
          </a:p>
        </p:txBody>
      </p:sp>
      <p:pic>
        <p:nvPicPr>
          <p:cNvPr id="5" name="图片 4" descr="图形用户界面, 网站&#10;&#10;描述已自动生成">
            <a:extLst>
              <a:ext uri="{FF2B5EF4-FFF2-40B4-BE49-F238E27FC236}">
                <a16:creationId xmlns:a16="http://schemas.microsoft.com/office/drawing/2014/main" id="{2274739A-113E-9ADB-3282-10E3AA10F1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7624" y="2126615"/>
            <a:ext cx="9762133" cy="3883660"/>
          </a:xfrm>
          <a:prstGeom prst="rect">
            <a:avLst/>
          </a:prstGeom>
          <a:ln w="25400">
            <a:solidFill>
              <a:schemeClr val="tx1"/>
            </a:solidFill>
          </a:ln>
        </p:spPr>
      </p:pic>
    </p:spTree>
    <p:extLst>
      <p:ext uri="{BB962C8B-B14F-4D97-AF65-F5344CB8AC3E}">
        <p14:creationId xmlns:p14="http://schemas.microsoft.com/office/powerpoint/2010/main" val="3348138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10.1Python</a:t>
            </a:r>
            <a:r>
              <a:rPr lang="zh-CN" altLang="en-US" dirty="0"/>
              <a:t>与机器学习</a:t>
            </a:r>
          </a:p>
        </p:txBody>
      </p:sp>
      <p:sp>
        <p:nvSpPr>
          <p:cNvPr id="3" name="内容占位符 2"/>
          <p:cNvSpPr>
            <a:spLocks noGrp="1"/>
          </p:cNvSpPr>
          <p:nvPr>
            <p:ph idx="1"/>
          </p:nvPr>
        </p:nvSpPr>
        <p:spPr/>
        <p:txBody>
          <a:bodyPr>
            <a:normAutofit/>
          </a:bodyPr>
          <a:lstStyle/>
          <a:p>
            <a:pPr marL="0" indent="0">
              <a:buNone/>
            </a:pPr>
            <a:r>
              <a:rPr lang="en-US" altLang="zh-CN" dirty="0"/>
              <a:t>10.1.1.3Keras</a:t>
            </a:r>
          </a:p>
          <a:p>
            <a:pPr marL="0" indent="457200">
              <a:buNone/>
            </a:pPr>
            <a:r>
              <a:rPr lang="en-US" altLang="zh-CN" dirty="0" err="1"/>
              <a:t>Keras</a:t>
            </a:r>
            <a:r>
              <a:rPr lang="zh-CN" altLang="en-US" dirty="0"/>
              <a:t>提供了一种更简单的机制来表达神经网络，此外，</a:t>
            </a:r>
            <a:r>
              <a:rPr lang="en-US" altLang="zh-CN" dirty="0" err="1"/>
              <a:t>Keras</a:t>
            </a:r>
            <a:r>
              <a:rPr lang="zh-CN" altLang="en-US" dirty="0"/>
              <a:t>还为编译模型、处理数据集、图形可视化等提供了一些实用程序。</a:t>
            </a:r>
          </a:p>
          <a:p>
            <a:pPr marL="0" indent="457200">
              <a:buNone/>
            </a:pPr>
            <a:r>
              <a:rPr lang="zh-CN" altLang="en-US" dirty="0"/>
              <a:t>在后端，</a:t>
            </a:r>
            <a:r>
              <a:rPr lang="en-US" altLang="zh-CN" dirty="0" err="1"/>
              <a:t>Keras</a:t>
            </a:r>
            <a:r>
              <a:rPr lang="zh-CN" altLang="en-US" dirty="0"/>
              <a:t>在内部使用</a:t>
            </a:r>
            <a:r>
              <a:rPr lang="en-US" altLang="zh-CN" dirty="0"/>
              <a:t>Theano</a:t>
            </a:r>
            <a:r>
              <a:rPr lang="zh-CN" altLang="en-US" dirty="0"/>
              <a:t>或</a:t>
            </a:r>
            <a:r>
              <a:rPr lang="en-US" altLang="zh-CN" dirty="0"/>
              <a:t>TensorFlow</a:t>
            </a:r>
            <a:r>
              <a:rPr lang="zh-CN" altLang="en-US" dirty="0"/>
              <a:t>，也可以使用一些最流行的神经网络。</a:t>
            </a:r>
            <a:endParaRPr lang="en-US" altLang="zh-CN" dirty="0"/>
          </a:p>
          <a:p>
            <a:pPr marL="0" indent="457200">
              <a:buNone/>
            </a:pPr>
            <a:r>
              <a:rPr lang="zh-CN" altLang="en-US" dirty="0"/>
              <a:t>与其他机器学习库比较，</a:t>
            </a:r>
            <a:r>
              <a:rPr lang="en-US" altLang="zh-CN" dirty="0" err="1"/>
              <a:t>Keras</a:t>
            </a:r>
            <a:r>
              <a:rPr lang="zh-CN" altLang="en-US" dirty="0"/>
              <a:t>的速度相对较慢。</a:t>
            </a:r>
            <a:endParaRPr lang="en-US" altLang="zh-CN" dirty="0"/>
          </a:p>
          <a:p>
            <a:pPr marL="0" indent="457200">
              <a:buNone/>
            </a:pPr>
            <a:r>
              <a:rPr lang="en-US" altLang="zh-CN" dirty="0" err="1"/>
              <a:t>Keras</a:t>
            </a:r>
            <a:r>
              <a:rPr lang="zh-CN" altLang="en-US" dirty="0"/>
              <a:t>的优点是其所有模型都是可移植的。</a:t>
            </a:r>
            <a:endParaRPr lang="en-US" altLang="zh-CN" dirty="0"/>
          </a:p>
        </p:txBody>
      </p:sp>
    </p:spTree>
    <p:extLst>
      <p:ext uri="{BB962C8B-B14F-4D97-AF65-F5344CB8AC3E}">
        <p14:creationId xmlns:p14="http://schemas.microsoft.com/office/powerpoint/2010/main" val="3143724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10.1Python</a:t>
            </a:r>
            <a:r>
              <a:rPr lang="zh-CN" altLang="en-US" dirty="0"/>
              <a:t>与机器学习</a:t>
            </a:r>
          </a:p>
        </p:txBody>
      </p:sp>
      <p:sp>
        <p:nvSpPr>
          <p:cNvPr id="3" name="内容占位符 2"/>
          <p:cNvSpPr>
            <a:spLocks noGrp="1"/>
          </p:cNvSpPr>
          <p:nvPr>
            <p:ph idx="1"/>
          </p:nvPr>
        </p:nvSpPr>
        <p:spPr/>
        <p:txBody>
          <a:bodyPr>
            <a:normAutofit/>
          </a:bodyPr>
          <a:lstStyle/>
          <a:p>
            <a:pPr marL="0" indent="0">
              <a:buNone/>
            </a:pPr>
            <a:r>
              <a:rPr lang="en-US" altLang="zh-CN" dirty="0"/>
              <a:t>10.1.1.3Keras</a:t>
            </a:r>
          </a:p>
        </p:txBody>
      </p:sp>
      <p:graphicFrame>
        <p:nvGraphicFramePr>
          <p:cNvPr id="4" name="图示 3">
            <a:extLst>
              <a:ext uri="{FF2B5EF4-FFF2-40B4-BE49-F238E27FC236}">
                <a16:creationId xmlns:a16="http://schemas.microsoft.com/office/drawing/2014/main" id="{4C7F83ED-B0BA-2775-F7CC-5A87942FA8EC}"/>
              </a:ext>
            </a:extLst>
          </p:cNvPr>
          <p:cNvGraphicFramePr/>
          <p:nvPr>
            <p:extLst>
              <p:ext uri="{D42A27DB-BD31-4B8C-83A1-F6EECF244321}">
                <p14:modId xmlns:p14="http://schemas.microsoft.com/office/powerpoint/2010/main" val="1737214486"/>
              </p:ext>
            </p:extLst>
          </p:nvPr>
        </p:nvGraphicFramePr>
        <p:xfrm>
          <a:off x="1154676" y="1905000"/>
          <a:ext cx="10351524" cy="40869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61642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zU4ZGE3ZWI1YTA2NWM4NGEwZDdkNWU0YzI2ZmU4NDQifQ=="/>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1245</TotalTime>
  <Words>1841</Words>
  <Application>Microsoft Office PowerPoint</Application>
  <PresentationFormat>宽屏</PresentationFormat>
  <Paragraphs>129</Paragraphs>
  <Slides>25</Slides>
  <Notes>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25</vt:i4>
      </vt:variant>
    </vt:vector>
  </HeadingPairs>
  <TitlesOfParts>
    <vt:vector size="31" baseType="lpstr">
      <vt:lpstr>等线</vt:lpstr>
      <vt:lpstr>微软雅黑</vt:lpstr>
      <vt:lpstr>Arial</vt:lpstr>
      <vt:lpstr>Calibri</vt:lpstr>
      <vt:lpstr>Calibri Light</vt:lpstr>
      <vt:lpstr>Office 主题​​</vt:lpstr>
      <vt:lpstr>第10章 Python与人工智能</vt:lpstr>
      <vt:lpstr>第10章 Python与人工智能</vt:lpstr>
      <vt:lpstr>PowerPoint 演示文稿</vt:lpstr>
      <vt:lpstr>10.1Python与机器学习</vt:lpstr>
      <vt:lpstr>10.1Python与机器学习</vt:lpstr>
      <vt:lpstr>10.1Python与机器学习</vt:lpstr>
      <vt:lpstr>10.1Python与机器学习</vt:lpstr>
      <vt:lpstr>10.1Python与机器学习</vt:lpstr>
      <vt:lpstr>10.1Python与机器学习</vt:lpstr>
      <vt:lpstr>10.1Python与机器学习</vt:lpstr>
      <vt:lpstr>10.1Python与机器学习</vt:lpstr>
      <vt:lpstr>10.1Python与机器学习</vt:lpstr>
      <vt:lpstr>10.1Python与机器学习</vt:lpstr>
      <vt:lpstr>10.1Python与机器学习</vt:lpstr>
      <vt:lpstr>10.2 Python与视觉计算</vt:lpstr>
      <vt:lpstr>10.2 Python与视觉计算</vt:lpstr>
      <vt:lpstr>10.2 Python与视觉计算</vt:lpstr>
      <vt:lpstr>10.2 Python与视觉计算</vt:lpstr>
      <vt:lpstr>10.2 Python与视觉计算</vt:lpstr>
      <vt:lpstr>10.2 Python与视觉计算</vt:lpstr>
      <vt:lpstr>10.3 Python与机器人实验</vt:lpstr>
      <vt:lpstr>10.3 Python与机器人实验</vt:lpstr>
      <vt:lpstr>10.3 Python与机器人实验</vt:lpstr>
      <vt:lpstr>10.3 Python与机器人实验</vt:lpstr>
      <vt:lpstr>本章习题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 l</dc:creator>
  <cp:lastModifiedBy>l l</cp:lastModifiedBy>
  <cp:revision>33</cp:revision>
  <dcterms:created xsi:type="dcterms:W3CDTF">2022-08-25T01:33:00Z</dcterms:created>
  <dcterms:modified xsi:type="dcterms:W3CDTF">2022-11-17T09:28:52Z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E72A4B38C19B4D43B5EA46A57579BD6D</vt:lpwstr>
  </property>
  <property fmtid="{D5CDD505-2E9C-101B-9397-08002B2CF9AE}" pid="3" name="KSOProductBuildVer">
    <vt:lpwstr>2052-11.1.0.12302</vt:lpwstr>
  </property>
</Properties>
</file>