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629" r:id="rId3"/>
    <p:sldId id="627" r:id="rId4"/>
    <p:sldId id="258" r:id="rId5"/>
    <p:sldId id="652" r:id="rId6"/>
    <p:sldId id="653" r:id="rId7"/>
    <p:sldId id="654" r:id="rId8"/>
    <p:sldId id="655" r:id="rId9"/>
    <p:sldId id="656" r:id="rId10"/>
    <p:sldId id="658" r:id="rId11"/>
    <p:sldId id="667" r:id="rId12"/>
    <p:sldId id="668" r:id="rId13"/>
    <p:sldId id="669" r:id="rId14"/>
    <p:sldId id="670" r:id="rId15"/>
    <p:sldId id="671" r:id="rId16"/>
    <p:sldId id="672" r:id="rId17"/>
    <p:sldId id="659" r:id="rId18"/>
    <p:sldId id="660" r:id="rId19"/>
    <p:sldId id="661" r:id="rId20"/>
    <p:sldId id="662" r:id="rId21"/>
    <p:sldId id="663" r:id="rId22"/>
    <p:sldId id="664" r:id="rId23"/>
    <p:sldId id="665" r:id="rId24"/>
    <p:sldId id="666" r:id="rId25"/>
    <p:sldId id="673" r:id="rId26"/>
    <p:sldId id="674" r:id="rId27"/>
    <p:sldId id="675" r:id="rId28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5137" autoAdjust="0"/>
  </p:normalViewPr>
  <p:slideViewPr>
    <p:cSldViewPr snapToGrid="0">
      <p:cViewPr varScale="1">
        <p:scale>
          <a:sx n="97" d="100"/>
          <a:sy n="97" d="100"/>
        </p:scale>
        <p:origin x="60" y="15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1"/>
          <p:cNvSpPr txBox="1"/>
          <p:nvPr userDrawn="1"/>
        </p:nvSpPr>
        <p:spPr>
          <a:xfrm>
            <a:off x="1" y="0"/>
            <a:ext cx="7677339" cy="73318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/>
              <a:t>单击此处编辑母版标题样式</a:t>
            </a:r>
            <a:endParaRPr lang="en-US" sz="36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C432E-7355-E378-20A0-781874D128E2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1"/>
          <p:cNvSpPr txBox="1"/>
          <p:nvPr userDrawn="1"/>
        </p:nvSpPr>
        <p:spPr>
          <a:xfrm>
            <a:off x="1" y="0"/>
            <a:ext cx="7677339" cy="73318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/>
              <a:t>单击此处编辑母版标题样式</a:t>
            </a:r>
            <a:endParaRPr lang="en-US" sz="36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AEF314-3E14-0234-9C74-4EC8CD9D4852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72B4E77-7EF8-ABF6-DF84-DF07AD86831F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1BA3-108F-480D-AFBC-BF0D9BC15CC4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1105D-B285-4AB0-8B08-57957BCCB05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7D8DAC-F631-18F9-2CA1-1DACBCCCC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9525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13" name="文本占位符 12">
            <a:extLst>
              <a:ext uri="{FF2B5EF4-FFF2-40B4-BE49-F238E27FC236}">
                <a16:creationId xmlns:a16="http://schemas.microsoft.com/office/drawing/2014/main" id="{B901CE75-6BCF-4559-73D8-9E6BDA0C02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1475" y="1485900"/>
            <a:ext cx="11563350" cy="4391025"/>
          </a:xfrm>
        </p:spPr>
        <p:txBody>
          <a:bodyPr/>
          <a:lstStyle>
            <a:lvl1pPr marL="0" indent="457200">
              <a:lnSpc>
                <a:spcPct val="150000"/>
              </a:lnSpc>
              <a:buNone/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02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BD8037F-F5A7-9890-EC25-B8BD84DDF544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2</a:t>
            </a:r>
            <a:r>
              <a:rPr lang="zh-CN" altLang="en-US" sz="2000" dirty="0">
                <a:solidFill>
                  <a:schemeClr val="bg1"/>
                </a:solidFill>
              </a:rPr>
              <a:t>章 基本程序框架与基本语法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-节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4270"/>
            <a:ext cx="10515600" cy="608160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525772"/>
            <a:ext cx="10515600" cy="456387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89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1085850"/>
            <a:ext cx="5648325" cy="509111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5850"/>
            <a:ext cx="5181600" cy="509111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3BB21E8-BE31-07B9-6173-81396BE632BA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475" y="1004888"/>
            <a:ext cx="56261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476" y="1995487"/>
            <a:ext cx="5626100" cy="41941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427" y="1009651"/>
            <a:ext cx="562609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4424" y="1995487"/>
            <a:ext cx="5626100" cy="419417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7677339" cy="73318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9F1430-94D1-8581-6158-DE884C0DA475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3C12A036-A2E0-0D06-8F9F-81DA7D141C3D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7677339" cy="733182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3642EB13-BDC6-2243-A173-45D07AD63DE4}"/>
              </a:ext>
            </a:extLst>
          </p:cNvPr>
          <p:cNvSpPr txBox="1"/>
          <p:nvPr userDrawn="1"/>
        </p:nvSpPr>
        <p:spPr>
          <a:xfrm>
            <a:off x="7677340" y="0"/>
            <a:ext cx="4514660" cy="733182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>
                <a:solidFill>
                  <a:schemeClr val="bg1"/>
                </a:solidFill>
              </a:rPr>
              <a:t>第</a:t>
            </a: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章 </a:t>
            </a:r>
            <a:r>
              <a:rPr lang="en-US" altLang="zh-CN" sz="2000" dirty="0">
                <a:solidFill>
                  <a:schemeClr val="bg1"/>
                </a:solidFill>
              </a:rPr>
              <a:t>Python</a:t>
            </a:r>
            <a:r>
              <a:rPr lang="zh-CN" altLang="en-US" sz="2000" dirty="0">
                <a:solidFill>
                  <a:schemeClr val="bg1"/>
                </a:solidFill>
              </a:rPr>
              <a:t>基础知识与环境配置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63702-F966-4E8B-8924-AF1F0D5B1F7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604113" y="0"/>
            <a:ext cx="7587887" cy="6858000"/>
          </a:xfrm>
          <a:custGeom>
            <a:avLst/>
            <a:gdLst>
              <a:gd name="connsiteX0" fmla="*/ 208864 w 7587887"/>
              <a:gd name="connsiteY0" fmla="*/ 0 h 6858000"/>
              <a:gd name="connsiteX1" fmla="*/ 7587887 w 7587887"/>
              <a:gd name="connsiteY1" fmla="*/ 0 h 6858000"/>
              <a:gd name="connsiteX2" fmla="*/ 7587887 w 7587887"/>
              <a:gd name="connsiteY2" fmla="*/ 6858000 h 6858000"/>
              <a:gd name="connsiteX3" fmla="*/ 4098321 w 7587887"/>
              <a:gd name="connsiteY3" fmla="*/ 6858000 h 6858000"/>
              <a:gd name="connsiteX4" fmla="*/ 4527676 w 7587887"/>
              <a:gd name="connsiteY4" fmla="*/ 6204458 h 6858000"/>
              <a:gd name="connsiteX5" fmla="*/ 5020172 w 7587887"/>
              <a:gd name="connsiteY5" fmla="*/ 5655651 h 6858000"/>
              <a:gd name="connsiteX6" fmla="*/ 4885473 w 7587887"/>
              <a:gd name="connsiteY6" fmla="*/ 4759125 h 6858000"/>
              <a:gd name="connsiteX7" fmla="*/ 4081483 w 7587887"/>
              <a:gd name="connsiteY7" fmla="*/ 4277348 h 6858000"/>
              <a:gd name="connsiteX8" fmla="*/ 3412194 w 7587887"/>
              <a:gd name="connsiteY8" fmla="*/ 4105584 h 6858000"/>
              <a:gd name="connsiteX9" fmla="*/ 2595576 w 7587887"/>
              <a:gd name="connsiteY9" fmla="*/ 3171354 h 6858000"/>
              <a:gd name="connsiteX10" fmla="*/ 2241989 w 7587887"/>
              <a:gd name="connsiteY10" fmla="*/ 2446593 h 6858000"/>
              <a:gd name="connsiteX11" fmla="*/ 1113878 w 7587887"/>
              <a:gd name="connsiteY11" fmla="*/ 1834945 h 6858000"/>
              <a:gd name="connsiteX12" fmla="*/ 82583 w 7587887"/>
              <a:gd name="connsiteY12" fmla="*/ 1101805 h 6858000"/>
              <a:gd name="connsiteX13" fmla="*/ 166771 w 7587887"/>
              <a:gd name="connsiteY13" fmla="*/ 75409 h 6858000"/>
              <a:gd name="connsiteX14" fmla="*/ 208864 w 7587887"/>
              <a:gd name="connsiteY1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587887" h="6858000">
                <a:moveTo>
                  <a:pt x="208864" y="0"/>
                </a:moveTo>
                <a:cubicBezTo>
                  <a:pt x="208864" y="0"/>
                  <a:pt x="208864" y="0"/>
                  <a:pt x="7587887" y="0"/>
                </a:cubicBezTo>
                <a:lnTo>
                  <a:pt x="7587887" y="6858000"/>
                </a:lnTo>
                <a:cubicBezTo>
                  <a:pt x="7587887" y="6858000"/>
                  <a:pt x="7587887" y="6858000"/>
                  <a:pt x="4098321" y="6858000"/>
                </a:cubicBezTo>
                <a:cubicBezTo>
                  <a:pt x="4182508" y="6610827"/>
                  <a:pt x="4338255" y="6388791"/>
                  <a:pt x="4527676" y="6204458"/>
                </a:cubicBezTo>
                <a:cubicBezTo>
                  <a:pt x="4704469" y="6032694"/>
                  <a:pt x="4914938" y="5877687"/>
                  <a:pt x="5020172" y="5655651"/>
                </a:cubicBezTo>
                <a:cubicBezTo>
                  <a:pt x="5154872" y="5370774"/>
                  <a:pt x="5083313" y="5010488"/>
                  <a:pt x="4885473" y="4759125"/>
                </a:cubicBezTo>
                <a:cubicBezTo>
                  <a:pt x="4687632" y="4511953"/>
                  <a:pt x="4388767" y="4356946"/>
                  <a:pt x="4081483" y="4277348"/>
                </a:cubicBezTo>
                <a:cubicBezTo>
                  <a:pt x="3858387" y="4218697"/>
                  <a:pt x="3622662" y="4197750"/>
                  <a:pt x="3412194" y="4105584"/>
                </a:cubicBezTo>
                <a:cubicBezTo>
                  <a:pt x="3020722" y="3938009"/>
                  <a:pt x="2763951" y="3560965"/>
                  <a:pt x="2595576" y="3171354"/>
                </a:cubicBezTo>
                <a:cubicBezTo>
                  <a:pt x="2490342" y="2919992"/>
                  <a:pt x="2410364" y="2656061"/>
                  <a:pt x="2241989" y="2446593"/>
                </a:cubicBezTo>
                <a:cubicBezTo>
                  <a:pt x="1972590" y="2107254"/>
                  <a:pt x="1526396" y="1973194"/>
                  <a:pt x="1113878" y="1834945"/>
                </a:cubicBezTo>
                <a:cubicBezTo>
                  <a:pt x="705570" y="1692506"/>
                  <a:pt x="267795" y="1495606"/>
                  <a:pt x="82583" y="1101805"/>
                </a:cubicBezTo>
                <a:cubicBezTo>
                  <a:pt x="-64745" y="779223"/>
                  <a:pt x="-1604" y="389612"/>
                  <a:pt x="166771" y="75409"/>
                </a:cubicBezTo>
                <a:cubicBezTo>
                  <a:pt x="183608" y="50273"/>
                  <a:pt x="196236" y="25136"/>
                  <a:pt x="208864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7677339" cy="73318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475" y="1095375"/>
            <a:ext cx="11563350" cy="508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6356350"/>
            <a:ext cx="3209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006BC-F8BB-4B8C-9A43-49DE5D573F3F}" type="datetimeFigureOut">
              <a:rPr lang="zh-CN" altLang="en-US" smtClean="0"/>
              <a:t>2022/11/17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324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63702-F966-4E8B-8924-AF1F0D5B1F79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3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  <a:b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基本程序框架与基本语法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42644BC-B4A8-D200-8919-2614B64458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2931" y="-1"/>
            <a:ext cx="2089069" cy="112236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678180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2.2.1</a:t>
            </a:r>
            <a:r>
              <a:rPr lang="zh-CN" altLang="en-US" dirty="0"/>
              <a:t>赋值语句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语言中，“</a:t>
            </a:r>
            <a:r>
              <a:rPr lang="en-US" altLang="zh-CN" dirty="0"/>
              <a:t>=”</a:t>
            </a:r>
            <a:r>
              <a:rPr lang="zh-CN" altLang="en-US" dirty="0"/>
              <a:t>表示“赋值”，即将“</a:t>
            </a:r>
            <a:r>
              <a:rPr lang="en-US" altLang="zh-CN" dirty="0"/>
              <a:t>=”</a:t>
            </a:r>
            <a:r>
              <a:rPr lang="zh-CN" altLang="en-US" dirty="0"/>
              <a:t>右侧的计算结果赋给左侧变量，包含“</a:t>
            </a:r>
            <a:r>
              <a:rPr lang="en-US" altLang="zh-CN" dirty="0"/>
              <a:t>=”</a:t>
            </a:r>
            <a:r>
              <a:rPr lang="zh-CN" altLang="en-US" dirty="0"/>
              <a:t>的语句称为赋值语句。</a:t>
            </a:r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还支持同步赋值，即同时给多个变量赋值。</a:t>
            </a:r>
            <a:endParaRPr lang="en-US" altLang="zh-CN" dirty="0"/>
          </a:p>
          <a:p>
            <a:pPr marL="0" indent="457200">
              <a:buNone/>
            </a:pPr>
            <a:endParaRPr lang="en-US" altLang="zh-CN" dirty="0"/>
          </a:p>
          <a:p>
            <a:pPr marL="0" indent="457200">
              <a:buNone/>
            </a:pP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“</a:t>
            </a:r>
            <a:r>
              <a:rPr lang="en-US" altLang="zh-CN" dirty="0"/>
              <a:t>==”</a:t>
            </a:r>
            <a:r>
              <a:rPr lang="zh-CN" altLang="en-US" dirty="0"/>
              <a:t>表示等于， “</a:t>
            </a:r>
            <a:r>
              <a:rPr lang="en-US" altLang="zh-CN" dirty="0"/>
              <a:t>=”</a:t>
            </a:r>
            <a:r>
              <a:rPr lang="zh-CN" altLang="en-US" dirty="0"/>
              <a:t>表示赋值， “</a:t>
            </a:r>
            <a:r>
              <a:rPr lang="en-US" altLang="zh-CN" dirty="0"/>
              <a:t>!=”</a:t>
            </a:r>
            <a:r>
              <a:rPr lang="zh-CN" altLang="en-US" dirty="0"/>
              <a:t>表示不等于。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文本框 32">
            <a:extLst>
              <a:ext uri="{FF2B5EF4-FFF2-40B4-BE49-F238E27FC236}">
                <a16:creationId xmlns:a16="http://schemas.microsoft.com/office/drawing/2014/main" id="{41392760-58BB-B0C8-A169-FFCB7381353B}"/>
              </a:ext>
            </a:extLst>
          </p:cNvPr>
          <p:cNvSpPr txBox="1"/>
          <p:nvPr/>
        </p:nvSpPr>
        <p:spPr>
          <a:xfrm>
            <a:off x="581818" y="4167996"/>
            <a:ext cx="6361113" cy="507127"/>
          </a:xfrm>
          <a:prstGeom prst="rect">
            <a:avLst/>
          </a:prstGeom>
          <a:solidFill>
            <a:schemeClr val="lt1"/>
          </a:solidFill>
          <a:ln w="25400" cap="rnd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spAutoFit/>
          </a:bodyPr>
          <a:lstStyle/>
          <a:p>
            <a:pPr indent="0" algn="ctr">
              <a:lnSpc>
                <a:spcPct val="150000"/>
              </a:lnSpc>
            </a:pPr>
            <a:r>
              <a:rPr lang="en-US" altLang="zh-CN" sz="2000" kern="100" dirty="0">
                <a:latin typeface="等线"/>
                <a:ea typeface="等线"/>
                <a:cs typeface="Times New Roman"/>
                <a:sym typeface="Times New Roman"/>
              </a:rPr>
              <a:t>&lt;变量1&gt; , … ,&lt;</a:t>
            </a:r>
            <a:r>
              <a:rPr lang="en-US" altLang="zh-CN" sz="2000" kern="100" dirty="0" err="1">
                <a:latin typeface="等线"/>
                <a:ea typeface="等线"/>
                <a:cs typeface="Times New Roman"/>
                <a:sym typeface="Times New Roman"/>
              </a:rPr>
              <a:t>变量n</a:t>
            </a:r>
            <a:r>
              <a:rPr lang="en-US" altLang="zh-CN" sz="2000" kern="100" dirty="0">
                <a:latin typeface="等线"/>
                <a:ea typeface="等线"/>
                <a:cs typeface="Times New Roman"/>
                <a:sym typeface="Times New Roman"/>
              </a:rPr>
              <a:t>&gt; = &lt;表达式1&gt; , … , &lt;</a:t>
            </a:r>
            <a:r>
              <a:rPr lang="en-US" altLang="zh-CN" sz="2000" kern="100" dirty="0" err="1">
                <a:latin typeface="等线"/>
                <a:ea typeface="等线"/>
                <a:cs typeface="Times New Roman"/>
                <a:sym typeface="Times New Roman"/>
              </a:rPr>
              <a:t>表达式n</a:t>
            </a:r>
            <a:r>
              <a:rPr lang="en-US" altLang="zh-CN" sz="2000" kern="100" dirty="0">
                <a:latin typeface="等线"/>
                <a:ea typeface="等线"/>
                <a:cs typeface="Times New Roman"/>
                <a:sym typeface="Times New Roman"/>
              </a:rPr>
              <a:t>&gt;</a:t>
            </a:r>
          </a:p>
        </p:txBody>
      </p:sp>
      <p:pic>
        <p:nvPicPr>
          <p:cNvPr id="5" name="图片 4" descr="文本, 信件&#10;&#10;描述已自动生成">
            <a:extLst>
              <a:ext uri="{FF2B5EF4-FFF2-40B4-BE49-F238E27FC236}">
                <a16:creationId xmlns:a16="http://schemas.microsoft.com/office/drawing/2014/main" id="{C0DA644C-1208-DC78-D980-534E0617F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875" y="1388971"/>
            <a:ext cx="4679950" cy="3108960"/>
          </a:xfrm>
          <a:prstGeom prst="rect">
            <a:avLst/>
          </a:prstGeom>
          <a:ln w="254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图片 5" descr="文本&#10;&#10;中度可信度描述已自动生成">
            <a:extLst>
              <a:ext uri="{FF2B5EF4-FFF2-40B4-BE49-F238E27FC236}">
                <a16:creationId xmlns:a16="http://schemas.microsoft.com/office/drawing/2014/main" id="{9C34536B-9AE5-9F10-6B16-C7C7AB9205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3114"/>
          <a:stretch>
            <a:fillRect/>
          </a:stretch>
        </p:blipFill>
        <p:spPr>
          <a:xfrm>
            <a:off x="7254875" y="5125966"/>
            <a:ext cx="4679950" cy="1294765"/>
          </a:xfrm>
          <a:prstGeom prst="rect">
            <a:avLst/>
          </a:prstGeom>
          <a:ln w="254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6967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11458575" cy="54483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2.2.2 print()</a:t>
            </a:r>
            <a:r>
              <a:rPr lang="zh-CN" altLang="en-US" dirty="0"/>
              <a:t>函数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print()</a:t>
            </a:r>
            <a:r>
              <a:rPr lang="zh-CN" altLang="en-US" dirty="0"/>
              <a:t>函数用于打印输出，是最常见的一个函数，可以用于输出字符串、数字、变量和各类组合数据类型等。</a:t>
            </a:r>
            <a:endParaRPr lang="en-US" altLang="zh-CN" dirty="0"/>
          </a:p>
          <a:p>
            <a:pPr marL="0" indent="457200">
              <a:buNone/>
            </a:pPr>
            <a:endParaRPr lang="en-US" altLang="zh-CN" dirty="0"/>
          </a:p>
          <a:p>
            <a:pPr marL="0" indent="457200">
              <a:buNone/>
            </a:pPr>
            <a:endParaRPr lang="en-US" altLang="zh-CN" dirty="0"/>
          </a:p>
          <a:p>
            <a:pPr marL="0" indent="457200">
              <a:buNone/>
            </a:pPr>
            <a:endParaRPr lang="zh-CN" altLang="en-US" dirty="0"/>
          </a:p>
          <a:p>
            <a:pPr marL="0" indent="457200">
              <a:buNone/>
            </a:pPr>
            <a:r>
              <a:rPr lang="en-US" altLang="zh-CN" dirty="0"/>
              <a:t>1. objects -- </a:t>
            </a:r>
            <a:r>
              <a:rPr lang="zh-CN" altLang="en-US" dirty="0"/>
              <a:t>可以一次输出一个或多个对象，对象包括字符串</a:t>
            </a:r>
            <a:r>
              <a:rPr lang="en-US" altLang="zh-CN" dirty="0"/>
              <a:t>(</a:t>
            </a:r>
            <a:r>
              <a:rPr lang="zh-CN" altLang="en-US" dirty="0"/>
              <a:t>需要用“字符串”进行分隔</a:t>
            </a:r>
            <a:r>
              <a:rPr lang="en-US" altLang="zh-CN" dirty="0"/>
              <a:t>)</a:t>
            </a:r>
            <a:r>
              <a:rPr lang="zh-CN" altLang="en-US" dirty="0"/>
              <a:t>、变量、数值等。当需要输出多个对象时，用“</a:t>
            </a:r>
            <a:r>
              <a:rPr lang="en-US" altLang="zh-CN" dirty="0"/>
              <a:t>,”</a:t>
            </a:r>
            <a:r>
              <a:rPr lang="zh-CN" altLang="en-US" dirty="0"/>
              <a:t>来进行分隔。</a:t>
            </a:r>
          </a:p>
          <a:p>
            <a:pPr marL="0" indent="457200">
              <a:buNone/>
            </a:pPr>
            <a:r>
              <a:rPr lang="en-US" altLang="zh-CN" dirty="0"/>
              <a:t>2. </a:t>
            </a:r>
            <a:r>
              <a:rPr lang="en-US" altLang="zh-CN" dirty="0" err="1"/>
              <a:t>sep</a:t>
            </a:r>
            <a:r>
              <a:rPr lang="en-US" altLang="zh-CN" dirty="0"/>
              <a:t> -- </a:t>
            </a:r>
            <a:r>
              <a:rPr lang="zh-CN" altLang="en-US" dirty="0"/>
              <a:t>用来间隔多个对象，默认值是一个空格。</a:t>
            </a:r>
          </a:p>
          <a:p>
            <a:pPr marL="0" indent="457200">
              <a:buNone/>
            </a:pPr>
            <a:r>
              <a:rPr lang="en-US" altLang="zh-CN" dirty="0"/>
              <a:t>3. end -- </a:t>
            </a:r>
            <a:r>
              <a:rPr lang="zh-CN" altLang="en-US" dirty="0"/>
              <a:t>用来设定以什么结尾。默认值是换行符</a:t>
            </a:r>
            <a:r>
              <a:rPr lang="en-US" altLang="zh-CN" dirty="0"/>
              <a:t>\n</a:t>
            </a:r>
            <a:r>
              <a:rPr lang="zh-CN" altLang="en-US" dirty="0"/>
              <a:t>，也可以换成其他字符串。</a:t>
            </a:r>
          </a:p>
          <a:p>
            <a:pPr marL="0" indent="457200">
              <a:buNone/>
            </a:pPr>
            <a:r>
              <a:rPr lang="en-US" altLang="zh-CN" dirty="0"/>
              <a:t>4. file -- </a:t>
            </a:r>
            <a:r>
              <a:rPr lang="zh-CN" altLang="en-US" dirty="0"/>
              <a:t>要写入的文件对象。</a:t>
            </a:r>
          </a:p>
          <a:p>
            <a:pPr marL="0" indent="457200">
              <a:buNone/>
            </a:pPr>
            <a:r>
              <a:rPr lang="en-US" altLang="zh-CN" dirty="0"/>
              <a:t>5. flush -- </a:t>
            </a:r>
            <a:r>
              <a:rPr lang="zh-CN" altLang="en-US" dirty="0"/>
              <a:t>是否强制刷新流。</a:t>
            </a:r>
            <a:r>
              <a:rPr lang="en-US" altLang="zh-CN" dirty="0"/>
              <a:t>flush</a:t>
            </a:r>
            <a:r>
              <a:rPr lang="zh-CN" altLang="en-US" dirty="0"/>
              <a:t>取值为</a:t>
            </a:r>
            <a:r>
              <a:rPr lang="en-US" altLang="zh-CN" dirty="0"/>
              <a:t>True</a:t>
            </a:r>
            <a:r>
              <a:rPr lang="zh-CN" altLang="en-US" dirty="0"/>
              <a:t>时，流会被强制刷新。</a:t>
            </a:r>
            <a:endParaRPr lang="en-US" altLang="zh-CN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1550B3D-C346-F124-B1DD-20DD97171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099" y="2433637"/>
            <a:ext cx="9931899" cy="909638"/>
          </a:xfrm>
          <a:prstGeom prst="rect">
            <a:avLst/>
          </a:prstGeom>
          <a:ln w="25400">
            <a:solidFill>
              <a:sysClr val="windowText" lastClr="000000"/>
            </a:solidFill>
          </a:ln>
        </p:spPr>
      </p:pic>
    </p:spTree>
    <p:extLst>
      <p:ext uri="{BB962C8B-B14F-4D97-AF65-F5344CB8AC3E}">
        <p14:creationId xmlns:p14="http://schemas.microsoft.com/office/powerpoint/2010/main" val="38789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11458575" cy="5448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2.2.2 print()</a:t>
            </a:r>
            <a:r>
              <a:rPr lang="zh-CN" altLang="en-US" dirty="0"/>
              <a:t>函数</a:t>
            </a:r>
            <a:endParaRPr lang="en-US" altLang="zh-CN" dirty="0"/>
          </a:p>
        </p:txBody>
      </p:sp>
      <p:pic>
        <p:nvPicPr>
          <p:cNvPr id="4" name="图片 3" descr="文本&#10;&#10;描述已自动生成">
            <a:extLst>
              <a:ext uri="{FF2B5EF4-FFF2-40B4-BE49-F238E27FC236}">
                <a16:creationId xmlns:a16="http://schemas.microsoft.com/office/drawing/2014/main" id="{EC176C16-5787-9CCD-871F-DF5036350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939" y="909002"/>
            <a:ext cx="6778626" cy="4651223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  <p:pic>
        <p:nvPicPr>
          <p:cNvPr id="5" name="图片 4" descr="图片包含 图表&#10;&#10;描述已自动生成">
            <a:extLst>
              <a:ext uri="{FF2B5EF4-FFF2-40B4-BE49-F238E27FC236}">
                <a16:creationId xmlns:a16="http://schemas.microsoft.com/office/drawing/2014/main" id="{BCBEF000-989B-9C65-0F60-2F914FA1FA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938" y="5762625"/>
            <a:ext cx="6778626" cy="915160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37304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无论什么类型的数据，包括但不局限于：数值型，布尔型，列表，字典</a:t>
            </a:r>
            <a:r>
              <a:rPr lang="en-US" altLang="zh-CN" dirty="0"/>
              <a:t>……</a:t>
            </a:r>
            <a:r>
              <a:rPr lang="zh-CN" altLang="en-US" dirty="0"/>
              <a:t>都可以使用</a:t>
            </a:r>
            <a:r>
              <a:rPr lang="en-US" altLang="zh-CN" dirty="0"/>
              <a:t>print()</a:t>
            </a:r>
            <a:r>
              <a:rPr lang="zh-CN" altLang="en-US" dirty="0"/>
              <a:t>函数直接输出。</a:t>
            </a:r>
          </a:p>
          <a:p>
            <a:pPr marL="0" indent="0">
              <a:buNone/>
            </a:pPr>
            <a:r>
              <a:rPr lang="en-US" altLang="zh-CN" dirty="0"/>
              <a:t>2. %</a:t>
            </a:r>
            <a:r>
              <a:rPr lang="zh-CN" altLang="en-US" dirty="0"/>
              <a:t>符号标志着转换说明符的开始。</a:t>
            </a:r>
          </a:p>
          <a:p>
            <a:pPr marL="0" indent="0">
              <a:buNone/>
            </a:pPr>
            <a:r>
              <a:rPr lang="en-US" altLang="zh-CN" dirty="0"/>
              <a:t>3. Python</a:t>
            </a:r>
            <a:r>
              <a:rPr lang="zh-CN" altLang="en-US" dirty="0"/>
              <a:t>中格式控制符和转换说明符用</a:t>
            </a:r>
            <a:r>
              <a:rPr lang="en-US" altLang="zh-CN" dirty="0"/>
              <a:t>%</a:t>
            </a:r>
            <a:r>
              <a:rPr lang="zh-CN" altLang="en-US" dirty="0"/>
              <a:t>分隔。</a:t>
            </a:r>
            <a:endParaRPr lang="en-US" altLang="zh-CN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3411A-332F-F637-486B-A81006EF0196}"/>
              </a:ext>
            </a:extLst>
          </p:cNvPr>
          <p:cNvGraphicFramePr>
            <a:graphicFrameLocks noGrp="1"/>
          </p:cNvGraphicFramePr>
          <p:nvPr/>
        </p:nvGraphicFramePr>
        <p:xfrm>
          <a:off x="527367" y="3155471"/>
          <a:ext cx="4606608" cy="35977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7744">
                  <a:extLst>
                    <a:ext uri="{9D8B030D-6E8A-4147-A177-3AD203B41FA5}">
                      <a16:colId xmlns:a16="http://schemas.microsoft.com/office/drawing/2014/main" val="2392809451"/>
                    </a:ext>
                  </a:extLst>
                </a:gridCol>
                <a:gridCol w="3168864">
                  <a:extLst>
                    <a:ext uri="{9D8B030D-6E8A-4147-A177-3AD203B41FA5}">
                      <a16:colId xmlns:a16="http://schemas.microsoft.com/office/drawing/2014/main" val="2921166329"/>
                    </a:ext>
                  </a:extLst>
                </a:gridCol>
              </a:tblGrid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格式字符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描述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331575968"/>
                  </a:ext>
                </a:extLst>
              </a:tr>
              <a:tr h="35971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%c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格式化字符及其</a:t>
                      </a:r>
                      <a:r>
                        <a:rPr lang="en-US" sz="1100" kern="0">
                          <a:effectLst/>
                        </a:rPr>
                        <a:t>ASCII</a:t>
                      </a:r>
                      <a:r>
                        <a:rPr lang="zh-CN" altLang="en-US" sz="1100" kern="0">
                          <a:effectLst/>
                        </a:rPr>
                        <a:t>码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19369917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%s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格式化字符串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626568811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%d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格式化整数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268305699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%u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格式化无符号整型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786002151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%o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格式化无符号八进制数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380909900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%x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格式化无符号十六进制数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734468845"/>
                  </a:ext>
                </a:extLst>
              </a:tr>
              <a:tr h="35971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%X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格式化无符号十六进制数</a:t>
                      </a:r>
                      <a:r>
                        <a:rPr lang="en-US" altLang="zh-CN" sz="1100" kern="0">
                          <a:effectLst/>
                        </a:rPr>
                        <a:t>(</a:t>
                      </a:r>
                      <a:r>
                        <a:rPr lang="zh-CN" altLang="en-US" sz="1100" kern="0">
                          <a:effectLst/>
                        </a:rPr>
                        <a:t>大写</a:t>
                      </a:r>
                      <a:r>
                        <a:rPr lang="en-US" altLang="zh-CN" sz="1100" kern="0">
                          <a:effectLst/>
                        </a:rPr>
                        <a:t>)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604788684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%f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格式化浮点数字，可指定小数点后的精度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385775488"/>
                  </a:ext>
                </a:extLst>
              </a:tr>
              <a:tr h="3597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%e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 dirty="0">
                          <a:effectLst/>
                        </a:rPr>
                        <a:t>用科学计数法格式化浮点数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830880783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C172C07-5F2E-CCFD-7E7C-A1A64BDF7AB8}"/>
              </a:ext>
            </a:extLst>
          </p:cNvPr>
          <p:cNvGraphicFramePr>
            <a:graphicFrameLocks noGrp="1"/>
          </p:cNvGraphicFramePr>
          <p:nvPr/>
        </p:nvGraphicFramePr>
        <p:xfrm>
          <a:off x="5356542" y="3155470"/>
          <a:ext cx="4606608" cy="35977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7744">
                  <a:extLst>
                    <a:ext uri="{9D8B030D-6E8A-4147-A177-3AD203B41FA5}">
                      <a16:colId xmlns:a16="http://schemas.microsoft.com/office/drawing/2014/main" val="2279941023"/>
                    </a:ext>
                  </a:extLst>
                </a:gridCol>
                <a:gridCol w="3168864">
                  <a:extLst>
                    <a:ext uri="{9D8B030D-6E8A-4147-A177-3AD203B41FA5}">
                      <a16:colId xmlns:a16="http://schemas.microsoft.com/office/drawing/2014/main" val="1394134019"/>
                    </a:ext>
                  </a:extLst>
                </a:gridCol>
              </a:tblGrid>
              <a:tr h="33339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 dirty="0">
                          <a:effectLst/>
                        </a:rPr>
                        <a:t>格式字符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功能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792296990"/>
                  </a:ext>
                </a:extLst>
              </a:tr>
              <a:tr h="33339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*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定义宽度或者小数点精度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870331771"/>
                  </a:ext>
                </a:extLst>
              </a:tr>
              <a:tr h="33339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>
                          <a:effectLst/>
                        </a:rPr>
                        <a:t>-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用做左对齐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319073244"/>
                  </a:ext>
                </a:extLst>
              </a:tr>
              <a:tr h="33332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>
                          <a:effectLst/>
                        </a:rPr>
                        <a:t>+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在正数前面显示加号</a:t>
                      </a:r>
                      <a:r>
                        <a:rPr lang="en-US" altLang="zh-CN" sz="1100" kern="0">
                          <a:effectLst/>
                        </a:rPr>
                        <a:t>( + )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884446218"/>
                  </a:ext>
                </a:extLst>
              </a:tr>
              <a:tr h="33339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&lt;sp&gt;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>
                          <a:effectLst/>
                        </a:rPr>
                        <a:t>在正数前面显示空格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264035657"/>
                  </a:ext>
                </a:extLst>
              </a:tr>
              <a:tr h="59753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>
                          <a:effectLst/>
                        </a:rPr>
                        <a:t>#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 dirty="0">
                          <a:effectLst/>
                        </a:rPr>
                        <a:t>在八进制数前面显示零</a:t>
                      </a:r>
                      <a:r>
                        <a:rPr lang="en-US" altLang="zh-CN" sz="1100" kern="0" dirty="0">
                          <a:effectLst/>
                        </a:rPr>
                        <a:t>('0')</a:t>
                      </a:r>
                      <a:r>
                        <a:rPr lang="zh-CN" altLang="en-US" sz="1100" kern="0" dirty="0">
                          <a:effectLst/>
                        </a:rPr>
                        <a:t>，在十六进制前面显示</a:t>
                      </a:r>
                      <a:r>
                        <a:rPr lang="en-US" altLang="zh-CN" sz="1100" kern="0" dirty="0">
                          <a:effectLst/>
                        </a:rPr>
                        <a:t>'0x'</a:t>
                      </a:r>
                      <a:r>
                        <a:rPr lang="zh-CN" altLang="en-US" sz="1100" kern="0" dirty="0">
                          <a:effectLst/>
                        </a:rPr>
                        <a:t>或者</a:t>
                      </a:r>
                      <a:r>
                        <a:rPr lang="en-US" altLang="zh-CN" sz="1100" kern="0" dirty="0">
                          <a:effectLst/>
                        </a:rPr>
                        <a:t>'0X'(</a:t>
                      </a:r>
                      <a:r>
                        <a:rPr lang="zh-CN" altLang="en-US" sz="1100" kern="0" dirty="0">
                          <a:effectLst/>
                        </a:rPr>
                        <a:t>取决于用的是</a:t>
                      </a:r>
                      <a:r>
                        <a:rPr lang="en-US" altLang="zh-CN" sz="1100" kern="0" dirty="0">
                          <a:effectLst/>
                        </a:rPr>
                        <a:t>'x'</a:t>
                      </a:r>
                      <a:r>
                        <a:rPr lang="zh-CN" altLang="en-US" sz="1100" kern="0" dirty="0">
                          <a:effectLst/>
                        </a:rPr>
                        <a:t>还是</a:t>
                      </a:r>
                      <a:r>
                        <a:rPr lang="en-US" altLang="zh-CN" sz="1100" kern="0" dirty="0">
                          <a:effectLst/>
                        </a:rPr>
                        <a:t>'X')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273678271"/>
                  </a:ext>
                </a:extLst>
              </a:tr>
              <a:tr h="33332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>
                          <a:effectLst/>
                        </a:rPr>
                        <a:t>0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 dirty="0">
                          <a:effectLst/>
                        </a:rPr>
                        <a:t>显示的数字前面填充</a:t>
                      </a:r>
                      <a:r>
                        <a:rPr lang="en-US" altLang="zh-CN" sz="1100" kern="0" dirty="0">
                          <a:effectLst/>
                        </a:rPr>
                        <a:t>'0'</a:t>
                      </a:r>
                      <a:r>
                        <a:rPr lang="zh-CN" altLang="en-US" sz="1100" kern="0" dirty="0">
                          <a:effectLst/>
                        </a:rPr>
                        <a:t>而不是默认的空格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631177566"/>
                  </a:ext>
                </a:extLst>
              </a:tr>
              <a:tr h="33332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>
                          <a:effectLst/>
                        </a:rPr>
                        <a:t>%</a:t>
                      </a:r>
                      <a:endParaRPr lang="zh-CN" alt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 dirty="0">
                          <a:effectLst/>
                        </a:rPr>
                        <a:t>'%%'</a:t>
                      </a:r>
                      <a:r>
                        <a:rPr lang="zh-CN" altLang="en-US" sz="1100" kern="0" dirty="0">
                          <a:effectLst/>
                        </a:rPr>
                        <a:t>输出一个单一的</a:t>
                      </a:r>
                      <a:r>
                        <a:rPr lang="en-US" altLang="zh-CN" sz="1100" kern="0" dirty="0">
                          <a:effectLst/>
                        </a:rPr>
                        <a:t>'%'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4145743546"/>
                  </a:ext>
                </a:extLst>
              </a:tr>
              <a:tr h="33332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(var)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100" kern="0" dirty="0">
                          <a:effectLst/>
                        </a:rPr>
                        <a:t>映射变量</a:t>
                      </a:r>
                      <a:r>
                        <a:rPr lang="en-US" altLang="zh-CN" sz="1100" kern="0" dirty="0">
                          <a:effectLst/>
                        </a:rPr>
                        <a:t>(</a:t>
                      </a:r>
                      <a:r>
                        <a:rPr lang="zh-CN" altLang="en-US" sz="1100" kern="0" dirty="0">
                          <a:effectLst/>
                        </a:rPr>
                        <a:t>字典参数</a:t>
                      </a:r>
                      <a:r>
                        <a:rPr lang="en-US" altLang="zh-CN" sz="1100" kern="0" dirty="0">
                          <a:effectLst/>
                        </a:rPr>
                        <a:t>)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665136009"/>
                  </a:ext>
                </a:extLst>
              </a:tr>
              <a:tr h="33332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>
                          <a:effectLst/>
                        </a:rPr>
                        <a:t>m.n</a:t>
                      </a:r>
                      <a:endParaRPr lang="en-US" sz="11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kern="0" dirty="0">
                          <a:effectLst/>
                        </a:rPr>
                        <a:t>m </a:t>
                      </a:r>
                      <a:r>
                        <a:rPr lang="zh-CN" altLang="en-US" sz="1100" kern="0" dirty="0">
                          <a:effectLst/>
                        </a:rPr>
                        <a:t>是显示的最小总宽度，</a:t>
                      </a:r>
                      <a:r>
                        <a:rPr lang="en-US" altLang="zh-CN" sz="1100" kern="0" dirty="0">
                          <a:effectLst/>
                        </a:rPr>
                        <a:t>n</a:t>
                      </a:r>
                      <a:r>
                        <a:rPr lang="zh-CN" altLang="en-US" sz="1100" kern="0" dirty="0">
                          <a:effectLst/>
                        </a:rPr>
                        <a:t>是小数点后的位数</a:t>
                      </a:r>
                      <a:endParaRPr lang="zh-CN" altLang="en-US" sz="11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585903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241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6" name="图片 5" descr="文本&#10;&#10;描述已自动生成">
            <a:extLst>
              <a:ext uri="{FF2B5EF4-FFF2-40B4-BE49-F238E27FC236}">
                <a16:creationId xmlns:a16="http://schemas.microsoft.com/office/drawing/2014/main" id="{EAC01497-339D-5E66-7A22-EC9C3CA04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" y="1095375"/>
            <a:ext cx="8834215" cy="3724275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  <p:pic>
        <p:nvPicPr>
          <p:cNvPr id="7" name="图片 6" descr="图片包含 公司名称&#10;&#10;描述已自动生成">
            <a:extLst>
              <a:ext uri="{FF2B5EF4-FFF2-40B4-BE49-F238E27FC236}">
                <a16:creationId xmlns:a16="http://schemas.microsoft.com/office/drawing/2014/main" id="{D1C7EF02-0F0F-70C6-5E19-FCE626C035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3" y="5037137"/>
            <a:ext cx="8834215" cy="1120759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46817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2.2.3 input()</a:t>
            </a:r>
            <a:r>
              <a:rPr lang="zh-CN" altLang="en-US" dirty="0"/>
              <a:t>和</a:t>
            </a:r>
            <a:r>
              <a:rPr lang="en-US" altLang="zh-CN" dirty="0"/>
              <a:t>eval()</a:t>
            </a:r>
            <a:r>
              <a:rPr lang="zh-CN" altLang="en-US" dirty="0"/>
              <a:t>函数</a:t>
            </a:r>
          </a:p>
          <a:p>
            <a:pPr marL="0" indent="0">
              <a:buNone/>
            </a:pPr>
            <a:r>
              <a:rPr lang="en-US" altLang="zh-CN" dirty="0"/>
              <a:t>2.2.3.1 input()</a:t>
            </a:r>
            <a:r>
              <a:rPr lang="zh-CN" altLang="en-US" dirty="0"/>
              <a:t>函数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input()</a:t>
            </a:r>
            <a:r>
              <a:rPr lang="zh-CN" altLang="en-US" dirty="0"/>
              <a:t>函数接受一个标准的由用户输入的数据，返回值类型为字符串</a:t>
            </a:r>
            <a:r>
              <a:rPr lang="en-US" altLang="zh-CN" dirty="0"/>
              <a:t>String</a:t>
            </a:r>
            <a:r>
              <a:rPr lang="zh-CN" altLang="en-US" dirty="0"/>
              <a:t>类型。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C2A71A9-AC46-9E20-B577-37952DB88C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6" r="4016"/>
          <a:stretch>
            <a:fillRect/>
          </a:stretch>
        </p:blipFill>
        <p:spPr>
          <a:xfrm>
            <a:off x="4656137" y="2786380"/>
            <a:ext cx="3602038" cy="80380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4640E84-1D02-7A6A-BF98-24786EBC6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49" y="3772219"/>
            <a:ext cx="10228562" cy="1147764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F7C2750-60F2-D8F7-78B0-B999ED4A35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874" y="5282176"/>
            <a:ext cx="3645871" cy="894786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756972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7305865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2.2.3.2eval()</a:t>
            </a:r>
            <a:r>
              <a:rPr lang="zh-CN" altLang="en-US" dirty="0"/>
              <a:t>函数</a:t>
            </a:r>
          </a:p>
          <a:p>
            <a:pPr marL="0" indent="457200">
              <a:buNone/>
            </a:pPr>
            <a:r>
              <a:rPr lang="en-US" altLang="zh-CN" dirty="0"/>
              <a:t>eval()</a:t>
            </a:r>
            <a:r>
              <a:rPr lang="zh-CN" altLang="en-US" dirty="0"/>
              <a:t>函数在</a:t>
            </a:r>
            <a:r>
              <a:rPr lang="en-US" altLang="zh-CN" dirty="0"/>
              <a:t>Python</a:t>
            </a:r>
            <a:r>
              <a:rPr lang="zh-CN" altLang="en-US" dirty="0"/>
              <a:t>中的用法十分灵活，它用来执行一个字符串表达式，并返回表达式的值。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1. expression -- </a:t>
            </a:r>
            <a:r>
              <a:rPr lang="zh-CN" altLang="en-US" dirty="0"/>
              <a:t>表达式。</a:t>
            </a:r>
          </a:p>
          <a:p>
            <a:pPr marL="0" indent="457200">
              <a:buNone/>
            </a:pPr>
            <a:r>
              <a:rPr lang="en-US" altLang="zh-CN" dirty="0"/>
              <a:t>2. </a:t>
            </a:r>
            <a:r>
              <a:rPr lang="en-US" altLang="zh-CN" dirty="0" err="1"/>
              <a:t>globals</a:t>
            </a:r>
            <a:r>
              <a:rPr lang="en-US" altLang="zh-CN" dirty="0"/>
              <a:t> -- </a:t>
            </a:r>
            <a:r>
              <a:rPr lang="zh-CN" altLang="en-US" dirty="0"/>
              <a:t>变量作用域，全局命名空间，如果被提供，则必须是一个字典对象。</a:t>
            </a:r>
          </a:p>
          <a:p>
            <a:pPr marL="0" indent="457200">
              <a:buNone/>
            </a:pPr>
            <a:r>
              <a:rPr lang="en-US" altLang="zh-CN" dirty="0"/>
              <a:t>3. locals -- </a:t>
            </a:r>
            <a:r>
              <a:rPr lang="zh-CN" altLang="en-US" dirty="0"/>
              <a:t>变量作用域，局部命名空间如果被提供，可以是任何映射对象。</a:t>
            </a:r>
            <a:endParaRPr lang="en-US" altLang="zh-CN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AB0466A-6E57-F20E-6DC9-2A03E2231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821" y="5903277"/>
            <a:ext cx="5616330" cy="547370"/>
          </a:xfrm>
          <a:prstGeom prst="rect">
            <a:avLst/>
          </a:prstGeom>
          <a:ln w="25400">
            <a:solidFill>
              <a:sysClr val="windowText" lastClr="000000"/>
            </a:solidFill>
          </a:ln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7F907D6-EC89-651E-280E-7507EC222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7340" y="1095375"/>
            <a:ext cx="4382424" cy="5181600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5360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678180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2.2.4</a:t>
            </a:r>
            <a:r>
              <a:rPr lang="zh-CN" altLang="en-US" dirty="0"/>
              <a:t>条件语句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条件语句或条件控制语句，又称</a:t>
            </a:r>
            <a:r>
              <a:rPr lang="en-US" altLang="zh-CN" dirty="0"/>
              <a:t>if</a:t>
            </a:r>
            <a:r>
              <a:rPr lang="zh-CN" altLang="en-US" dirty="0"/>
              <a:t>语句，是通过对一条或多条语句的执行结果的判定</a:t>
            </a:r>
            <a:r>
              <a:rPr lang="en-US" altLang="zh-CN" dirty="0"/>
              <a:t>(True</a:t>
            </a:r>
            <a:r>
              <a:rPr lang="zh-CN" altLang="en-US" dirty="0"/>
              <a:t>或</a:t>
            </a:r>
            <a:r>
              <a:rPr lang="en-US" altLang="zh-CN" dirty="0"/>
              <a:t>False)</a:t>
            </a:r>
            <a:r>
              <a:rPr lang="zh-CN" altLang="en-US" dirty="0"/>
              <a:t>，来决定接下来执行的代码块。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1225C95-CB6D-D39A-1845-72B8BA1FC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77005" y="1394583"/>
            <a:ext cx="2468052" cy="3996567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图片 7" descr="图形用户界面, 文本&#10;&#10;描述已自动生成">
            <a:extLst>
              <a:ext uri="{FF2B5EF4-FFF2-40B4-BE49-F238E27FC236}">
                <a16:creationId xmlns:a16="http://schemas.microsoft.com/office/drawing/2014/main" id="{74181274-6894-5D77-865D-DA3F607ABFE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03723" y="1394583"/>
            <a:ext cx="2043495" cy="1763451"/>
          </a:xfrm>
          <a:prstGeom prst="rect">
            <a:avLst/>
          </a:prstGeom>
          <a:ln w="25400">
            <a:solidFill>
              <a:prstClr val="black"/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83BC9EF-ED38-BE4E-0960-F5CD0C636D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506" y="3429000"/>
            <a:ext cx="8142488" cy="2476996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" name="图片 9" descr="图片包含 图表&#10;&#10;描述已自动生成">
            <a:extLst>
              <a:ext uri="{FF2B5EF4-FFF2-40B4-BE49-F238E27FC236}">
                <a16:creationId xmlns:a16="http://schemas.microsoft.com/office/drawing/2014/main" id="{204C2632-9C5F-D7B8-3429-06B0D611AC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506" y="6047150"/>
            <a:ext cx="8142488" cy="665004"/>
          </a:xfrm>
          <a:prstGeom prst="rect">
            <a:avLst/>
          </a:prstGeom>
          <a:ln w="25400">
            <a:solidFill>
              <a:prstClr val="black"/>
            </a:solidFill>
          </a:ln>
        </p:spPr>
      </p:pic>
    </p:spTree>
    <p:extLst>
      <p:ext uri="{BB962C8B-B14F-4D97-AF65-F5344CB8AC3E}">
        <p14:creationId xmlns:p14="http://schemas.microsoft.com/office/powerpoint/2010/main" val="4265057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6315075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2.2.2</a:t>
            </a:r>
            <a:r>
              <a:rPr lang="zh-CN" altLang="en-US" dirty="0"/>
              <a:t>条件语句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if </a:t>
            </a:r>
            <a:r>
              <a:rPr lang="zh-CN" altLang="en-US" dirty="0"/>
              <a:t>语句的判断条件可以用</a:t>
            </a:r>
            <a:r>
              <a:rPr lang="en-US" altLang="zh-CN" dirty="0"/>
              <a:t>&gt;(</a:t>
            </a:r>
            <a:r>
              <a:rPr lang="zh-CN" altLang="en-US" dirty="0"/>
              <a:t>大于</a:t>
            </a:r>
            <a:r>
              <a:rPr lang="en-US" altLang="zh-CN" dirty="0"/>
              <a:t>)</a:t>
            </a:r>
            <a:r>
              <a:rPr lang="zh-CN" altLang="en-US" dirty="0"/>
              <a:t>、</a:t>
            </a:r>
            <a:r>
              <a:rPr lang="en-US" altLang="zh-CN" dirty="0"/>
              <a:t>&lt;(</a:t>
            </a:r>
            <a:r>
              <a:rPr lang="zh-CN" altLang="en-US" dirty="0"/>
              <a:t>小于</a:t>
            </a:r>
            <a:r>
              <a:rPr lang="en-US" altLang="zh-CN" dirty="0"/>
              <a:t>)</a:t>
            </a:r>
            <a:r>
              <a:rPr lang="zh-CN" altLang="en-US" dirty="0"/>
              <a:t>、</a:t>
            </a:r>
            <a:r>
              <a:rPr lang="en-US" altLang="zh-CN" dirty="0"/>
              <a:t>==(</a:t>
            </a:r>
            <a:r>
              <a:rPr lang="zh-CN" altLang="en-US" dirty="0"/>
              <a:t>等于</a:t>
            </a:r>
            <a:r>
              <a:rPr lang="en-US" altLang="zh-CN" dirty="0"/>
              <a:t>)</a:t>
            </a:r>
            <a:r>
              <a:rPr lang="zh-CN" altLang="en-US" dirty="0"/>
              <a:t>、</a:t>
            </a:r>
            <a:r>
              <a:rPr lang="en-US" altLang="zh-CN" dirty="0"/>
              <a:t>&gt;=(</a:t>
            </a:r>
            <a:r>
              <a:rPr lang="zh-CN" altLang="en-US" dirty="0"/>
              <a:t>大于等于</a:t>
            </a:r>
            <a:r>
              <a:rPr lang="en-US" altLang="zh-CN" dirty="0"/>
              <a:t>)</a:t>
            </a:r>
            <a:r>
              <a:rPr lang="zh-CN" altLang="en-US" dirty="0"/>
              <a:t>、</a:t>
            </a:r>
            <a:r>
              <a:rPr lang="en-US" altLang="zh-CN" dirty="0"/>
              <a:t>&lt;=(</a:t>
            </a:r>
            <a:r>
              <a:rPr lang="zh-CN" altLang="en-US" dirty="0"/>
              <a:t>小于等于</a:t>
            </a:r>
            <a:r>
              <a:rPr lang="en-US" altLang="zh-CN" dirty="0"/>
              <a:t>)</a:t>
            </a:r>
            <a:r>
              <a:rPr lang="zh-CN" altLang="en-US" dirty="0"/>
              <a:t>来表示其关系。</a:t>
            </a:r>
          </a:p>
          <a:p>
            <a:pPr marL="0" indent="457200">
              <a:buNone/>
            </a:pPr>
            <a:r>
              <a:rPr lang="zh-CN" altLang="en-US" dirty="0"/>
              <a:t>当判断条件为多个值时，可以使用以下形式。</a:t>
            </a:r>
            <a:endParaRPr lang="en-US" altLang="zh-CN" dirty="0"/>
          </a:p>
        </p:txBody>
      </p:sp>
      <p:pic>
        <p:nvPicPr>
          <p:cNvPr id="4" name="图片 3" descr="图片包含 图形用户界面&#10;&#10;描述已自动生成">
            <a:extLst>
              <a:ext uri="{FF2B5EF4-FFF2-40B4-BE49-F238E27FC236}">
                <a16:creationId xmlns:a16="http://schemas.microsoft.com/office/drawing/2014/main" id="{D493675B-424C-AB69-7BB3-57663F57C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8737" y="3886751"/>
            <a:ext cx="2879725" cy="258762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4C72E48D-67A2-78D1-3314-24F18F55F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4893" y="1997067"/>
            <a:ext cx="5617708" cy="3628867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9D757F1-EC08-9CB7-8500-8E151D3E0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4893" y="6035191"/>
            <a:ext cx="5594921" cy="43918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7443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754380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</a:t>
            </a:r>
            <a:r>
              <a:rPr lang="zh-CN" altLang="en-US" dirty="0"/>
              <a:t>循环语句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循环语句有</a:t>
            </a:r>
            <a:r>
              <a:rPr lang="en-US" altLang="zh-CN" dirty="0"/>
              <a:t>while</a:t>
            </a:r>
            <a:r>
              <a:rPr lang="zh-CN" altLang="en-US" dirty="0"/>
              <a:t>循环和</a:t>
            </a:r>
            <a:r>
              <a:rPr lang="en-US" altLang="zh-CN" dirty="0"/>
              <a:t>for</a:t>
            </a:r>
            <a:r>
              <a:rPr lang="zh-CN" altLang="en-US" dirty="0"/>
              <a:t>循环</a:t>
            </a:r>
            <a:r>
              <a:rPr lang="en-US" altLang="zh-CN" dirty="0"/>
              <a:t>2</a:t>
            </a:r>
            <a:r>
              <a:rPr lang="zh-CN" altLang="en-US" dirty="0"/>
              <a:t>种形式。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2.2.5.1while</a:t>
            </a:r>
            <a:r>
              <a:rPr lang="zh-CN" altLang="en-US" dirty="0"/>
              <a:t>循环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用于循环执行程序，即在符合某条件的情况下，循环执行某段程序，以处理需要重复处理的相同任务。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判断条件可以是任何表达式，任何非零、或非空</a:t>
            </a:r>
            <a:r>
              <a:rPr lang="en-US" altLang="zh-CN" dirty="0"/>
              <a:t>(null)</a:t>
            </a:r>
            <a:r>
              <a:rPr lang="zh-CN" altLang="en-US" dirty="0"/>
              <a:t>的值均为</a:t>
            </a:r>
            <a:r>
              <a:rPr lang="en-US" altLang="zh-CN" dirty="0"/>
              <a:t>True</a:t>
            </a:r>
            <a:r>
              <a:rPr lang="zh-CN" altLang="en-US" dirty="0"/>
              <a:t>。执行语句可以是单个语句或语句块。当判断条件为假</a:t>
            </a:r>
            <a:r>
              <a:rPr lang="en-US" altLang="zh-CN" dirty="0"/>
              <a:t>(False)</a:t>
            </a:r>
            <a:r>
              <a:rPr lang="zh-CN" altLang="en-US" dirty="0"/>
              <a:t>时，循环结束。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7" name="图片 6" descr="图形用户界面, 文本&#10;&#10;中度可信度描述已自动生成">
            <a:extLst>
              <a:ext uri="{FF2B5EF4-FFF2-40B4-BE49-F238E27FC236}">
                <a16:creationId xmlns:a16="http://schemas.microsoft.com/office/drawing/2014/main" id="{5848A5E6-B9C8-83C9-2ACC-FA08524E1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662" y="1449580"/>
            <a:ext cx="2879725" cy="74104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774A116B-D191-D88F-8BB9-96134779D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75662" y="2532572"/>
            <a:ext cx="2879724" cy="3389823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51795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4A9A43-830E-BDB8-B9E6-D9236A2F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zh-CN" altLang="en-US" dirty="0"/>
              <a:t>章 基本程序框架与基本语法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C285CC0-552C-E460-55B0-4B8ABA31B4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本章的学习目标：</a:t>
            </a:r>
          </a:p>
          <a:p>
            <a:r>
              <a:rPr lang="en-US" altLang="zh-CN" dirty="0"/>
              <a:t>1. </a:t>
            </a:r>
            <a:r>
              <a:rPr lang="zh-CN" altLang="en-US" dirty="0"/>
              <a:t>掌握</a:t>
            </a:r>
            <a:r>
              <a:rPr lang="en-US" altLang="zh-CN" dirty="0"/>
              <a:t>Python</a:t>
            </a:r>
            <a:r>
              <a:rPr lang="zh-CN" altLang="en-US" dirty="0"/>
              <a:t>语言的程序格式与基本语法；</a:t>
            </a:r>
          </a:p>
          <a:p>
            <a:r>
              <a:rPr lang="en-US" altLang="zh-CN" dirty="0"/>
              <a:t>2. </a:t>
            </a:r>
            <a:r>
              <a:rPr lang="zh-CN" altLang="en-US" dirty="0"/>
              <a:t>了解</a:t>
            </a:r>
            <a:r>
              <a:rPr lang="en-US" altLang="zh-CN" dirty="0"/>
              <a:t>Python</a:t>
            </a:r>
            <a:r>
              <a:rPr lang="zh-CN" altLang="en-US" dirty="0"/>
              <a:t>语言的基本语句与基础函数。</a:t>
            </a:r>
          </a:p>
        </p:txBody>
      </p:sp>
    </p:spTree>
    <p:extLst>
      <p:ext uri="{BB962C8B-B14F-4D97-AF65-F5344CB8AC3E}">
        <p14:creationId xmlns:p14="http://schemas.microsoft.com/office/powerpoint/2010/main" val="743627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754380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2.2.5.1while</a:t>
            </a:r>
            <a:r>
              <a:rPr lang="zh-CN" altLang="en-US" dirty="0"/>
              <a:t>循环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D83227D-4E86-F0B7-257C-6AE8BA0B76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6334"/>
          <a:stretch>
            <a:fillRect/>
          </a:stretch>
        </p:blipFill>
        <p:spPr>
          <a:xfrm>
            <a:off x="495935" y="1936432"/>
            <a:ext cx="6967108" cy="2311718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图片 4" descr="图形用户界面&#10;&#10;中度可信度描述已自动生成">
            <a:extLst>
              <a:ext uri="{FF2B5EF4-FFF2-40B4-BE49-F238E27FC236}">
                <a16:creationId xmlns:a16="http://schemas.microsoft.com/office/drawing/2014/main" id="{B148C93B-8586-3AF3-83F3-99DE58A3B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4142" y="1936432"/>
            <a:ext cx="3599815" cy="375094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9128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497205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2.2.5.1while</a:t>
            </a:r>
            <a:r>
              <a:rPr lang="zh-CN" altLang="en-US" dirty="0"/>
              <a:t>循环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使用</a:t>
            </a:r>
            <a:r>
              <a:rPr lang="en-US" altLang="zh-CN" dirty="0"/>
              <a:t>while</a:t>
            </a:r>
            <a:r>
              <a:rPr lang="zh-CN" altLang="en-US" dirty="0"/>
              <a:t>语句时还有另外两个重要的命令，</a:t>
            </a:r>
            <a:r>
              <a:rPr lang="en-US" altLang="zh-CN" dirty="0"/>
              <a:t>continue</a:t>
            </a:r>
            <a:r>
              <a:rPr lang="zh-CN" altLang="en-US" dirty="0"/>
              <a:t>和</a:t>
            </a:r>
            <a:r>
              <a:rPr lang="en-US" altLang="zh-CN" dirty="0"/>
              <a:t>break</a:t>
            </a:r>
            <a:r>
              <a:rPr lang="zh-CN" altLang="en-US" dirty="0"/>
              <a:t>，这</a:t>
            </a:r>
            <a:r>
              <a:rPr lang="en-US" altLang="zh-CN" dirty="0"/>
              <a:t>2</a:t>
            </a:r>
            <a:r>
              <a:rPr lang="zh-CN" altLang="en-US" dirty="0"/>
              <a:t>个命令均用于跳过循环，</a:t>
            </a:r>
            <a:r>
              <a:rPr lang="en-US" altLang="zh-CN" dirty="0"/>
              <a:t>continue</a:t>
            </a:r>
            <a:r>
              <a:rPr lang="zh-CN" altLang="en-US" dirty="0"/>
              <a:t>用于跳过该次循环，</a:t>
            </a:r>
            <a:r>
              <a:rPr lang="en-US" altLang="zh-CN" dirty="0"/>
              <a:t>break </a:t>
            </a:r>
            <a:r>
              <a:rPr lang="zh-CN" altLang="en-US" dirty="0"/>
              <a:t>则是用于退出循环，此外</a:t>
            </a:r>
            <a:r>
              <a:rPr lang="en-US" altLang="zh-CN" dirty="0"/>
              <a:t>“</a:t>
            </a:r>
            <a:r>
              <a:rPr lang="zh-CN" altLang="en-US" dirty="0"/>
              <a:t>判断条件</a:t>
            </a:r>
            <a:r>
              <a:rPr lang="en-US" altLang="zh-CN" dirty="0"/>
              <a:t>”</a:t>
            </a:r>
            <a:r>
              <a:rPr lang="zh-CN" altLang="en-US" dirty="0"/>
              <a:t>还可以是个常值，表示循环永远成立。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D3E0E2F-7760-982E-3D2E-6EED29B1C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390" y="1095375"/>
            <a:ext cx="6614815" cy="5081587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44473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11391900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2.2.5.1while</a:t>
            </a:r>
            <a:r>
              <a:rPr lang="zh-CN" altLang="en-US" dirty="0"/>
              <a:t>循环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当</a:t>
            </a:r>
            <a:r>
              <a:rPr lang="en-US" altLang="zh-CN" dirty="0"/>
              <a:t>while</a:t>
            </a:r>
            <a:r>
              <a:rPr lang="zh-CN" altLang="en-US" dirty="0"/>
              <a:t>循环正常执行完的情况下，执行</a:t>
            </a:r>
            <a:r>
              <a:rPr lang="en-US" altLang="zh-CN" dirty="0"/>
              <a:t>else</a:t>
            </a:r>
            <a:r>
              <a:rPr lang="zh-CN" altLang="en-US" dirty="0"/>
              <a:t>语句块，如果</a:t>
            </a:r>
            <a:r>
              <a:rPr lang="en-US" altLang="zh-CN" dirty="0"/>
              <a:t>while</a:t>
            </a:r>
            <a:r>
              <a:rPr lang="zh-CN" altLang="en-US" dirty="0"/>
              <a:t>循环中执行了跳出循环的语句，比如</a:t>
            </a:r>
            <a:r>
              <a:rPr lang="en-US" altLang="zh-CN" dirty="0"/>
              <a:t>break</a:t>
            </a:r>
            <a:r>
              <a:rPr lang="zh-CN" altLang="en-US" dirty="0"/>
              <a:t>，将不执行</a:t>
            </a:r>
            <a:r>
              <a:rPr lang="en-US" altLang="zh-CN" dirty="0"/>
              <a:t>else</a:t>
            </a:r>
            <a:r>
              <a:rPr lang="zh-CN" altLang="en-US" dirty="0"/>
              <a:t>语句块的内容。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CBE6BF6-C785-35D2-EB98-2977B059F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2718681"/>
            <a:ext cx="6614815" cy="2710569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图片 4" descr="文本&#10;&#10;描述已自动生成">
            <a:extLst>
              <a:ext uri="{FF2B5EF4-FFF2-40B4-BE49-F238E27FC236}">
                <a16:creationId xmlns:a16="http://schemas.microsoft.com/office/drawing/2014/main" id="{03E6C149-AB69-7479-325E-A4C9959E6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2642" y="2718681"/>
            <a:ext cx="4495483" cy="2731864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2278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7305865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2.2.5.2for</a:t>
            </a:r>
            <a:r>
              <a:rPr lang="zh-CN" altLang="en-US" dirty="0"/>
              <a:t>循环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Python for</a:t>
            </a:r>
            <a:r>
              <a:rPr lang="zh-CN" altLang="en-US" dirty="0"/>
              <a:t>循环可以遍历任何序列的项目，如一个列表或者一个字符串。</a:t>
            </a:r>
            <a:endParaRPr lang="en-US" altLang="zh-CN" dirty="0"/>
          </a:p>
        </p:txBody>
      </p:sp>
      <p:pic>
        <p:nvPicPr>
          <p:cNvPr id="6" name="图片 5" descr="图形用户界面, 应用程序&#10;&#10;中度可信度描述已自动生成">
            <a:extLst>
              <a:ext uri="{FF2B5EF4-FFF2-40B4-BE49-F238E27FC236}">
                <a16:creationId xmlns:a16="http://schemas.microsoft.com/office/drawing/2014/main" id="{E233FDE7-DE35-250F-2CD9-7B04B072C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934" y="3109038"/>
            <a:ext cx="6460263" cy="122618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7" name="图片 6" descr="图示&#10;&#10;描述已自动生成">
            <a:extLst>
              <a:ext uri="{FF2B5EF4-FFF2-40B4-BE49-F238E27FC236}">
                <a16:creationId xmlns:a16="http://schemas.microsoft.com/office/drawing/2014/main" id="{924116A4-D714-46CD-419B-04C17B4E3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92" y="976788"/>
            <a:ext cx="4761619" cy="5490687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84288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2.2</a:t>
            </a:r>
            <a:r>
              <a:rPr lang="zh-CN" altLang="en-US" dirty="0"/>
              <a:t>基本语句与函数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7305865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2.2.5.2for</a:t>
            </a:r>
            <a:r>
              <a:rPr lang="zh-CN" altLang="en-US" dirty="0"/>
              <a:t>循环</a:t>
            </a:r>
            <a:endParaRPr lang="en-US" altLang="zh-CN" dirty="0"/>
          </a:p>
        </p:txBody>
      </p:sp>
      <p:pic>
        <p:nvPicPr>
          <p:cNvPr id="4" name="图片 3" descr="文本&#10;&#10;描述已自动生成">
            <a:extLst>
              <a:ext uri="{FF2B5EF4-FFF2-40B4-BE49-F238E27FC236}">
                <a16:creationId xmlns:a16="http://schemas.microsoft.com/office/drawing/2014/main" id="{B0F18D1C-4220-5428-2E2C-3BD202AEA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68" y="1780539"/>
            <a:ext cx="7306203" cy="313436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5" name="图片 4" descr="表格&#10;&#10;中度可信度描述已自动生成">
            <a:extLst>
              <a:ext uri="{FF2B5EF4-FFF2-40B4-BE49-F238E27FC236}">
                <a16:creationId xmlns:a16="http://schemas.microsoft.com/office/drawing/2014/main" id="{10D1FD29-C537-4652-DF50-36DB0C0C62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8920" y="1780539"/>
            <a:ext cx="4432447" cy="398208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59162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本章实验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实验</a:t>
            </a:r>
            <a:r>
              <a:rPr lang="en-US" altLang="zh-CN" dirty="0"/>
              <a:t>2-1 </a:t>
            </a:r>
            <a:r>
              <a:rPr lang="zh-CN" altLang="en-US" dirty="0"/>
              <a:t>基本输入与输出实验</a:t>
            </a:r>
          </a:p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自学掌握</a:t>
            </a:r>
            <a:r>
              <a:rPr lang="en-US" altLang="zh-CN" dirty="0"/>
              <a:t>format</a:t>
            </a:r>
            <a:r>
              <a:rPr lang="zh-CN" altLang="en-US" dirty="0"/>
              <a:t>函数的用法，并给出如下语句的运行结果。</a:t>
            </a:r>
          </a:p>
        </p:txBody>
      </p:sp>
      <p:pic>
        <p:nvPicPr>
          <p:cNvPr id="6" name="图片 5" descr="文本, 信件&#10;&#10;描述已自动生成">
            <a:extLst>
              <a:ext uri="{FF2B5EF4-FFF2-40B4-BE49-F238E27FC236}">
                <a16:creationId xmlns:a16="http://schemas.microsoft.com/office/drawing/2014/main" id="{ECDBD502-5EDA-BEF2-58CB-B35BB9044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24" y="2268220"/>
            <a:ext cx="9764421" cy="3770630"/>
          </a:xfrm>
          <a:prstGeom prst="rect">
            <a:avLst/>
          </a:prstGeom>
          <a:ln w="254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4309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本章实验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实验</a:t>
            </a:r>
            <a:r>
              <a:rPr lang="en-US" altLang="zh-CN" dirty="0"/>
              <a:t>2-2 </a:t>
            </a:r>
            <a:r>
              <a:rPr lang="zh-CN" altLang="en-US" dirty="0"/>
              <a:t>程序设计实验</a:t>
            </a:r>
          </a:p>
          <a:p>
            <a:pPr marL="0" indent="0">
              <a:buNone/>
            </a:pPr>
            <a:r>
              <a:rPr lang="zh-CN" altLang="en-US" dirty="0"/>
              <a:t>按照要求，完成如下程序设计：</a:t>
            </a:r>
          </a:p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计算整数长度。从键盘键入一个整数</a:t>
            </a:r>
            <a:r>
              <a:rPr lang="en-US" altLang="zh-CN" dirty="0"/>
              <a:t>n</a:t>
            </a:r>
            <a:r>
              <a:rPr lang="zh-CN" altLang="en-US" dirty="0"/>
              <a:t>，计算并输出</a:t>
            </a:r>
            <a:r>
              <a:rPr lang="en-US" altLang="zh-CN" dirty="0"/>
              <a:t>n</a:t>
            </a:r>
            <a:r>
              <a:rPr lang="zh-CN" altLang="en-US" dirty="0"/>
              <a:t>的长度。</a:t>
            </a:r>
          </a:p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从键盘输入实数</a:t>
            </a:r>
            <a:r>
              <a:rPr lang="en-US" altLang="zh-CN" dirty="0"/>
              <a:t>x</a:t>
            </a:r>
            <a:r>
              <a:rPr lang="zh-CN" altLang="en-US" dirty="0"/>
              <a:t>，计算并输出</a:t>
            </a:r>
            <a:r>
              <a:rPr lang="en-US" altLang="zh-CN" dirty="0"/>
              <a:t>y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3. </a:t>
            </a:r>
            <a:r>
              <a:rPr lang="zh-CN" altLang="en-US" dirty="0"/>
              <a:t>从键盘输入实数</a:t>
            </a:r>
            <a:r>
              <a:rPr lang="en-US" altLang="zh-CN" dirty="0"/>
              <a:t>x</a:t>
            </a:r>
            <a:r>
              <a:rPr lang="zh-CN" altLang="en-US" dirty="0"/>
              <a:t>，计算并输出符号函数</a:t>
            </a:r>
            <a:r>
              <a:rPr lang="en-US" altLang="zh-CN" dirty="0"/>
              <a:t>sign(x)</a:t>
            </a:r>
            <a:r>
              <a:rPr lang="zh-CN" altLang="en-US" dirty="0"/>
              <a:t>的值。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E9F8031-A311-3EBA-BF6A-DFB5FECE7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99" y="3429000"/>
            <a:ext cx="3076807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7942599F-9381-8645-45DF-E5684AA64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98" y="5029199"/>
            <a:ext cx="2876551" cy="127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73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本章习题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解释关键字和标识符。</a:t>
            </a:r>
          </a:p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简述</a:t>
            </a:r>
            <a:r>
              <a:rPr lang="en-US" altLang="zh-CN" dirty="0"/>
              <a:t>Python</a:t>
            </a:r>
            <a:r>
              <a:rPr lang="zh-CN" altLang="en-US" dirty="0"/>
              <a:t>中程序设计的几种基本结构。</a:t>
            </a:r>
          </a:p>
          <a:p>
            <a:pPr marL="0" indent="0">
              <a:buNone/>
            </a:pPr>
            <a:r>
              <a:rPr lang="en-US" altLang="zh-CN" dirty="0"/>
              <a:t>3. </a:t>
            </a:r>
            <a:r>
              <a:rPr lang="zh-CN" altLang="en-US" dirty="0"/>
              <a:t>简述循环结构的</a:t>
            </a:r>
            <a:r>
              <a:rPr lang="en-US" altLang="zh-CN" dirty="0"/>
              <a:t>2</a:t>
            </a:r>
            <a:r>
              <a:rPr lang="zh-CN" altLang="en-US" dirty="0"/>
              <a:t>种类型和基本逻辑。</a:t>
            </a:r>
          </a:p>
          <a:p>
            <a:pPr marL="0" indent="0">
              <a:buNone/>
            </a:pPr>
            <a:r>
              <a:rPr lang="en-US" altLang="zh-CN" dirty="0"/>
              <a:t>4. </a:t>
            </a:r>
            <a:r>
              <a:rPr lang="zh-CN" altLang="en-US" dirty="0"/>
              <a:t>简述</a:t>
            </a:r>
            <a:r>
              <a:rPr lang="en-US" altLang="zh-CN" dirty="0"/>
              <a:t>continue</a:t>
            </a:r>
            <a:r>
              <a:rPr lang="zh-CN" altLang="en-US" dirty="0"/>
              <a:t>和</a:t>
            </a:r>
            <a:r>
              <a:rPr lang="en-US" altLang="zh-CN" dirty="0"/>
              <a:t>break</a:t>
            </a:r>
            <a:r>
              <a:rPr lang="zh-CN" altLang="en-US" dirty="0"/>
              <a:t>的用法。</a:t>
            </a:r>
          </a:p>
          <a:p>
            <a:pPr marL="0" indent="0">
              <a:buNone/>
            </a:pPr>
            <a:r>
              <a:rPr lang="en-US" altLang="zh-CN" dirty="0"/>
              <a:t>5. </a:t>
            </a:r>
            <a:r>
              <a:rPr lang="zh-CN" altLang="en-US" dirty="0"/>
              <a:t>简述条件结构和循环结构的混合嵌套，并举例说明。</a:t>
            </a:r>
          </a:p>
        </p:txBody>
      </p:sp>
    </p:spTree>
    <p:extLst>
      <p:ext uri="{BB962C8B-B14F-4D97-AF65-F5344CB8AC3E}">
        <p14:creationId xmlns:p14="http://schemas.microsoft.com/office/powerpoint/2010/main" val="334813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任意多边形: 形状 122"/>
          <p:cNvSpPr/>
          <p:nvPr/>
        </p:nvSpPr>
        <p:spPr>
          <a:xfrm>
            <a:off x="-1644649" y="3071153"/>
            <a:ext cx="17613085" cy="1444704"/>
          </a:xfrm>
          <a:custGeom>
            <a:avLst/>
            <a:gdLst>
              <a:gd name="connsiteX0" fmla="*/ 0 w 15210971"/>
              <a:gd name="connsiteY0" fmla="*/ 72097 h 1444704"/>
              <a:gd name="connsiteX1" fmla="*/ 1748971 w 15210971"/>
              <a:gd name="connsiteY1" fmla="*/ 761526 h 1444704"/>
              <a:gd name="connsiteX2" fmla="*/ 3969657 w 15210971"/>
              <a:gd name="connsiteY2" fmla="*/ 188211 h 1444704"/>
              <a:gd name="connsiteX3" fmla="*/ 6328228 w 15210971"/>
              <a:gd name="connsiteY3" fmla="*/ 863126 h 1444704"/>
              <a:gd name="connsiteX4" fmla="*/ 9296400 w 15210971"/>
              <a:gd name="connsiteY4" fmla="*/ 6783 h 1444704"/>
              <a:gd name="connsiteX5" fmla="*/ 11560628 w 15210971"/>
              <a:gd name="connsiteY5" fmla="*/ 1429183 h 1444704"/>
              <a:gd name="connsiteX6" fmla="*/ 15210971 w 15210971"/>
              <a:gd name="connsiteY6" fmla="*/ 638154 h 1444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0971" h="1444704">
                <a:moveTo>
                  <a:pt x="0" y="72097"/>
                </a:moveTo>
                <a:cubicBezTo>
                  <a:pt x="543681" y="407135"/>
                  <a:pt x="1087362" y="742174"/>
                  <a:pt x="1748971" y="761526"/>
                </a:cubicBezTo>
                <a:cubicBezTo>
                  <a:pt x="2410580" y="780878"/>
                  <a:pt x="3206448" y="171278"/>
                  <a:pt x="3969657" y="188211"/>
                </a:cubicBezTo>
                <a:cubicBezTo>
                  <a:pt x="4732866" y="205144"/>
                  <a:pt x="5440438" y="893364"/>
                  <a:pt x="6328228" y="863126"/>
                </a:cubicBezTo>
                <a:cubicBezTo>
                  <a:pt x="7216018" y="832888"/>
                  <a:pt x="8424333" y="-87560"/>
                  <a:pt x="9296400" y="6783"/>
                </a:cubicBezTo>
                <a:cubicBezTo>
                  <a:pt x="10168467" y="101126"/>
                  <a:pt x="10574866" y="1323955"/>
                  <a:pt x="11560628" y="1429183"/>
                </a:cubicBezTo>
                <a:cubicBezTo>
                  <a:pt x="12546390" y="1534411"/>
                  <a:pt x="13878680" y="1086282"/>
                  <a:pt x="15210971" y="638154"/>
                </a:cubicBez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任意多边形: 形状 124"/>
          <p:cNvSpPr/>
          <p:nvPr/>
        </p:nvSpPr>
        <p:spPr>
          <a:xfrm>
            <a:off x="-3270249" y="3100182"/>
            <a:ext cx="17613085" cy="1444704"/>
          </a:xfrm>
          <a:custGeom>
            <a:avLst/>
            <a:gdLst>
              <a:gd name="connsiteX0" fmla="*/ 0 w 15210971"/>
              <a:gd name="connsiteY0" fmla="*/ 72097 h 1444704"/>
              <a:gd name="connsiteX1" fmla="*/ 1748971 w 15210971"/>
              <a:gd name="connsiteY1" fmla="*/ 761526 h 1444704"/>
              <a:gd name="connsiteX2" fmla="*/ 3969657 w 15210971"/>
              <a:gd name="connsiteY2" fmla="*/ 188211 h 1444704"/>
              <a:gd name="connsiteX3" fmla="*/ 6328228 w 15210971"/>
              <a:gd name="connsiteY3" fmla="*/ 863126 h 1444704"/>
              <a:gd name="connsiteX4" fmla="*/ 9296400 w 15210971"/>
              <a:gd name="connsiteY4" fmla="*/ 6783 h 1444704"/>
              <a:gd name="connsiteX5" fmla="*/ 11560628 w 15210971"/>
              <a:gd name="connsiteY5" fmla="*/ 1429183 h 1444704"/>
              <a:gd name="connsiteX6" fmla="*/ 15210971 w 15210971"/>
              <a:gd name="connsiteY6" fmla="*/ 638154 h 1444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10971" h="1444704">
                <a:moveTo>
                  <a:pt x="0" y="72097"/>
                </a:moveTo>
                <a:cubicBezTo>
                  <a:pt x="543681" y="407135"/>
                  <a:pt x="1087362" y="742174"/>
                  <a:pt x="1748971" y="761526"/>
                </a:cubicBezTo>
                <a:cubicBezTo>
                  <a:pt x="2410580" y="780878"/>
                  <a:pt x="3206448" y="171278"/>
                  <a:pt x="3969657" y="188211"/>
                </a:cubicBezTo>
                <a:cubicBezTo>
                  <a:pt x="4732866" y="205144"/>
                  <a:pt x="5440438" y="893364"/>
                  <a:pt x="6328228" y="863126"/>
                </a:cubicBezTo>
                <a:cubicBezTo>
                  <a:pt x="7216018" y="832888"/>
                  <a:pt x="8424333" y="-87560"/>
                  <a:pt x="9296400" y="6783"/>
                </a:cubicBezTo>
                <a:cubicBezTo>
                  <a:pt x="10168467" y="101126"/>
                  <a:pt x="10574866" y="1323955"/>
                  <a:pt x="11560628" y="1429183"/>
                </a:cubicBezTo>
                <a:cubicBezTo>
                  <a:pt x="12546390" y="1534411"/>
                  <a:pt x="13878680" y="1086282"/>
                  <a:pt x="15210971" y="638154"/>
                </a:cubicBez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任意多边形: 形状 49"/>
          <p:cNvSpPr/>
          <p:nvPr/>
        </p:nvSpPr>
        <p:spPr>
          <a:xfrm>
            <a:off x="3805093" y="1"/>
            <a:ext cx="3968423" cy="1933574"/>
          </a:xfrm>
          <a:custGeom>
            <a:avLst/>
            <a:gdLst>
              <a:gd name="connsiteX0" fmla="*/ 0 w 3968423"/>
              <a:gd name="connsiteY0" fmla="*/ 0 h 1933574"/>
              <a:gd name="connsiteX1" fmla="*/ 3968423 w 3968423"/>
              <a:gd name="connsiteY1" fmla="*/ 0 h 1933574"/>
              <a:gd name="connsiteX2" fmla="*/ 3946431 w 3968423"/>
              <a:gd name="connsiteY2" fmla="*/ 161996 h 1933574"/>
              <a:gd name="connsiteX3" fmla="*/ 1984212 w 3968423"/>
              <a:gd name="connsiteY3" fmla="*/ 1933574 h 1933574"/>
              <a:gd name="connsiteX4" fmla="*/ 21992 w 3968423"/>
              <a:gd name="connsiteY4" fmla="*/ 161996 h 1933574"/>
              <a:gd name="connsiteX0-1" fmla="*/ 0 w 3968423"/>
              <a:gd name="connsiteY0-2" fmla="*/ 19051 h 1952625"/>
              <a:gd name="connsiteX1-3" fmla="*/ 304945 w 3968423"/>
              <a:gd name="connsiteY1-4" fmla="*/ 0 h 1952625"/>
              <a:gd name="connsiteX2-5" fmla="*/ 3968423 w 3968423"/>
              <a:gd name="connsiteY2-6" fmla="*/ 19051 h 1952625"/>
              <a:gd name="connsiteX3-7" fmla="*/ 3946431 w 3968423"/>
              <a:gd name="connsiteY3-8" fmla="*/ 181047 h 1952625"/>
              <a:gd name="connsiteX4-9" fmla="*/ 1984212 w 3968423"/>
              <a:gd name="connsiteY4-10" fmla="*/ 1952625 h 1952625"/>
              <a:gd name="connsiteX5" fmla="*/ 21992 w 3968423"/>
              <a:gd name="connsiteY5" fmla="*/ 181047 h 1952625"/>
              <a:gd name="connsiteX6" fmla="*/ 0 w 3968423"/>
              <a:gd name="connsiteY6" fmla="*/ 19051 h 1952625"/>
              <a:gd name="connsiteX0-11" fmla="*/ 0 w 3968423"/>
              <a:gd name="connsiteY0-12" fmla="*/ 0 h 1933574"/>
              <a:gd name="connsiteX1-13" fmla="*/ 3968423 w 3968423"/>
              <a:gd name="connsiteY1-14" fmla="*/ 0 h 1933574"/>
              <a:gd name="connsiteX2-15" fmla="*/ 3946431 w 3968423"/>
              <a:gd name="connsiteY2-16" fmla="*/ 161996 h 1933574"/>
              <a:gd name="connsiteX3-17" fmla="*/ 1984212 w 3968423"/>
              <a:gd name="connsiteY3-18" fmla="*/ 1933574 h 1933574"/>
              <a:gd name="connsiteX4-19" fmla="*/ 21992 w 3968423"/>
              <a:gd name="connsiteY4-20" fmla="*/ 161996 h 1933574"/>
              <a:gd name="connsiteX5-21" fmla="*/ 0 w 3968423"/>
              <a:gd name="connsiteY5-22" fmla="*/ 0 h 1933574"/>
              <a:gd name="connsiteX0-23" fmla="*/ 0 w 3968423"/>
              <a:gd name="connsiteY0-24" fmla="*/ 14289 h 1947863"/>
              <a:gd name="connsiteX1-25" fmla="*/ 328757 w 3968423"/>
              <a:gd name="connsiteY1-26" fmla="*/ 0 h 1947863"/>
              <a:gd name="connsiteX2-27" fmla="*/ 3968423 w 3968423"/>
              <a:gd name="connsiteY2-28" fmla="*/ 14289 h 1947863"/>
              <a:gd name="connsiteX3-29" fmla="*/ 3946431 w 3968423"/>
              <a:gd name="connsiteY3-30" fmla="*/ 176285 h 1947863"/>
              <a:gd name="connsiteX4-31" fmla="*/ 1984212 w 3968423"/>
              <a:gd name="connsiteY4-32" fmla="*/ 1947863 h 1947863"/>
              <a:gd name="connsiteX5-33" fmla="*/ 21992 w 3968423"/>
              <a:gd name="connsiteY5-34" fmla="*/ 176285 h 1947863"/>
              <a:gd name="connsiteX6-35" fmla="*/ 0 w 3968423"/>
              <a:gd name="connsiteY6-36" fmla="*/ 14289 h 1947863"/>
              <a:gd name="connsiteX0-37" fmla="*/ 328757 w 3968423"/>
              <a:gd name="connsiteY0-38" fmla="*/ 0 h 1947863"/>
              <a:gd name="connsiteX1-39" fmla="*/ 3968423 w 3968423"/>
              <a:gd name="connsiteY1-40" fmla="*/ 14289 h 1947863"/>
              <a:gd name="connsiteX2-41" fmla="*/ 3946431 w 3968423"/>
              <a:gd name="connsiteY2-42" fmla="*/ 176285 h 1947863"/>
              <a:gd name="connsiteX3-43" fmla="*/ 1984212 w 3968423"/>
              <a:gd name="connsiteY3-44" fmla="*/ 1947863 h 1947863"/>
              <a:gd name="connsiteX4-45" fmla="*/ 21992 w 3968423"/>
              <a:gd name="connsiteY4-46" fmla="*/ 176285 h 1947863"/>
              <a:gd name="connsiteX5-47" fmla="*/ 0 w 3968423"/>
              <a:gd name="connsiteY5-48" fmla="*/ 14289 h 1947863"/>
              <a:gd name="connsiteX6-49" fmla="*/ 420197 w 3968423"/>
              <a:gd name="connsiteY6-50" fmla="*/ 91440 h 1947863"/>
              <a:gd name="connsiteX0-51" fmla="*/ 328757 w 3968423"/>
              <a:gd name="connsiteY0-52" fmla="*/ 0 h 1947863"/>
              <a:gd name="connsiteX1-53" fmla="*/ 3968423 w 3968423"/>
              <a:gd name="connsiteY1-54" fmla="*/ 14289 h 1947863"/>
              <a:gd name="connsiteX2-55" fmla="*/ 3946431 w 3968423"/>
              <a:gd name="connsiteY2-56" fmla="*/ 176285 h 1947863"/>
              <a:gd name="connsiteX3-57" fmla="*/ 1984212 w 3968423"/>
              <a:gd name="connsiteY3-58" fmla="*/ 1947863 h 1947863"/>
              <a:gd name="connsiteX4-59" fmla="*/ 21992 w 3968423"/>
              <a:gd name="connsiteY4-60" fmla="*/ 176285 h 1947863"/>
              <a:gd name="connsiteX5-61" fmla="*/ 0 w 3968423"/>
              <a:gd name="connsiteY5-62" fmla="*/ 14289 h 1947863"/>
              <a:gd name="connsiteX0-63" fmla="*/ 3968423 w 3968423"/>
              <a:gd name="connsiteY0-64" fmla="*/ 0 h 1933574"/>
              <a:gd name="connsiteX1-65" fmla="*/ 3946431 w 3968423"/>
              <a:gd name="connsiteY1-66" fmla="*/ 161996 h 1933574"/>
              <a:gd name="connsiteX2-67" fmla="*/ 1984212 w 3968423"/>
              <a:gd name="connsiteY2-68" fmla="*/ 1933574 h 1933574"/>
              <a:gd name="connsiteX3-69" fmla="*/ 21992 w 3968423"/>
              <a:gd name="connsiteY3-70" fmla="*/ 161996 h 1933574"/>
              <a:gd name="connsiteX4-71" fmla="*/ 0 w 3968423"/>
              <a:gd name="connsiteY4-72" fmla="*/ 0 h 193357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968423" h="1933574">
                <a:moveTo>
                  <a:pt x="3968423" y="0"/>
                </a:moveTo>
                <a:lnTo>
                  <a:pt x="3946431" y="161996"/>
                </a:lnTo>
                <a:cubicBezTo>
                  <a:pt x="3764638" y="1172055"/>
                  <a:pt x="2955217" y="1933574"/>
                  <a:pt x="1984212" y="1933574"/>
                </a:cubicBezTo>
                <a:cubicBezTo>
                  <a:pt x="1013203" y="1933574"/>
                  <a:pt x="203783" y="1172055"/>
                  <a:pt x="21992" y="161996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3" name="任意多边形: 形状 42"/>
          <p:cNvSpPr/>
          <p:nvPr/>
        </p:nvSpPr>
        <p:spPr>
          <a:xfrm>
            <a:off x="4414949" y="1"/>
            <a:ext cx="3901235" cy="1719263"/>
          </a:xfrm>
          <a:custGeom>
            <a:avLst/>
            <a:gdLst>
              <a:gd name="connsiteX0" fmla="*/ 0 w 3901235"/>
              <a:gd name="connsiteY0" fmla="*/ 0 h 1719263"/>
              <a:gd name="connsiteX1" fmla="*/ 3901235 w 3901235"/>
              <a:gd name="connsiteY1" fmla="*/ 0 h 1719263"/>
              <a:gd name="connsiteX2" fmla="*/ 3871510 w 3901235"/>
              <a:gd name="connsiteY2" fmla="*/ 134033 h 1719263"/>
              <a:gd name="connsiteX3" fmla="*/ 1950618 w 3901235"/>
              <a:gd name="connsiteY3" fmla="*/ 1719263 h 1719263"/>
              <a:gd name="connsiteX4" fmla="*/ 29725 w 3901235"/>
              <a:gd name="connsiteY4" fmla="*/ 134033 h 1719263"/>
              <a:gd name="connsiteX0-1" fmla="*/ 0 w 3901235"/>
              <a:gd name="connsiteY0-2" fmla="*/ 4764 h 1724027"/>
              <a:gd name="connsiteX1-3" fmla="*/ 971439 w 3901235"/>
              <a:gd name="connsiteY1-4" fmla="*/ 0 h 1724027"/>
              <a:gd name="connsiteX2-5" fmla="*/ 3901235 w 3901235"/>
              <a:gd name="connsiteY2-6" fmla="*/ 4764 h 1724027"/>
              <a:gd name="connsiteX3-7" fmla="*/ 3871510 w 3901235"/>
              <a:gd name="connsiteY3-8" fmla="*/ 138797 h 1724027"/>
              <a:gd name="connsiteX4-9" fmla="*/ 1950618 w 3901235"/>
              <a:gd name="connsiteY4-10" fmla="*/ 1724027 h 1724027"/>
              <a:gd name="connsiteX5" fmla="*/ 29725 w 3901235"/>
              <a:gd name="connsiteY5" fmla="*/ 138797 h 1724027"/>
              <a:gd name="connsiteX6" fmla="*/ 0 w 3901235"/>
              <a:gd name="connsiteY6" fmla="*/ 4764 h 1724027"/>
              <a:gd name="connsiteX0-11" fmla="*/ 971439 w 3901235"/>
              <a:gd name="connsiteY0-12" fmla="*/ 0 h 1724027"/>
              <a:gd name="connsiteX1-13" fmla="*/ 3901235 w 3901235"/>
              <a:gd name="connsiteY1-14" fmla="*/ 4764 h 1724027"/>
              <a:gd name="connsiteX2-15" fmla="*/ 3871510 w 3901235"/>
              <a:gd name="connsiteY2-16" fmla="*/ 138797 h 1724027"/>
              <a:gd name="connsiteX3-17" fmla="*/ 1950618 w 3901235"/>
              <a:gd name="connsiteY3-18" fmla="*/ 1724027 h 1724027"/>
              <a:gd name="connsiteX4-19" fmla="*/ 29725 w 3901235"/>
              <a:gd name="connsiteY4-20" fmla="*/ 138797 h 1724027"/>
              <a:gd name="connsiteX5-21" fmla="*/ 0 w 3901235"/>
              <a:gd name="connsiteY5-22" fmla="*/ 4764 h 1724027"/>
              <a:gd name="connsiteX6-23" fmla="*/ 1062879 w 3901235"/>
              <a:gd name="connsiteY6-24" fmla="*/ 91440 h 1724027"/>
              <a:gd name="connsiteX0-25" fmla="*/ 971439 w 3901235"/>
              <a:gd name="connsiteY0-26" fmla="*/ 0 h 1724027"/>
              <a:gd name="connsiteX1-27" fmla="*/ 3901235 w 3901235"/>
              <a:gd name="connsiteY1-28" fmla="*/ 4764 h 1724027"/>
              <a:gd name="connsiteX2-29" fmla="*/ 3871510 w 3901235"/>
              <a:gd name="connsiteY2-30" fmla="*/ 138797 h 1724027"/>
              <a:gd name="connsiteX3-31" fmla="*/ 1950618 w 3901235"/>
              <a:gd name="connsiteY3-32" fmla="*/ 1724027 h 1724027"/>
              <a:gd name="connsiteX4-33" fmla="*/ 29725 w 3901235"/>
              <a:gd name="connsiteY4-34" fmla="*/ 138797 h 1724027"/>
              <a:gd name="connsiteX5-35" fmla="*/ 0 w 3901235"/>
              <a:gd name="connsiteY5-36" fmla="*/ 4764 h 1724027"/>
              <a:gd name="connsiteX0-37" fmla="*/ 3901235 w 3901235"/>
              <a:gd name="connsiteY0-38" fmla="*/ 0 h 1719263"/>
              <a:gd name="connsiteX1-39" fmla="*/ 3871510 w 3901235"/>
              <a:gd name="connsiteY1-40" fmla="*/ 134033 h 1719263"/>
              <a:gd name="connsiteX2-41" fmla="*/ 1950618 w 3901235"/>
              <a:gd name="connsiteY2-42" fmla="*/ 1719263 h 1719263"/>
              <a:gd name="connsiteX3-43" fmla="*/ 29725 w 3901235"/>
              <a:gd name="connsiteY3-44" fmla="*/ 134033 h 1719263"/>
              <a:gd name="connsiteX4-45" fmla="*/ 0 w 3901235"/>
              <a:gd name="connsiteY4-46" fmla="*/ 0 h 171926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901235" h="1719263">
                <a:moveTo>
                  <a:pt x="3901235" y="0"/>
                </a:moveTo>
                <a:lnTo>
                  <a:pt x="3871510" y="134033"/>
                </a:lnTo>
                <a:cubicBezTo>
                  <a:pt x="3629235" y="1049959"/>
                  <a:pt x="2860935" y="1719263"/>
                  <a:pt x="1950618" y="1719263"/>
                </a:cubicBezTo>
                <a:cubicBezTo>
                  <a:pt x="1040298" y="1719263"/>
                  <a:pt x="271998" y="1049959"/>
                  <a:pt x="29725" y="134033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8470020" y="3347730"/>
            <a:ext cx="587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altLang="zh-CN" sz="2000" spc="200" dirty="0">
                <a:solidFill>
                  <a:schemeClr val="accent1"/>
                </a:solidFill>
                <a:latin typeface="+mn-ea"/>
              </a:rPr>
              <a:t>2.2</a:t>
            </a:r>
            <a:endParaRPr lang="zh-CN" altLang="en-US" sz="2000" spc="20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7773516" y="4066802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en-US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基本语句与函数</a:t>
            </a:r>
          </a:p>
        </p:txBody>
      </p:sp>
      <p:sp>
        <p:nvSpPr>
          <p:cNvPr id="49" name="矩形 48"/>
          <p:cNvSpPr/>
          <p:nvPr/>
        </p:nvSpPr>
        <p:spPr>
          <a:xfrm>
            <a:off x="2567551" y="4173805"/>
            <a:ext cx="31587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altLang="zh-CN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Python</a:t>
            </a:r>
            <a:r>
              <a:rPr lang="zh-CN" altLang="en-US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程序框架与标识符</a:t>
            </a:r>
          </a:p>
        </p:txBody>
      </p:sp>
      <p:sp>
        <p:nvSpPr>
          <p:cNvPr id="172" name="任意多边形: 形状 171"/>
          <p:cNvSpPr/>
          <p:nvPr/>
        </p:nvSpPr>
        <p:spPr>
          <a:xfrm>
            <a:off x="4294786" y="0"/>
            <a:ext cx="3592905" cy="1725984"/>
          </a:xfrm>
          <a:custGeom>
            <a:avLst/>
            <a:gdLst>
              <a:gd name="connsiteX0" fmla="*/ 0 w 3592905"/>
              <a:gd name="connsiteY0" fmla="*/ 0 h 1725984"/>
              <a:gd name="connsiteX1" fmla="*/ 3592905 w 3592905"/>
              <a:gd name="connsiteY1" fmla="*/ 0 h 1725984"/>
              <a:gd name="connsiteX2" fmla="*/ 3587358 w 3592905"/>
              <a:gd name="connsiteY2" fmla="*/ 109844 h 1725984"/>
              <a:gd name="connsiteX3" fmla="*/ 1796452 w 3592905"/>
              <a:gd name="connsiteY3" fmla="*/ 1725984 h 1725984"/>
              <a:gd name="connsiteX4" fmla="*/ 5547 w 3592905"/>
              <a:gd name="connsiteY4" fmla="*/ 109844 h 172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92905" h="1725984">
                <a:moveTo>
                  <a:pt x="0" y="0"/>
                </a:moveTo>
                <a:lnTo>
                  <a:pt x="3592905" y="0"/>
                </a:lnTo>
                <a:lnTo>
                  <a:pt x="3587358" y="109844"/>
                </a:lnTo>
                <a:cubicBezTo>
                  <a:pt x="3495170" y="1017606"/>
                  <a:pt x="2728536" y="1725984"/>
                  <a:pt x="1796452" y="1725984"/>
                </a:cubicBezTo>
                <a:cubicBezTo>
                  <a:pt x="864368" y="1725984"/>
                  <a:pt x="97735" y="1017606"/>
                  <a:pt x="5547" y="109844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21" name="任意多边形: 形状 120"/>
          <p:cNvSpPr/>
          <p:nvPr/>
        </p:nvSpPr>
        <p:spPr>
          <a:xfrm rot="2001767">
            <a:off x="9105615" y="1066962"/>
            <a:ext cx="979224" cy="985205"/>
          </a:xfrm>
          <a:custGeom>
            <a:avLst/>
            <a:gdLst>
              <a:gd name="connsiteX0" fmla="*/ 447971 w 1442460"/>
              <a:gd name="connsiteY0" fmla="*/ 1397101 h 1451272"/>
              <a:gd name="connsiteX1" fmla="*/ 994490 w 1442460"/>
              <a:gd name="connsiteY1" fmla="*/ 1397101 h 1451272"/>
              <a:gd name="connsiteX2" fmla="*/ 867471 w 1442460"/>
              <a:gd name="connsiteY2" fmla="*/ 1436530 h 1451272"/>
              <a:gd name="connsiteX3" fmla="*/ 721230 w 1442460"/>
              <a:gd name="connsiteY3" fmla="*/ 1451272 h 1451272"/>
              <a:gd name="connsiteX4" fmla="*/ 574989 w 1442460"/>
              <a:gd name="connsiteY4" fmla="*/ 1436530 h 1451272"/>
              <a:gd name="connsiteX5" fmla="*/ 209854 w 1442460"/>
              <a:gd name="connsiteY5" fmla="*/ 1240162 h 1451272"/>
              <a:gd name="connsiteX6" fmla="*/ 1232607 w 1442460"/>
              <a:gd name="connsiteY6" fmla="*/ 1240162 h 1451272"/>
              <a:gd name="connsiteX7" fmla="*/ 1166640 w 1442460"/>
              <a:gd name="connsiteY7" fmla="*/ 1294590 h 1451272"/>
              <a:gd name="connsiteX8" fmla="*/ 275821 w 1442460"/>
              <a:gd name="connsiteY8" fmla="*/ 1294590 h 1451272"/>
              <a:gd name="connsiteX9" fmla="*/ 93401 w 1442460"/>
              <a:gd name="connsiteY9" fmla="*/ 1083223 h 1451272"/>
              <a:gd name="connsiteX10" fmla="*/ 1349059 w 1442460"/>
              <a:gd name="connsiteY10" fmla="*/ 1083223 h 1451272"/>
              <a:gd name="connsiteX11" fmla="*/ 1322939 w 1442460"/>
              <a:gd name="connsiteY11" fmla="*/ 1131346 h 1451272"/>
              <a:gd name="connsiteX12" fmla="*/ 1317737 w 1442460"/>
              <a:gd name="connsiteY12" fmla="*/ 1137651 h 1451272"/>
              <a:gd name="connsiteX13" fmla="*/ 124723 w 1442460"/>
              <a:gd name="connsiteY13" fmla="*/ 1137651 h 1451272"/>
              <a:gd name="connsiteX14" fmla="*/ 119521 w 1442460"/>
              <a:gd name="connsiteY14" fmla="*/ 1131346 h 1451272"/>
              <a:gd name="connsiteX15" fmla="*/ 27225 w 1442460"/>
              <a:gd name="connsiteY15" fmla="*/ 926284 h 1451272"/>
              <a:gd name="connsiteX16" fmla="*/ 1415235 w 1442460"/>
              <a:gd name="connsiteY16" fmla="*/ 926284 h 1451272"/>
              <a:gd name="connsiteX17" fmla="*/ 1398340 w 1442460"/>
              <a:gd name="connsiteY17" fmla="*/ 980712 h 1451272"/>
              <a:gd name="connsiteX18" fmla="*/ 44121 w 1442460"/>
              <a:gd name="connsiteY18" fmla="*/ 980712 h 1451272"/>
              <a:gd name="connsiteX19" fmla="*/ 0 w 1442460"/>
              <a:gd name="connsiteY19" fmla="*/ 769345 h 1451272"/>
              <a:gd name="connsiteX20" fmla="*/ 1442460 w 1442460"/>
              <a:gd name="connsiteY20" fmla="*/ 769345 h 1451272"/>
              <a:gd name="connsiteX21" fmla="*/ 1436973 w 1442460"/>
              <a:gd name="connsiteY21" fmla="*/ 823773 h 1451272"/>
              <a:gd name="connsiteX22" fmla="*/ 5487 w 1442460"/>
              <a:gd name="connsiteY22" fmla="*/ 823773 h 1451272"/>
              <a:gd name="connsiteX23" fmla="*/ 7009 w 1442460"/>
              <a:gd name="connsiteY23" fmla="*/ 612406 h 1451272"/>
              <a:gd name="connsiteX24" fmla="*/ 1435452 w 1442460"/>
              <a:gd name="connsiteY24" fmla="*/ 612406 h 1451272"/>
              <a:gd name="connsiteX25" fmla="*/ 1440939 w 1442460"/>
              <a:gd name="connsiteY25" fmla="*/ 666834 h 1451272"/>
              <a:gd name="connsiteX26" fmla="*/ 1522 w 1442460"/>
              <a:gd name="connsiteY26" fmla="*/ 666834 h 1451272"/>
              <a:gd name="connsiteX27" fmla="*/ 48806 w 1442460"/>
              <a:gd name="connsiteY27" fmla="*/ 455467 h 1451272"/>
              <a:gd name="connsiteX28" fmla="*/ 1393655 w 1442460"/>
              <a:gd name="connsiteY28" fmla="*/ 455467 h 1451272"/>
              <a:gd name="connsiteX29" fmla="*/ 1410550 w 1442460"/>
              <a:gd name="connsiteY29" fmla="*/ 509895 h 1451272"/>
              <a:gd name="connsiteX30" fmla="*/ 31911 w 1442460"/>
              <a:gd name="connsiteY30" fmla="*/ 509895 h 1451272"/>
              <a:gd name="connsiteX31" fmla="*/ 137176 w 1442460"/>
              <a:gd name="connsiteY31" fmla="*/ 298528 h 1451272"/>
              <a:gd name="connsiteX32" fmla="*/ 1305284 w 1442460"/>
              <a:gd name="connsiteY32" fmla="*/ 298528 h 1451272"/>
              <a:gd name="connsiteX33" fmla="*/ 1322939 w 1442460"/>
              <a:gd name="connsiteY33" fmla="*/ 319926 h 1451272"/>
              <a:gd name="connsiteX34" fmla="*/ 1340867 w 1442460"/>
              <a:gd name="connsiteY34" fmla="*/ 352956 h 1451272"/>
              <a:gd name="connsiteX35" fmla="*/ 101593 w 1442460"/>
              <a:gd name="connsiteY35" fmla="*/ 352956 h 1451272"/>
              <a:gd name="connsiteX36" fmla="*/ 119521 w 1442460"/>
              <a:gd name="connsiteY36" fmla="*/ 319926 h 1451272"/>
              <a:gd name="connsiteX37" fmla="*/ 294114 w 1442460"/>
              <a:gd name="connsiteY37" fmla="*/ 141589 h 1451272"/>
              <a:gd name="connsiteX38" fmla="*/ 1148347 w 1442460"/>
              <a:gd name="connsiteY38" fmla="*/ 141589 h 1451272"/>
              <a:gd name="connsiteX39" fmla="*/ 1214314 w 1442460"/>
              <a:gd name="connsiteY39" fmla="*/ 196017 h 1451272"/>
              <a:gd name="connsiteX40" fmla="*/ 228147 w 1442460"/>
              <a:gd name="connsiteY40" fmla="*/ 196017 h 1451272"/>
              <a:gd name="connsiteX41" fmla="*/ 721230 w 1442460"/>
              <a:gd name="connsiteY41" fmla="*/ 0 h 1451272"/>
              <a:gd name="connsiteX42" fmla="*/ 867471 w 1442460"/>
              <a:gd name="connsiteY42" fmla="*/ 14742 h 1451272"/>
              <a:gd name="connsiteX43" fmla="*/ 945868 w 1442460"/>
              <a:gd name="connsiteY43" fmla="*/ 39078 h 1451272"/>
              <a:gd name="connsiteX44" fmla="*/ 496593 w 1442460"/>
              <a:gd name="connsiteY44" fmla="*/ 39078 h 1451272"/>
              <a:gd name="connsiteX45" fmla="*/ 574989 w 1442460"/>
              <a:gd name="connsiteY45" fmla="*/ 14742 h 1451272"/>
              <a:gd name="connsiteX46" fmla="*/ 721230 w 1442460"/>
              <a:gd name="connsiteY46" fmla="*/ 0 h 1451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42460" h="1451272">
                <a:moveTo>
                  <a:pt x="447971" y="1397101"/>
                </a:moveTo>
                <a:lnTo>
                  <a:pt x="994490" y="1397101"/>
                </a:lnTo>
                <a:lnTo>
                  <a:pt x="867471" y="1436530"/>
                </a:lnTo>
                <a:cubicBezTo>
                  <a:pt x="820234" y="1446196"/>
                  <a:pt x="771325" y="1451272"/>
                  <a:pt x="721230" y="1451272"/>
                </a:cubicBezTo>
                <a:cubicBezTo>
                  <a:pt x="671136" y="1451272"/>
                  <a:pt x="622226" y="1446196"/>
                  <a:pt x="574989" y="1436530"/>
                </a:cubicBezTo>
                <a:close/>
                <a:moveTo>
                  <a:pt x="209854" y="1240162"/>
                </a:moveTo>
                <a:lnTo>
                  <a:pt x="1232607" y="1240162"/>
                </a:lnTo>
                <a:lnTo>
                  <a:pt x="1166640" y="1294590"/>
                </a:lnTo>
                <a:lnTo>
                  <a:pt x="275821" y="1294590"/>
                </a:lnTo>
                <a:close/>
                <a:moveTo>
                  <a:pt x="93401" y="1083223"/>
                </a:moveTo>
                <a:lnTo>
                  <a:pt x="1349059" y="1083223"/>
                </a:lnTo>
                <a:lnTo>
                  <a:pt x="1322939" y="1131346"/>
                </a:lnTo>
                <a:lnTo>
                  <a:pt x="1317737" y="1137651"/>
                </a:lnTo>
                <a:lnTo>
                  <a:pt x="124723" y="1137651"/>
                </a:lnTo>
                <a:lnTo>
                  <a:pt x="119521" y="1131346"/>
                </a:lnTo>
                <a:close/>
                <a:moveTo>
                  <a:pt x="27225" y="926284"/>
                </a:moveTo>
                <a:lnTo>
                  <a:pt x="1415235" y="926284"/>
                </a:lnTo>
                <a:lnTo>
                  <a:pt x="1398340" y="980712"/>
                </a:lnTo>
                <a:lnTo>
                  <a:pt x="44121" y="980712"/>
                </a:lnTo>
                <a:close/>
                <a:moveTo>
                  <a:pt x="0" y="769345"/>
                </a:moveTo>
                <a:lnTo>
                  <a:pt x="1442460" y="769345"/>
                </a:lnTo>
                <a:lnTo>
                  <a:pt x="1436973" y="823773"/>
                </a:lnTo>
                <a:lnTo>
                  <a:pt x="5487" y="823773"/>
                </a:lnTo>
                <a:close/>
                <a:moveTo>
                  <a:pt x="7009" y="612406"/>
                </a:moveTo>
                <a:lnTo>
                  <a:pt x="1435452" y="612406"/>
                </a:lnTo>
                <a:lnTo>
                  <a:pt x="1440939" y="666834"/>
                </a:lnTo>
                <a:lnTo>
                  <a:pt x="1522" y="666834"/>
                </a:lnTo>
                <a:close/>
                <a:moveTo>
                  <a:pt x="48806" y="455467"/>
                </a:moveTo>
                <a:lnTo>
                  <a:pt x="1393655" y="455467"/>
                </a:lnTo>
                <a:lnTo>
                  <a:pt x="1410550" y="509895"/>
                </a:lnTo>
                <a:lnTo>
                  <a:pt x="31911" y="509895"/>
                </a:lnTo>
                <a:close/>
                <a:moveTo>
                  <a:pt x="137176" y="298528"/>
                </a:moveTo>
                <a:lnTo>
                  <a:pt x="1305284" y="298528"/>
                </a:lnTo>
                <a:lnTo>
                  <a:pt x="1322939" y="319926"/>
                </a:lnTo>
                <a:lnTo>
                  <a:pt x="1340867" y="352956"/>
                </a:lnTo>
                <a:lnTo>
                  <a:pt x="101593" y="352956"/>
                </a:lnTo>
                <a:lnTo>
                  <a:pt x="119521" y="319926"/>
                </a:lnTo>
                <a:close/>
                <a:moveTo>
                  <a:pt x="294114" y="141589"/>
                </a:moveTo>
                <a:lnTo>
                  <a:pt x="1148347" y="141589"/>
                </a:lnTo>
                <a:lnTo>
                  <a:pt x="1214314" y="196017"/>
                </a:lnTo>
                <a:lnTo>
                  <a:pt x="228147" y="196017"/>
                </a:lnTo>
                <a:close/>
                <a:moveTo>
                  <a:pt x="721230" y="0"/>
                </a:moveTo>
                <a:cubicBezTo>
                  <a:pt x="771325" y="0"/>
                  <a:pt x="820234" y="5076"/>
                  <a:pt x="867471" y="14742"/>
                </a:cubicBezTo>
                <a:lnTo>
                  <a:pt x="945868" y="39078"/>
                </a:lnTo>
                <a:lnTo>
                  <a:pt x="496593" y="39078"/>
                </a:lnTo>
                <a:lnTo>
                  <a:pt x="574989" y="14742"/>
                </a:lnTo>
                <a:cubicBezTo>
                  <a:pt x="622226" y="5076"/>
                  <a:pt x="671136" y="0"/>
                  <a:pt x="7212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65" name="椭圆 164"/>
          <p:cNvSpPr/>
          <p:nvPr/>
        </p:nvSpPr>
        <p:spPr>
          <a:xfrm>
            <a:off x="4070216" y="3881266"/>
            <a:ext cx="153420" cy="1534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grpSp>
        <p:nvGrpSpPr>
          <p:cNvPr id="180" name="组合 179"/>
          <p:cNvGrpSpPr/>
          <p:nvPr/>
        </p:nvGrpSpPr>
        <p:grpSpPr>
          <a:xfrm>
            <a:off x="5431027" y="298047"/>
            <a:ext cx="1320423" cy="1005661"/>
            <a:chOff x="5386258" y="298047"/>
            <a:chExt cx="1320423" cy="1005661"/>
          </a:xfrm>
        </p:grpSpPr>
        <p:sp>
          <p:nvSpPr>
            <p:cNvPr id="42" name="矩形 41"/>
            <p:cNvSpPr/>
            <p:nvPr/>
          </p:nvSpPr>
          <p:spPr>
            <a:xfrm>
              <a:off x="5386258" y="298047"/>
              <a:ext cx="74892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zh-CN" altLang="en-US" sz="4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目</a:t>
              </a:r>
            </a:p>
          </p:txBody>
        </p:sp>
        <p:sp>
          <p:nvSpPr>
            <p:cNvPr id="173" name="矩形 172"/>
            <p:cNvSpPr/>
            <p:nvPr/>
          </p:nvSpPr>
          <p:spPr>
            <a:xfrm>
              <a:off x="5957758" y="534267"/>
              <a:ext cx="748923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zh-CN" altLang="en-US" sz="4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录</a:t>
              </a:r>
            </a:p>
          </p:txBody>
        </p:sp>
        <p:cxnSp>
          <p:nvCxnSpPr>
            <p:cNvPr id="175" name="直接连接符 174"/>
            <p:cNvCxnSpPr/>
            <p:nvPr/>
          </p:nvCxnSpPr>
          <p:spPr>
            <a:xfrm flipV="1">
              <a:off x="5603081" y="1001316"/>
              <a:ext cx="279797" cy="21550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接连接符 178"/>
            <p:cNvCxnSpPr/>
            <p:nvPr/>
          </p:nvCxnSpPr>
          <p:spPr>
            <a:xfrm flipV="1">
              <a:off x="6210300" y="379810"/>
              <a:ext cx="279797" cy="21550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2" name="椭圆 181"/>
          <p:cNvSpPr/>
          <p:nvPr/>
        </p:nvSpPr>
        <p:spPr>
          <a:xfrm>
            <a:off x="1551101" y="1154454"/>
            <a:ext cx="452100" cy="4521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4" name="椭圆 183"/>
          <p:cNvSpPr/>
          <p:nvPr/>
        </p:nvSpPr>
        <p:spPr>
          <a:xfrm>
            <a:off x="8787379" y="1478302"/>
            <a:ext cx="153420" cy="1534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4218102" y="1144930"/>
            <a:ext cx="140946" cy="140946"/>
          </a:xfrm>
          <a:prstGeom prst="ellipse">
            <a:avLst/>
          </a:prstGeom>
          <a:solidFill>
            <a:srgbClr val="035C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1A679FA-B3A3-8F88-C6DF-D94B69703673}"/>
              </a:ext>
            </a:extLst>
          </p:cNvPr>
          <p:cNvSpPr/>
          <p:nvPr/>
        </p:nvSpPr>
        <p:spPr>
          <a:xfrm>
            <a:off x="3853416" y="3436211"/>
            <a:ext cx="587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altLang="zh-CN" sz="2000" spc="200" dirty="0">
                <a:solidFill>
                  <a:schemeClr val="accent1"/>
                </a:solidFill>
                <a:latin typeface="+mn-ea"/>
              </a:rPr>
              <a:t>2.1</a:t>
            </a:r>
            <a:endParaRPr lang="zh-CN" altLang="en-US" sz="2000" spc="20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B93BB8E3-F2BA-FCCB-CA22-0ED4FB6F1E2F}"/>
              </a:ext>
            </a:extLst>
          </p:cNvPr>
          <p:cNvSpPr/>
          <p:nvPr/>
        </p:nvSpPr>
        <p:spPr>
          <a:xfrm>
            <a:off x="8686820" y="3746593"/>
            <a:ext cx="153420" cy="1534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程序的语法系统包括格式框架、注释、变量、表达式、分支语句、循环语句、函数等元素。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2.1.1</a:t>
            </a:r>
            <a:r>
              <a:rPr lang="zh-CN" altLang="en-US" dirty="0"/>
              <a:t>程序框架与注释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程序框架</a:t>
            </a:r>
          </a:p>
          <a:p>
            <a:pPr marL="0" indent="457200">
              <a:buNone/>
            </a:pPr>
            <a:r>
              <a:rPr lang="zh-CN" altLang="en-US" dirty="0"/>
              <a:t>采用</a:t>
            </a:r>
            <a:r>
              <a:rPr lang="zh-CN" altLang="en-US" b="1" dirty="0"/>
              <a:t>严格的“缩进”</a:t>
            </a:r>
            <a:r>
              <a:rPr lang="zh-CN" altLang="en-US" dirty="0"/>
              <a:t>来表明程序的框架结构是</a:t>
            </a:r>
            <a:r>
              <a:rPr lang="en-US" altLang="zh-CN" dirty="0"/>
              <a:t>Python</a:t>
            </a:r>
            <a:r>
              <a:rPr lang="zh-CN" altLang="en-US" dirty="0"/>
              <a:t>语言的灵魂。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注释</a:t>
            </a:r>
          </a:p>
          <a:p>
            <a:pPr marL="0" indent="457200">
              <a:buNone/>
            </a:pPr>
            <a:r>
              <a:rPr lang="zh-CN" altLang="en-US" dirty="0"/>
              <a:t>注释是对一个语句、程序段、函数等的解释或说明，其目的是让阅读程序的人能够更加轻松地了解代码功能，提高程序代码的可读性。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注释只是辅助性文字，不会被计算机编译执行。</a:t>
            </a:r>
            <a:endParaRPr lang="en-US" altLang="zh-C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2.1.1</a:t>
            </a:r>
            <a:r>
              <a:rPr lang="zh-CN" altLang="en-US" dirty="0"/>
              <a:t>程序框架与注释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注释分两种：</a:t>
            </a:r>
            <a:r>
              <a:rPr lang="zh-CN" altLang="en-US" b="1" dirty="0"/>
              <a:t>单行注释</a:t>
            </a:r>
            <a:r>
              <a:rPr lang="zh-CN" altLang="en-US" dirty="0"/>
              <a:t>和</a:t>
            </a:r>
            <a:r>
              <a:rPr lang="zh-CN" altLang="en-US" b="1" dirty="0"/>
              <a:t>多行注释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r>
              <a:rPr lang="zh-CN" altLang="en-US" dirty="0"/>
              <a:t>单行注释以</a:t>
            </a:r>
            <a:r>
              <a:rPr lang="en-US" altLang="zh-CN" dirty="0"/>
              <a:t>#</a:t>
            </a:r>
            <a:r>
              <a:rPr lang="zh-CN" altLang="en-US" dirty="0"/>
              <a:t>开头，多行注释以’’’</a:t>
            </a:r>
            <a:r>
              <a:rPr lang="en-US" altLang="zh-CN" dirty="0"/>
              <a:t>(3</a:t>
            </a:r>
            <a:r>
              <a:rPr lang="zh-CN" altLang="en-US" dirty="0"/>
              <a:t>个单引号</a:t>
            </a:r>
            <a:r>
              <a:rPr lang="en-US" altLang="zh-CN" dirty="0"/>
              <a:t>)</a:t>
            </a:r>
            <a:r>
              <a:rPr lang="zh-CN" altLang="en-US" dirty="0"/>
              <a:t>开头和结尾。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4972495-D148-D428-C8AD-BD1B05E73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37" y="3200166"/>
            <a:ext cx="8500189" cy="2976796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45001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4" y="1095375"/>
            <a:ext cx="9096207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2.1.2</a:t>
            </a:r>
            <a:r>
              <a:rPr lang="zh-CN" altLang="en-US" dirty="0"/>
              <a:t>标识符命名规则与关键字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标识符命名规则</a:t>
            </a:r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需要使用标识符给变量命名，其实标识符就是用于给程序中变量、类、方法命名的符号</a:t>
            </a:r>
            <a:r>
              <a:rPr lang="en-US" altLang="zh-CN" dirty="0"/>
              <a:t>(</a:t>
            </a:r>
            <a:r>
              <a:rPr lang="zh-CN" altLang="en-US" dirty="0"/>
              <a:t>简单来说，标识符就是在</a:t>
            </a:r>
            <a:r>
              <a:rPr lang="en-US" altLang="zh-CN" dirty="0"/>
              <a:t>Python</a:t>
            </a:r>
            <a:r>
              <a:rPr lang="zh-CN" altLang="en-US" dirty="0"/>
              <a:t>语法中合法的名字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语言的标识符</a:t>
            </a:r>
            <a:r>
              <a:rPr lang="zh-CN" altLang="en-US" b="1" dirty="0"/>
              <a:t>必须以字母或下划线</a:t>
            </a:r>
            <a:r>
              <a:rPr lang="en-US" altLang="zh-CN" b="1" dirty="0"/>
              <a:t>_</a:t>
            </a:r>
            <a:r>
              <a:rPr lang="zh-CN" altLang="en-US" b="1" dirty="0"/>
              <a:t>开头</a:t>
            </a:r>
            <a:r>
              <a:rPr lang="zh-CN" altLang="en-US" dirty="0"/>
              <a:t>，后面可以跟任意数目的</a:t>
            </a:r>
            <a:r>
              <a:rPr lang="zh-CN" altLang="en-US" b="1" dirty="0"/>
              <a:t>字母、数字或下划线</a:t>
            </a:r>
            <a:r>
              <a:rPr lang="zh-CN" altLang="en-US" dirty="0"/>
              <a:t>。字母并不局限于</a:t>
            </a:r>
            <a:r>
              <a:rPr lang="en-US" altLang="zh-CN" dirty="0"/>
              <a:t>26</a:t>
            </a:r>
            <a:r>
              <a:rPr lang="zh-CN" altLang="en-US" dirty="0"/>
              <a:t>个英文字母，还可以包含中文字符、日文字符等。</a:t>
            </a:r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是</a:t>
            </a:r>
            <a:r>
              <a:rPr lang="zh-CN" altLang="en-US" b="1" dirty="0"/>
              <a:t>区分大小写</a:t>
            </a:r>
            <a:r>
              <a:rPr lang="zh-CN" altLang="en-US" dirty="0"/>
              <a:t>的，因此</a:t>
            </a:r>
            <a:r>
              <a:rPr lang="en-US" altLang="zh-CN" dirty="0" err="1"/>
              <a:t>abc</a:t>
            </a:r>
            <a:r>
              <a:rPr lang="zh-CN" altLang="en-US" dirty="0"/>
              <a:t>和</a:t>
            </a:r>
            <a:r>
              <a:rPr lang="en-US" altLang="zh-CN" dirty="0" err="1"/>
              <a:t>Abc</a:t>
            </a:r>
            <a:r>
              <a:rPr lang="zh-CN" altLang="en-US" dirty="0"/>
              <a:t>是两个不同的标识符。</a:t>
            </a:r>
            <a:endParaRPr lang="en-US" altLang="zh-CN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2CF8A54-540F-02DA-8B55-6C6673170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155" y="3697992"/>
            <a:ext cx="2063371" cy="19311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1228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4" y="1095375"/>
            <a:ext cx="11256781" cy="508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在使用标识符时，需要注意如下</a:t>
            </a:r>
            <a:r>
              <a:rPr lang="zh-CN" altLang="en-US" b="1" dirty="0"/>
              <a:t>规则</a:t>
            </a:r>
            <a:r>
              <a:rPr lang="zh-CN" altLang="en-US" dirty="0"/>
              <a:t>：</a:t>
            </a:r>
          </a:p>
          <a:p>
            <a:pPr marL="0" indent="0">
              <a:buNone/>
            </a:pPr>
            <a:r>
              <a:rPr lang="en-US" altLang="zh-CN" dirty="0"/>
              <a:t>(1) </a:t>
            </a:r>
            <a:r>
              <a:rPr lang="zh-CN" altLang="en-US" dirty="0"/>
              <a:t>标识符可以由字母、数字和下划线</a:t>
            </a:r>
            <a:r>
              <a:rPr lang="en-US" altLang="zh-CN" dirty="0"/>
              <a:t>_</a:t>
            </a:r>
            <a:r>
              <a:rPr lang="zh-CN" altLang="en-US" dirty="0"/>
              <a:t>组成，其中数字不能作为标识符的首字符。</a:t>
            </a:r>
          </a:p>
          <a:p>
            <a:pPr marL="0" indent="0">
              <a:buNone/>
            </a:pPr>
            <a:r>
              <a:rPr lang="en-US" altLang="zh-CN" dirty="0"/>
              <a:t>(2) </a:t>
            </a:r>
            <a:r>
              <a:rPr lang="zh-CN" altLang="en-US" dirty="0"/>
              <a:t>标识符不能是</a:t>
            </a:r>
            <a:r>
              <a:rPr lang="en-US" altLang="zh-CN" dirty="0"/>
              <a:t>Python</a:t>
            </a:r>
            <a:r>
              <a:rPr lang="zh-CN" altLang="en-US" dirty="0"/>
              <a:t>关键字</a:t>
            </a:r>
            <a:r>
              <a:rPr lang="en-US" altLang="zh-CN" dirty="0"/>
              <a:t>(</a:t>
            </a:r>
            <a:r>
              <a:rPr lang="zh-CN" altLang="en-US" dirty="0"/>
              <a:t>也称保留字，详见下节</a:t>
            </a:r>
            <a:r>
              <a:rPr lang="en-US" altLang="zh-CN" dirty="0"/>
              <a:t>)</a:t>
            </a:r>
            <a:r>
              <a:rPr lang="zh-CN" altLang="en-US" dirty="0"/>
              <a:t>，要求不能用这些保留字作为标识符给变量、函数、类、模板以及其他对象命名，但标识符可以包含关键字。</a:t>
            </a:r>
          </a:p>
          <a:p>
            <a:pPr marL="0" indent="0">
              <a:buNone/>
            </a:pPr>
            <a:r>
              <a:rPr lang="en-US" altLang="zh-CN" dirty="0"/>
              <a:t>(3) </a:t>
            </a:r>
            <a:r>
              <a:rPr lang="zh-CN" altLang="en-US" dirty="0"/>
              <a:t>标识符不能包含空格。</a:t>
            </a:r>
          </a:p>
          <a:p>
            <a:pPr marL="0" indent="0">
              <a:buNone/>
            </a:pPr>
            <a:r>
              <a:rPr lang="en-US" altLang="zh-CN" dirty="0"/>
              <a:t>(4) </a:t>
            </a:r>
            <a:r>
              <a:rPr lang="zh-CN" altLang="en-US" dirty="0"/>
              <a:t>标识符区分大小写。</a:t>
            </a:r>
            <a:endParaRPr lang="en-US" altLang="zh-CN" dirty="0"/>
          </a:p>
        </p:txBody>
      </p:sp>
      <p:pic>
        <p:nvPicPr>
          <p:cNvPr id="4" name="图片 3" descr="文本, 信件&#10;&#10;描述已自动生成">
            <a:extLst>
              <a:ext uri="{FF2B5EF4-FFF2-40B4-BE49-F238E27FC236}">
                <a16:creationId xmlns:a16="http://schemas.microsoft.com/office/drawing/2014/main" id="{5146BA52-8744-F6A9-E594-80271EB0D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035" y="3730028"/>
            <a:ext cx="6550637" cy="2446934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9051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2. </a:t>
            </a:r>
            <a:r>
              <a:rPr lang="zh-CN" altLang="en-US" dirty="0"/>
              <a:t>关键字</a:t>
            </a:r>
            <a:r>
              <a:rPr lang="en-US" altLang="zh-CN" dirty="0"/>
              <a:t>(Keyword)</a:t>
            </a:r>
          </a:p>
          <a:p>
            <a:pPr marL="0" indent="0">
              <a:buNone/>
            </a:pPr>
            <a:r>
              <a:rPr lang="zh-CN" altLang="en-US" dirty="0"/>
              <a:t>也称保留字，是</a:t>
            </a:r>
            <a:r>
              <a:rPr lang="en-US" altLang="zh-CN" dirty="0"/>
              <a:t>Python</a:t>
            </a:r>
            <a:r>
              <a:rPr lang="zh-CN" altLang="en-US" dirty="0"/>
              <a:t>语言中一些已经被赋予特定意义的单词，一般也不使用它们作为变量名。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3033BB9-FCC4-6B8E-8664-C038EF4BA0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86" y="2739358"/>
            <a:ext cx="5494453" cy="3195282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88857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2.1</a:t>
            </a:r>
            <a:r>
              <a:rPr lang="zh-CN" altLang="en-US" dirty="0"/>
              <a:t> </a:t>
            </a:r>
            <a:r>
              <a:rPr lang="en-US" altLang="zh-CN" dirty="0"/>
              <a:t>Python</a:t>
            </a:r>
            <a:r>
              <a:rPr lang="zh-CN" altLang="en-US" dirty="0"/>
              <a:t>程序框架与标识符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5" y="1095375"/>
            <a:ext cx="5911630" cy="5081587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的内置函数可以直接使用，不需要导入某个模块</a:t>
            </a:r>
            <a:r>
              <a:rPr lang="en-US" altLang="zh-CN" dirty="0"/>
              <a:t>(</a:t>
            </a:r>
            <a:r>
              <a:rPr lang="zh-CN" altLang="en-US" dirty="0"/>
              <a:t>详见本书第六章</a:t>
            </a:r>
            <a:r>
              <a:rPr lang="en-US" altLang="zh-CN" dirty="0"/>
              <a:t>)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457200">
              <a:buNone/>
            </a:pPr>
            <a:r>
              <a:rPr lang="zh-CN" altLang="en-US" dirty="0"/>
              <a:t>使用内置函数的名字作为变量名，</a:t>
            </a:r>
            <a:r>
              <a:rPr lang="en-US" altLang="zh-CN" dirty="0"/>
              <a:t>Python</a:t>
            </a:r>
            <a:r>
              <a:rPr lang="zh-CN" altLang="en-US" dirty="0"/>
              <a:t>不会报错，只是该内置函数就被这个变量覆盖了，将无法实现原有功能，所以</a:t>
            </a:r>
            <a:r>
              <a:rPr lang="zh-CN" altLang="en-US" b="1" dirty="0"/>
              <a:t>不建议使用内置函数名为标识符命名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457200">
              <a:buNone/>
            </a:pPr>
            <a:r>
              <a:rPr lang="en-US" altLang="zh-CN" dirty="0"/>
              <a:t>Python</a:t>
            </a:r>
            <a:r>
              <a:rPr lang="zh-CN" altLang="en-US" dirty="0"/>
              <a:t>语言中常用的内置函数有</a:t>
            </a:r>
            <a:r>
              <a:rPr lang="en-US" altLang="zh-CN" dirty="0"/>
              <a:t>69</a:t>
            </a:r>
            <a:r>
              <a:rPr lang="zh-CN" altLang="en-US" dirty="0"/>
              <a:t>个。</a:t>
            </a:r>
            <a:endParaRPr lang="en-US" altLang="zh-CN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CE510AC-DFBF-12A3-E633-0CC00DA5C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353" y="1095375"/>
            <a:ext cx="5506687" cy="517867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46088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zU4ZGE3ZWI1YTA2NWM4NGEwZDdkNWU0YzI2ZmU4NDQ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1652</Words>
  <Application>Microsoft Office PowerPoint</Application>
  <PresentationFormat>宽屏</PresentationFormat>
  <Paragraphs>161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3" baseType="lpstr">
      <vt:lpstr>等线</vt:lpstr>
      <vt:lpstr>微软雅黑</vt:lpstr>
      <vt:lpstr>Arial</vt:lpstr>
      <vt:lpstr>Calibri</vt:lpstr>
      <vt:lpstr>Calibri Light</vt:lpstr>
      <vt:lpstr>Office 主题​​</vt:lpstr>
      <vt:lpstr>第2章 基本程序框架与基本语法</vt:lpstr>
      <vt:lpstr>第2章 基本程序框架与基本语法</vt:lpstr>
      <vt:lpstr>PowerPoint 演示文稿</vt:lpstr>
      <vt:lpstr>2.1 Python程序框架与标识符</vt:lpstr>
      <vt:lpstr>2.1 Python程序框架与标识符</vt:lpstr>
      <vt:lpstr>2.1 Python程序框架与标识符</vt:lpstr>
      <vt:lpstr>2.1 Python程序框架与标识符</vt:lpstr>
      <vt:lpstr>2.1 Python程序框架与标识符</vt:lpstr>
      <vt:lpstr>2.1 Python程序框架与标识符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2.2基本语句与函数</vt:lpstr>
      <vt:lpstr>本章实验</vt:lpstr>
      <vt:lpstr>本章实验</vt:lpstr>
      <vt:lpstr>本章习题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 l</dc:creator>
  <cp:lastModifiedBy>l l</cp:lastModifiedBy>
  <cp:revision>25</cp:revision>
  <dcterms:created xsi:type="dcterms:W3CDTF">2022-08-25T01:33:00Z</dcterms:created>
  <dcterms:modified xsi:type="dcterms:W3CDTF">2022-11-17T09:28:33Z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E72A4B38C19B4D43B5EA46A57579BD6D</vt:lpwstr>
  </property>
  <property fmtid="{D5CDD505-2E9C-101B-9397-08002B2CF9AE}" pid="3" name="KSOProductBuildVer">
    <vt:lpwstr>2052-11.1.0.12302</vt:lpwstr>
  </property>
</Properties>
</file>