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0"/>
  </p:notesMasterIdLst>
  <p:sldIdLst>
    <p:sldId id="256" r:id="rId2"/>
    <p:sldId id="629" r:id="rId3"/>
    <p:sldId id="627" r:id="rId4"/>
    <p:sldId id="258" r:id="rId5"/>
    <p:sldId id="678" r:id="rId6"/>
    <p:sldId id="679" r:id="rId7"/>
    <p:sldId id="680" r:id="rId8"/>
    <p:sldId id="681" r:id="rId9"/>
    <p:sldId id="682" r:id="rId10"/>
    <p:sldId id="683" r:id="rId11"/>
    <p:sldId id="747" r:id="rId12"/>
    <p:sldId id="684" r:id="rId13"/>
    <p:sldId id="685" r:id="rId14"/>
    <p:sldId id="686" r:id="rId15"/>
    <p:sldId id="687" r:id="rId16"/>
    <p:sldId id="688" r:id="rId17"/>
    <p:sldId id="689" r:id="rId18"/>
    <p:sldId id="690" r:id="rId19"/>
    <p:sldId id="691" r:id="rId20"/>
    <p:sldId id="692" r:id="rId21"/>
    <p:sldId id="693" r:id="rId22"/>
    <p:sldId id="694" r:id="rId23"/>
    <p:sldId id="695" r:id="rId24"/>
    <p:sldId id="696" r:id="rId25"/>
    <p:sldId id="697" r:id="rId26"/>
    <p:sldId id="748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08" r:id="rId38"/>
    <p:sldId id="709" r:id="rId39"/>
    <p:sldId id="710" r:id="rId40"/>
    <p:sldId id="711" r:id="rId41"/>
    <p:sldId id="712" r:id="rId42"/>
    <p:sldId id="713" r:id="rId43"/>
    <p:sldId id="714" r:id="rId44"/>
    <p:sldId id="715" r:id="rId45"/>
    <p:sldId id="716" r:id="rId46"/>
    <p:sldId id="717" r:id="rId47"/>
    <p:sldId id="718" r:id="rId48"/>
    <p:sldId id="719" r:id="rId49"/>
    <p:sldId id="720" r:id="rId50"/>
    <p:sldId id="721" r:id="rId51"/>
    <p:sldId id="722" r:id="rId52"/>
    <p:sldId id="723" r:id="rId53"/>
    <p:sldId id="724" r:id="rId54"/>
    <p:sldId id="725" r:id="rId55"/>
    <p:sldId id="726" r:id="rId56"/>
    <p:sldId id="727" r:id="rId57"/>
    <p:sldId id="728" r:id="rId58"/>
    <p:sldId id="729" r:id="rId59"/>
    <p:sldId id="730" r:id="rId60"/>
    <p:sldId id="731" r:id="rId61"/>
    <p:sldId id="732" r:id="rId62"/>
    <p:sldId id="733" r:id="rId63"/>
    <p:sldId id="734" r:id="rId64"/>
    <p:sldId id="735" r:id="rId65"/>
    <p:sldId id="736" r:id="rId66"/>
    <p:sldId id="737" r:id="rId67"/>
    <p:sldId id="738" r:id="rId68"/>
    <p:sldId id="739" r:id="rId69"/>
    <p:sldId id="740" r:id="rId70"/>
    <p:sldId id="741" r:id="rId71"/>
    <p:sldId id="673" r:id="rId72"/>
    <p:sldId id="742" r:id="rId73"/>
    <p:sldId id="743" r:id="rId74"/>
    <p:sldId id="744" r:id="rId75"/>
    <p:sldId id="676" r:id="rId76"/>
    <p:sldId id="745" r:id="rId77"/>
    <p:sldId id="746" r:id="rId78"/>
    <p:sldId id="675" r:id="rId79"/>
  </p:sldIdLst>
  <p:sldSz cx="12192000" cy="6858000"/>
  <p:notesSz cx="6858000" cy="9144000"/>
  <p:custDataLst>
    <p:tags r:id="rId8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5137" autoAdjust="0"/>
  </p:normalViewPr>
  <p:slideViewPr>
    <p:cSldViewPr snapToGrid="0">
      <p:cViewPr varScale="1">
        <p:scale>
          <a:sx n="70" d="100"/>
          <a:sy n="70" d="100"/>
        </p:scale>
        <p:origin x="79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C0392-A8D5-4397-AF54-4E1E1C07472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54A1-C52F-4190-8EF3-1DF2961C9C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18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54A1-C52F-4190-8EF3-1DF2961C9C0F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99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 txBox="1"/>
          <p:nvPr userDrawn="1"/>
        </p:nvSpPr>
        <p:spPr>
          <a:xfrm>
            <a:off x="1" y="0"/>
            <a:ext cx="7677339" cy="73318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单击此处编辑母版标题样式</a:t>
            </a:r>
            <a:endParaRPr lang="en-US" sz="36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432E-7355-E378-20A0-781874D128E2}"/>
              </a:ext>
            </a:extLst>
          </p:cNvPr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 txBox="1"/>
          <p:nvPr userDrawn="1"/>
        </p:nvSpPr>
        <p:spPr>
          <a:xfrm>
            <a:off x="1" y="0"/>
            <a:ext cx="7677339" cy="73318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单击此处编辑母版标题样式</a:t>
            </a:r>
            <a:endParaRPr lang="en-US" sz="36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EF314-3E14-0234-9C74-4EC8CD9D4852}"/>
              </a:ext>
            </a:extLst>
          </p:cNvPr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72B4E77-7EF8-ABF6-DF84-DF07AD86831F}"/>
              </a:ext>
            </a:extLst>
          </p:cNvPr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1BA3-108F-480D-AFBC-BF0D9BC15CC4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05D-B285-4AB0-8B08-57957BCCB05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7D8DAC-F631-18F9-2CA1-1DACBCCC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525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B901CE75-6BCF-4559-73D8-9E6BDA0C0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485900"/>
            <a:ext cx="11563350" cy="4391025"/>
          </a:xfrm>
        </p:spPr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02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BD8037F-F5A7-9890-EC25-B8BD84DDF544}"/>
              </a:ext>
            </a:extLst>
          </p:cNvPr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4</a:t>
            </a:r>
            <a:r>
              <a:rPr lang="zh-CN" altLang="en-US" sz="2000" dirty="0">
                <a:solidFill>
                  <a:schemeClr val="bg1"/>
                </a:solidFill>
              </a:rPr>
              <a:t>章 组合数据类型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-节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270"/>
            <a:ext cx="10515600" cy="608160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25772"/>
            <a:ext cx="10515600" cy="45638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8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085850"/>
            <a:ext cx="5648325" cy="50911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5850"/>
            <a:ext cx="5181600" cy="50911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3BB21E8-BE31-07B9-6173-81396BE632BA}"/>
              </a:ext>
            </a:extLst>
          </p:cNvPr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004888"/>
            <a:ext cx="5626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6" y="1995487"/>
            <a:ext cx="5626100" cy="41941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7" y="1009651"/>
            <a:ext cx="56260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1995487"/>
            <a:ext cx="5626100" cy="41941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7677339" cy="73318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F1430-94D1-8581-6158-DE884C0DA475}"/>
              </a:ext>
            </a:extLst>
          </p:cNvPr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C12A036-A2E0-0D06-8F9F-81DA7D141C3D}"/>
              </a:ext>
            </a:extLst>
          </p:cNvPr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677339" cy="73318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642EB13-BDC6-2243-A173-45D07AD63DE4}"/>
              </a:ext>
            </a:extLst>
          </p:cNvPr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04113" y="0"/>
            <a:ext cx="7587887" cy="6858000"/>
          </a:xfrm>
          <a:custGeom>
            <a:avLst/>
            <a:gdLst>
              <a:gd name="connsiteX0" fmla="*/ 208864 w 7587887"/>
              <a:gd name="connsiteY0" fmla="*/ 0 h 6858000"/>
              <a:gd name="connsiteX1" fmla="*/ 7587887 w 7587887"/>
              <a:gd name="connsiteY1" fmla="*/ 0 h 6858000"/>
              <a:gd name="connsiteX2" fmla="*/ 7587887 w 7587887"/>
              <a:gd name="connsiteY2" fmla="*/ 6858000 h 6858000"/>
              <a:gd name="connsiteX3" fmla="*/ 4098321 w 7587887"/>
              <a:gd name="connsiteY3" fmla="*/ 6858000 h 6858000"/>
              <a:gd name="connsiteX4" fmla="*/ 4527676 w 7587887"/>
              <a:gd name="connsiteY4" fmla="*/ 6204458 h 6858000"/>
              <a:gd name="connsiteX5" fmla="*/ 5020172 w 7587887"/>
              <a:gd name="connsiteY5" fmla="*/ 5655651 h 6858000"/>
              <a:gd name="connsiteX6" fmla="*/ 4885473 w 7587887"/>
              <a:gd name="connsiteY6" fmla="*/ 4759125 h 6858000"/>
              <a:gd name="connsiteX7" fmla="*/ 4081483 w 7587887"/>
              <a:gd name="connsiteY7" fmla="*/ 4277348 h 6858000"/>
              <a:gd name="connsiteX8" fmla="*/ 3412194 w 7587887"/>
              <a:gd name="connsiteY8" fmla="*/ 4105584 h 6858000"/>
              <a:gd name="connsiteX9" fmla="*/ 2595576 w 7587887"/>
              <a:gd name="connsiteY9" fmla="*/ 3171354 h 6858000"/>
              <a:gd name="connsiteX10" fmla="*/ 2241989 w 7587887"/>
              <a:gd name="connsiteY10" fmla="*/ 2446593 h 6858000"/>
              <a:gd name="connsiteX11" fmla="*/ 1113878 w 7587887"/>
              <a:gd name="connsiteY11" fmla="*/ 1834945 h 6858000"/>
              <a:gd name="connsiteX12" fmla="*/ 82583 w 7587887"/>
              <a:gd name="connsiteY12" fmla="*/ 1101805 h 6858000"/>
              <a:gd name="connsiteX13" fmla="*/ 166771 w 7587887"/>
              <a:gd name="connsiteY13" fmla="*/ 75409 h 6858000"/>
              <a:gd name="connsiteX14" fmla="*/ 208864 w 7587887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7887" h="6858000">
                <a:moveTo>
                  <a:pt x="208864" y="0"/>
                </a:moveTo>
                <a:cubicBezTo>
                  <a:pt x="208864" y="0"/>
                  <a:pt x="208864" y="0"/>
                  <a:pt x="7587887" y="0"/>
                </a:cubicBezTo>
                <a:lnTo>
                  <a:pt x="7587887" y="6858000"/>
                </a:lnTo>
                <a:cubicBezTo>
                  <a:pt x="7587887" y="6858000"/>
                  <a:pt x="7587887" y="6858000"/>
                  <a:pt x="4098321" y="6858000"/>
                </a:cubicBezTo>
                <a:cubicBezTo>
                  <a:pt x="4182508" y="6610827"/>
                  <a:pt x="4338255" y="6388791"/>
                  <a:pt x="4527676" y="6204458"/>
                </a:cubicBezTo>
                <a:cubicBezTo>
                  <a:pt x="4704469" y="6032694"/>
                  <a:pt x="4914938" y="5877687"/>
                  <a:pt x="5020172" y="5655651"/>
                </a:cubicBezTo>
                <a:cubicBezTo>
                  <a:pt x="5154872" y="5370774"/>
                  <a:pt x="5083313" y="5010488"/>
                  <a:pt x="4885473" y="4759125"/>
                </a:cubicBezTo>
                <a:cubicBezTo>
                  <a:pt x="4687632" y="4511953"/>
                  <a:pt x="4388767" y="4356946"/>
                  <a:pt x="4081483" y="4277348"/>
                </a:cubicBezTo>
                <a:cubicBezTo>
                  <a:pt x="3858387" y="4218697"/>
                  <a:pt x="3622662" y="4197750"/>
                  <a:pt x="3412194" y="4105584"/>
                </a:cubicBezTo>
                <a:cubicBezTo>
                  <a:pt x="3020722" y="3938009"/>
                  <a:pt x="2763951" y="3560965"/>
                  <a:pt x="2595576" y="3171354"/>
                </a:cubicBezTo>
                <a:cubicBezTo>
                  <a:pt x="2490342" y="2919992"/>
                  <a:pt x="2410364" y="2656061"/>
                  <a:pt x="2241989" y="2446593"/>
                </a:cubicBezTo>
                <a:cubicBezTo>
                  <a:pt x="1972590" y="2107254"/>
                  <a:pt x="1526396" y="1973194"/>
                  <a:pt x="1113878" y="1834945"/>
                </a:cubicBezTo>
                <a:cubicBezTo>
                  <a:pt x="705570" y="1692506"/>
                  <a:pt x="267795" y="1495606"/>
                  <a:pt x="82583" y="1101805"/>
                </a:cubicBezTo>
                <a:cubicBezTo>
                  <a:pt x="-64745" y="779223"/>
                  <a:pt x="-1604" y="389612"/>
                  <a:pt x="166771" y="75409"/>
                </a:cubicBezTo>
                <a:cubicBezTo>
                  <a:pt x="183608" y="50273"/>
                  <a:pt x="196236" y="25136"/>
                  <a:pt x="2088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7677339" cy="73318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095375"/>
            <a:ext cx="11563350" cy="508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320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06BC-F8BB-4B8C-9A43-49DE5D573F3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24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3702-F966-4E8B-8924-AF1F0D5B1F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b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组合数据类型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2644BC-B4A8-D200-8919-2614B6445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31" y="-1"/>
            <a:ext cx="2089069" cy="1122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236" y="733182"/>
            <a:ext cx="11563350" cy="5081587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4.2.2</a:t>
            </a:r>
            <a:r>
              <a:rPr lang="zh-CN" altLang="en-US" dirty="0"/>
              <a:t>编辑列表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索引与切片：通过元素在列表中的位置访问某个或某些元素。注意，此方法同样适用于字符串类型。</a:t>
            </a:r>
          </a:p>
          <a:p>
            <a:pPr marL="0" indent="457200">
              <a:buNone/>
            </a:pPr>
            <a:r>
              <a:rPr lang="en-US" altLang="zh-CN" dirty="0"/>
              <a:t>x[</a:t>
            </a:r>
            <a:r>
              <a:rPr lang="en-US" altLang="zh-CN" dirty="0" err="1"/>
              <a:t>i:j:k</a:t>
            </a:r>
            <a:r>
              <a:rPr lang="en-US" altLang="zh-CN" dirty="0"/>
              <a:t>]</a:t>
            </a:r>
            <a:r>
              <a:rPr lang="zh-CN" altLang="en-US" dirty="0"/>
              <a:t>：在</a:t>
            </a:r>
            <a:r>
              <a:rPr lang="en-US" altLang="zh-CN" dirty="0"/>
              <a:t>x</a:t>
            </a:r>
            <a:r>
              <a:rPr lang="zh-CN" altLang="en-US" dirty="0"/>
              <a:t>中</a:t>
            </a:r>
            <a:r>
              <a:rPr lang="en-US" altLang="zh-CN" dirty="0"/>
              <a:t>(</a:t>
            </a:r>
            <a:r>
              <a:rPr lang="zh-CN" altLang="en-US" dirty="0"/>
              <a:t>按照步长</a:t>
            </a:r>
            <a:r>
              <a:rPr lang="en-US" altLang="zh-CN" dirty="0"/>
              <a:t>k)</a:t>
            </a:r>
            <a:r>
              <a:rPr lang="zh-CN" altLang="en-US" dirty="0"/>
              <a:t>取出自第</a:t>
            </a:r>
            <a:r>
              <a:rPr lang="en-US" altLang="zh-CN" dirty="0" err="1"/>
              <a:t>i</a:t>
            </a:r>
            <a:r>
              <a:rPr lang="zh-CN" altLang="en-US" dirty="0"/>
              <a:t>个到第</a:t>
            </a:r>
            <a:r>
              <a:rPr lang="en-US" altLang="zh-CN" dirty="0"/>
              <a:t>j</a:t>
            </a:r>
            <a:r>
              <a:rPr lang="zh-CN" altLang="en-US" dirty="0"/>
              <a:t>个</a:t>
            </a:r>
            <a:r>
              <a:rPr lang="en-US" altLang="zh-CN" dirty="0"/>
              <a:t>(</a:t>
            </a:r>
            <a:r>
              <a:rPr lang="zh-CN" altLang="en-US" dirty="0"/>
              <a:t>不含</a:t>
            </a:r>
            <a:r>
              <a:rPr lang="en-US" altLang="zh-CN" dirty="0"/>
              <a:t>)</a:t>
            </a:r>
            <a:r>
              <a:rPr lang="zh-CN" altLang="en-US" dirty="0"/>
              <a:t>之间的元素。</a:t>
            </a:r>
          </a:p>
          <a:p>
            <a:pPr marL="0" indent="457200">
              <a:buNone/>
            </a:pPr>
            <a:r>
              <a:rPr lang="en-US" altLang="zh-CN" dirty="0" err="1"/>
              <a:t>i</a:t>
            </a:r>
            <a:r>
              <a:rPr lang="zh-CN" altLang="en-US" dirty="0"/>
              <a:t>：起始位置，可省略，默认为列表的首位；</a:t>
            </a:r>
          </a:p>
          <a:p>
            <a:pPr marL="0" indent="457200">
              <a:buNone/>
            </a:pPr>
            <a:r>
              <a:rPr lang="en-US" altLang="zh-CN" dirty="0"/>
              <a:t>j</a:t>
            </a:r>
            <a:r>
              <a:rPr lang="zh-CN" altLang="en-US" dirty="0"/>
              <a:t>：结束位置</a:t>
            </a:r>
            <a:r>
              <a:rPr lang="en-US" altLang="zh-CN" dirty="0"/>
              <a:t>(</a:t>
            </a:r>
            <a:r>
              <a:rPr lang="zh-CN" altLang="en-US" dirty="0"/>
              <a:t>不含端点</a:t>
            </a:r>
            <a:r>
              <a:rPr lang="en-US" altLang="zh-CN" dirty="0"/>
              <a:t>)</a:t>
            </a:r>
            <a:r>
              <a:rPr lang="zh-CN" altLang="en-US" dirty="0"/>
              <a:t>，可省略，默认为列表的末位；</a:t>
            </a:r>
          </a:p>
          <a:p>
            <a:pPr marL="0" indent="457200">
              <a:buNone/>
            </a:pPr>
            <a:r>
              <a:rPr lang="en-US" altLang="zh-CN" dirty="0"/>
              <a:t>k</a:t>
            </a:r>
            <a:r>
              <a:rPr lang="zh-CN" altLang="en-US" dirty="0"/>
              <a:t>：步长，可省略，默认为</a:t>
            </a:r>
            <a:r>
              <a:rPr lang="en-US" altLang="zh-CN" dirty="0"/>
              <a:t>1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en-US" altLang="zh-CN" dirty="0"/>
              <a:t>x</a:t>
            </a:r>
            <a:r>
              <a:rPr lang="zh-CN" altLang="en-US" dirty="0"/>
              <a:t>中元素的位置自左向右，依次为</a:t>
            </a:r>
            <a:r>
              <a:rPr lang="en-US" altLang="zh-CN" dirty="0"/>
              <a:t>0,1,2,3,……</a:t>
            </a:r>
            <a:r>
              <a:rPr lang="zh-CN" altLang="en-US" dirty="0"/>
              <a:t>；自右向左，依次为</a:t>
            </a:r>
            <a:r>
              <a:rPr lang="en-US" altLang="zh-CN" dirty="0"/>
              <a:t>-1,-2,-3……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29F8CB6B-9387-5362-6B09-F4881E61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345" y="5338429"/>
            <a:ext cx="5431309" cy="14419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118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FF6C4-34A9-59BC-AB24-BD625657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2C81916-4528-77A6-0A3D-DC56319A0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91" y="1471644"/>
            <a:ext cx="7954485" cy="2172003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4584B6-6DEB-9E36-B935-0F94BDB72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79" y="4037554"/>
            <a:ext cx="4614547" cy="24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4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添加元素</a:t>
            </a:r>
          </a:p>
          <a:p>
            <a:pPr marL="0" indent="457200">
              <a:buNone/>
            </a:pPr>
            <a:r>
              <a:rPr lang="en-US" altLang="zh-CN" dirty="0" err="1"/>
              <a:t>x.insert</a:t>
            </a:r>
            <a:r>
              <a:rPr lang="en-US" altLang="zh-CN" dirty="0"/>
              <a:t>(</a:t>
            </a:r>
            <a:r>
              <a:rPr lang="en-US" altLang="zh-CN" dirty="0" err="1"/>
              <a:t>i,e</a:t>
            </a:r>
            <a:r>
              <a:rPr lang="en-US" altLang="zh-CN" dirty="0"/>
              <a:t>)</a:t>
            </a:r>
            <a:r>
              <a:rPr lang="zh-CN" altLang="en-US" dirty="0"/>
              <a:t>：在列表的指定位置添加元素。</a:t>
            </a:r>
            <a:r>
              <a:rPr lang="en-US" altLang="zh-CN" dirty="0" err="1"/>
              <a:t>i</a:t>
            </a:r>
            <a:r>
              <a:rPr lang="zh-CN" altLang="en-US" dirty="0"/>
              <a:t>是位置，</a:t>
            </a:r>
            <a:r>
              <a:rPr lang="en-US" altLang="zh-CN" dirty="0"/>
              <a:t>e</a:t>
            </a:r>
            <a:r>
              <a:rPr lang="zh-CN" altLang="en-US" dirty="0"/>
              <a:t>是元素。如</a:t>
            </a:r>
            <a:r>
              <a:rPr lang="en-US" altLang="zh-CN" dirty="0" err="1"/>
              <a:t>x.insert</a:t>
            </a:r>
            <a:r>
              <a:rPr lang="en-US" altLang="zh-CN" dirty="0"/>
              <a:t>(2,6)</a:t>
            </a:r>
            <a:r>
              <a:rPr lang="zh-CN" altLang="en-US" dirty="0"/>
              <a:t>，代表在列表</a:t>
            </a:r>
            <a:r>
              <a:rPr lang="en-US" altLang="zh-CN" dirty="0"/>
              <a:t>x</a:t>
            </a:r>
            <a:r>
              <a:rPr lang="zh-CN" altLang="en-US" dirty="0"/>
              <a:t>的</a:t>
            </a:r>
            <a:r>
              <a:rPr lang="en-US" altLang="zh-CN" dirty="0"/>
              <a:t>2</a:t>
            </a:r>
            <a:r>
              <a:rPr lang="zh-CN" altLang="en-US" dirty="0"/>
              <a:t>号位上添加元素</a:t>
            </a:r>
            <a:r>
              <a:rPr lang="en-US" altLang="zh-CN" dirty="0"/>
              <a:t>6</a:t>
            </a:r>
            <a:r>
              <a:rPr lang="zh-CN" altLang="en-US" dirty="0"/>
              <a:t>；</a:t>
            </a:r>
          </a:p>
          <a:p>
            <a:pPr marL="0" indent="457200">
              <a:buNone/>
            </a:pPr>
            <a:r>
              <a:rPr lang="en-US" altLang="zh-CN" dirty="0" err="1"/>
              <a:t>x.append</a:t>
            </a:r>
            <a:r>
              <a:rPr lang="en-US" altLang="zh-CN" dirty="0"/>
              <a:t>(y)</a:t>
            </a:r>
            <a:r>
              <a:rPr lang="zh-CN" altLang="en-US" dirty="0"/>
              <a:t>：在列表的末尾添加元素。</a:t>
            </a:r>
            <a:r>
              <a:rPr lang="en-US" altLang="zh-CN" dirty="0"/>
              <a:t>y</a:t>
            </a:r>
            <a:r>
              <a:rPr lang="zh-CN" altLang="en-US" dirty="0"/>
              <a:t>是元素。如</a:t>
            </a:r>
            <a:r>
              <a:rPr lang="en-US" altLang="zh-CN" dirty="0" err="1"/>
              <a:t>x.append</a:t>
            </a:r>
            <a:r>
              <a:rPr lang="en-US" altLang="zh-CN" dirty="0"/>
              <a:t>(6)</a:t>
            </a:r>
            <a:r>
              <a:rPr lang="zh-CN" altLang="en-US" dirty="0"/>
              <a:t>，代表在列表</a:t>
            </a:r>
            <a:r>
              <a:rPr lang="en-US" altLang="zh-CN" dirty="0"/>
              <a:t>x</a:t>
            </a:r>
            <a:r>
              <a:rPr lang="zh-CN" altLang="en-US" dirty="0"/>
              <a:t>的末尾添加元素</a:t>
            </a:r>
            <a:r>
              <a:rPr lang="en-US" altLang="zh-CN" dirty="0"/>
              <a:t>6</a:t>
            </a:r>
            <a:r>
              <a:rPr lang="zh-CN" altLang="en-US" dirty="0"/>
              <a:t>；</a:t>
            </a:r>
          </a:p>
          <a:p>
            <a:pPr marL="0" indent="457200">
              <a:buNone/>
            </a:pPr>
            <a:r>
              <a:rPr lang="en-US" altLang="zh-CN" dirty="0" err="1"/>
              <a:t>x.extend</a:t>
            </a:r>
            <a:r>
              <a:rPr lang="en-US" altLang="zh-CN" dirty="0"/>
              <a:t>(z)</a:t>
            </a:r>
            <a:r>
              <a:rPr lang="zh-CN" altLang="en-US" dirty="0"/>
              <a:t>：把一个列表合并到当前列表的末尾。</a:t>
            </a:r>
            <a:r>
              <a:rPr lang="en-US" altLang="zh-CN" dirty="0"/>
              <a:t>z</a:t>
            </a:r>
            <a:r>
              <a:rPr lang="zh-CN" altLang="en-US" dirty="0"/>
              <a:t>是列表。如</a:t>
            </a:r>
            <a:r>
              <a:rPr lang="en-US" altLang="zh-CN" dirty="0" err="1"/>
              <a:t>x.extend</a:t>
            </a:r>
            <a:r>
              <a:rPr lang="en-US" altLang="zh-CN" dirty="0"/>
              <a:t>([1,2])</a:t>
            </a:r>
            <a:r>
              <a:rPr lang="zh-CN" altLang="en-US" dirty="0"/>
              <a:t>，代表将</a:t>
            </a:r>
            <a:r>
              <a:rPr lang="en-US" altLang="zh-CN" dirty="0"/>
              <a:t>[1,2]</a:t>
            </a:r>
            <a:r>
              <a:rPr lang="zh-CN" altLang="en-US" dirty="0"/>
              <a:t>这个列表合并到列表</a:t>
            </a:r>
            <a:r>
              <a:rPr lang="en-US" altLang="zh-CN" dirty="0"/>
              <a:t>x</a:t>
            </a:r>
            <a:r>
              <a:rPr lang="zh-CN" altLang="en-US" dirty="0"/>
              <a:t>的末尾。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760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3. </a:t>
            </a:r>
            <a:r>
              <a:rPr lang="zh-CN" altLang="en-US" dirty="0"/>
              <a:t>修改元素</a:t>
            </a:r>
          </a:p>
          <a:p>
            <a:pPr marL="0" indent="457200">
              <a:buNone/>
            </a:pPr>
            <a:r>
              <a:rPr lang="zh-CN" altLang="en-US" dirty="0"/>
              <a:t>可以利用赋值语句直接修改指定位置元素的值。</a:t>
            </a:r>
          </a:p>
          <a:p>
            <a:pPr marL="0" indent="457200">
              <a:buNone/>
            </a:pPr>
            <a:r>
              <a:rPr lang="en-US" altLang="zh-CN" dirty="0"/>
              <a:t>x[n]=y</a:t>
            </a:r>
            <a:r>
              <a:rPr lang="zh-CN" altLang="en-US" dirty="0"/>
              <a:t>：把列表</a:t>
            </a:r>
            <a:r>
              <a:rPr lang="en-US" altLang="zh-CN" dirty="0"/>
              <a:t>x</a:t>
            </a:r>
            <a:r>
              <a:rPr lang="zh-CN" altLang="en-US" dirty="0"/>
              <a:t>的第</a:t>
            </a:r>
            <a:r>
              <a:rPr lang="en-US" altLang="zh-CN" dirty="0"/>
              <a:t>n</a:t>
            </a:r>
            <a:r>
              <a:rPr lang="zh-CN" altLang="en-US" dirty="0"/>
              <a:t>位，修改为元素</a:t>
            </a:r>
            <a:r>
              <a:rPr lang="en-US" altLang="zh-CN" dirty="0"/>
              <a:t>y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192293B6-E755-79D3-664A-3A6F1C6B2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45" y="2957035"/>
            <a:ext cx="3806599" cy="179543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304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此外，当不知道需要修改的元素的具体位置，而仅知道该元素的值时，我们可以利用</a:t>
            </a:r>
            <a:r>
              <a:rPr lang="en-US" altLang="zh-CN" dirty="0" err="1"/>
              <a:t>x.index</a:t>
            </a:r>
            <a:r>
              <a:rPr lang="en-US" altLang="zh-CN" dirty="0"/>
              <a:t>(n)</a:t>
            </a:r>
            <a:r>
              <a:rPr lang="zh-CN" altLang="en-US" dirty="0"/>
              <a:t>方法先找到元素的位置，然后使用赋值语句修改元组的值。</a:t>
            </a:r>
          </a:p>
          <a:p>
            <a:pPr marL="0" indent="457200">
              <a:buNone/>
            </a:pPr>
            <a:r>
              <a:rPr lang="en-US" altLang="zh-CN" dirty="0" err="1"/>
              <a:t>x.index</a:t>
            </a:r>
            <a:r>
              <a:rPr lang="en-US" altLang="zh-CN" dirty="0"/>
              <a:t>(n)</a:t>
            </a:r>
            <a:r>
              <a:rPr lang="zh-CN" altLang="en-US" dirty="0"/>
              <a:t>：获取元素</a:t>
            </a:r>
            <a:r>
              <a:rPr lang="en-US" altLang="zh-CN" dirty="0"/>
              <a:t>n</a:t>
            </a:r>
            <a:r>
              <a:rPr lang="zh-CN" altLang="en-US" dirty="0"/>
              <a:t>在序列</a:t>
            </a:r>
            <a:r>
              <a:rPr lang="en-US" altLang="zh-CN" dirty="0"/>
              <a:t>x</a:t>
            </a:r>
            <a:r>
              <a:rPr lang="zh-CN" altLang="en-US" dirty="0"/>
              <a:t>中的位置。</a:t>
            </a:r>
            <a:endParaRPr lang="en-US" altLang="zh-CN" dirty="0"/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A7BB4641-6574-8A27-A45B-F4BA6F2CEF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983"/>
          <a:stretch>
            <a:fillRect/>
          </a:stretch>
        </p:blipFill>
        <p:spPr>
          <a:xfrm>
            <a:off x="959580" y="3429000"/>
            <a:ext cx="5922488" cy="3110155"/>
          </a:xfrm>
          <a:prstGeom prst="rect">
            <a:avLst/>
          </a:prstGeom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48511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4. </a:t>
            </a:r>
            <a:r>
              <a:rPr lang="zh-CN" altLang="en-US" dirty="0"/>
              <a:t>删除元素</a:t>
            </a:r>
          </a:p>
          <a:p>
            <a:pPr marL="0" indent="457200">
              <a:buNone/>
            </a:pPr>
            <a:r>
              <a:rPr lang="en-US" altLang="zh-CN" dirty="0" err="1"/>
              <a:t>x.remove</a:t>
            </a:r>
            <a:r>
              <a:rPr lang="en-US" altLang="zh-CN" dirty="0"/>
              <a:t>(n)</a:t>
            </a:r>
            <a:r>
              <a:rPr lang="zh-CN" altLang="en-US" dirty="0"/>
              <a:t>：删除列表中值为</a:t>
            </a:r>
            <a:r>
              <a:rPr lang="en-US" altLang="zh-CN" dirty="0"/>
              <a:t>n</a:t>
            </a:r>
            <a:r>
              <a:rPr lang="zh-CN" altLang="en-US" dirty="0"/>
              <a:t>的元素，若值重复，则只删除第一个；</a:t>
            </a:r>
          </a:p>
          <a:p>
            <a:pPr marL="0" indent="457200">
              <a:buNone/>
            </a:pPr>
            <a:r>
              <a:rPr lang="en-US" altLang="zh-CN" dirty="0" err="1"/>
              <a:t>x.pop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  <a:r>
              <a:rPr lang="zh-CN" altLang="en-US" dirty="0"/>
              <a:t>：删除指定位置的元素，</a:t>
            </a:r>
            <a:r>
              <a:rPr lang="en-US" altLang="zh-CN" dirty="0" err="1"/>
              <a:t>i</a:t>
            </a:r>
            <a:r>
              <a:rPr lang="zh-CN" altLang="en-US" dirty="0"/>
              <a:t>是位置，可省略，默认删除列表末尾的元素；</a:t>
            </a:r>
          </a:p>
          <a:p>
            <a:pPr marL="0" indent="457200">
              <a:buNone/>
            </a:pPr>
            <a:r>
              <a:rPr lang="en-US" altLang="zh-CN" dirty="0" err="1"/>
              <a:t>x.clear</a:t>
            </a:r>
            <a:r>
              <a:rPr lang="en-US" altLang="zh-CN" dirty="0"/>
              <a:t>()</a:t>
            </a:r>
            <a:r>
              <a:rPr lang="zh-CN" altLang="en-US" dirty="0"/>
              <a:t>：删除列表中所有的元素；</a:t>
            </a:r>
          </a:p>
          <a:p>
            <a:pPr marL="0" indent="457200">
              <a:buNone/>
            </a:pPr>
            <a:r>
              <a:rPr lang="en-US" altLang="zh-CN" dirty="0"/>
              <a:t>del x[</a:t>
            </a:r>
            <a:r>
              <a:rPr lang="en-US" altLang="zh-CN" dirty="0" err="1"/>
              <a:t>i</a:t>
            </a:r>
            <a:r>
              <a:rPr lang="en-US" altLang="zh-CN" dirty="0"/>
              <a:t>]</a:t>
            </a:r>
            <a:r>
              <a:rPr lang="zh-CN" altLang="en-US" dirty="0"/>
              <a:t>或</a:t>
            </a:r>
            <a:r>
              <a:rPr lang="en-US" altLang="zh-CN" dirty="0"/>
              <a:t>del x</a:t>
            </a:r>
            <a:r>
              <a:rPr lang="zh-CN" altLang="en-US" dirty="0"/>
              <a:t>：删除列表中指定的元素或删除整个列表，</a:t>
            </a:r>
            <a:r>
              <a:rPr lang="en-US" altLang="zh-CN" dirty="0" err="1"/>
              <a:t>i</a:t>
            </a:r>
            <a:r>
              <a:rPr lang="zh-CN" altLang="en-US" dirty="0"/>
              <a:t>是位置。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1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4.2.3</a:t>
            </a:r>
            <a:r>
              <a:rPr lang="zh-CN" altLang="en-US" dirty="0"/>
              <a:t>使用列表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访问列表</a:t>
            </a:r>
          </a:p>
          <a:p>
            <a:pPr marL="0" indent="457200">
              <a:buNone/>
            </a:pPr>
            <a:r>
              <a:rPr lang="zh-CN" altLang="en-US" dirty="0"/>
              <a:t>除了使用切片索引的方式访问列表之外，还可以使用</a:t>
            </a:r>
            <a:r>
              <a:rPr lang="en-US" altLang="zh-CN" dirty="0"/>
              <a:t>for</a:t>
            </a:r>
            <a:r>
              <a:rPr lang="zh-CN" altLang="en-US" dirty="0"/>
              <a:t>语句访问列表。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5D90E524-AB65-EB21-8293-FE5A8D0C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45" y="3335495"/>
            <a:ext cx="3661181" cy="7645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0C1285-7B9D-A612-CC7C-7EA6F6A8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772" y="3367254"/>
            <a:ext cx="472691" cy="22591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00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取子列表</a:t>
            </a:r>
          </a:p>
          <a:p>
            <a:pPr marL="0" indent="457200">
              <a:buNone/>
            </a:pPr>
            <a:r>
              <a:rPr lang="zh-CN" altLang="en-US" dirty="0"/>
              <a:t>利用切片索引的方式即可方便快捷地获取子列表。</a:t>
            </a:r>
          </a:p>
          <a:p>
            <a:pPr marL="0" indent="457200">
              <a:buNone/>
            </a:pPr>
            <a:r>
              <a:rPr lang="en-US" altLang="zh-CN" dirty="0"/>
              <a:t>3. </a:t>
            </a:r>
            <a:r>
              <a:rPr lang="zh-CN" altLang="en-US" dirty="0"/>
              <a:t>连接列表</a:t>
            </a:r>
          </a:p>
          <a:p>
            <a:pPr marL="0" indent="457200">
              <a:buNone/>
            </a:pPr>
            <a:r>
              <a:rPr lang="zh-CN" altLang="en-US" dirty="0"/>
              <a:t>除了使用</a:t>
            </a:r>
            <a:r>
              <a:rPr lang="en-US" altLang="zh-CN" dirty="0" err="1"/>
              <a:t>x.extend</a:t>
            </a:r>
            <a:r>
              <a:rPr lang="en-US" altLang="zh-CN" dirty="0"/>
              <a:t>(z)</a:t>
            </a:r>
            <a:r>
              <a:rPr lang="zh-CN" altLang="en-US" dirty="0"/>
              <a:t>方法可以将一个列表合并至原列表的末尾外，还可以利用</a:t>
            </a:r>
            <a:r>
              <a:rPr lang="en-US" altLang="zh-CN" dirty="0"/>
              <a:t>+</a:t>
            </a:r>
            <a:r>
              <a:rPr lang="zh-CN" altLang="en-US" dirty="0"/>
              <a:t>把</a:t>
            </a:r>
            <a:r>
              <a:rPr lang="en-US" altLang="zh-CN" dirty="0"/>
              <a:t>2</a:t>
            </a:r>
            <a:r>
              <a:rPr lang="zh-CN" altLang="en-US" dirty="0"/>
              <a:t>个列表连接成一个新的列表。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如</a:t>
            </a:r>
            <a:r>
              <a:rPr lang="en-US" altLang="zh-CN" dirty="0"/>
              <a:t>x=[‘</a:t>
            </a:r>
            <a:r>
              <a:rPr lang="en-US" altLang="zh-CN" dirty="0" err="1"/>
              <a:t>a’,’b’,’c</a:t>
            </a:r>
            <a:r>
              <a:rPr lang="en-US" altLang="zh-CN" dirty="0"/>
              <a:t>’];y=[1,2,3]</a:t>
            </a:r>
            <a:r>
              <a:rPr lang="zh-CN" altLang="en-US" dirty="0"/>
              <a:t>，</a:t>
            </a:r>
            <a:r>
              <a:rPr lang="en-US" altLang="zh-CN" dirty="0"/>
              <a:t>print(</a:t>
            </a:r>
            <a:r>
              <a:rPr lang="en-US" altLang="zh-CN" dirty="0" err="1"/>
              <a:t>x+y</a:t>
            </a:r>
            <a:r>
              <a:rPr lang="en-US" altLang="zh-CN" dirty="0"/>
              <a:t>)</a:t>
            </a:r>
            <a:r>
              <a:rPr lang="zh-CN" altLang="en-US" dirty="0"/>
              <a:t>的结果为</a:t>
            </a:r>
            <a:r>
              <a:rPr lang="en-US" altLang="zh-CN" dirty="0"/>
              <a:t>[‘a’,’b’,’c’,1,2,3]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317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4. </a:t>
            </a:r>
            <a:r>
              <a:rPr lang="zh-CN" altLang="en-US" dirty="0"/>
              <a:t>求列表长度、求和、列表中最大和最小元素</a:t>
            </a:r>
          </a:p>
          <a:p>
            <a:pPr marL="0" indent="457200">
              <a:buNone/>
            </a:pPr>
            <a:r>
              <a:rPr lang="en-US" altLang="zh-CN" dirty="0" err="1"/>
              <a:t>len</a:t>
            </a:r>
            <a:r>
              <a:rPr lang="en-US" altLang="zh-CN" dirty="0"/>
              <a:t>(x)</a:t>
            </a:r>
            <a:r>
              <a:rPr lang="zh-CN" altLang="en-US" dirty="0"/>
              <a:t>：求列表的长度；</a:t>
            </a:r>
          </a:p>
          <a:p>
            <a:pPr marL="0" indent="457200">
              <a:buNone/>
            </a:pPr>
            <a:r>
              <a:rPr lang="en-US" altLang="zh-CN" dirty="0"/>
              <a:t>sum(x)</a:t>
            </a:r>
            <a:r>
              <a:rPr lang="zh-CN" altLang="en-US" dirty="0"/>
              <a:t>：计算列表</a:t>
            </a:r>
            <a:r>
              <a:rPr lang="en-US" altLang="zh-CN" dirty="0"/>
              <a:t>x</a:t>
            </a:r>
            <a:r>
              <a:rPr lang="zh-CN" altLang="en-US" dirty="0"/>
              <a:t>中所有元素值的和；</a:t>
            </a:r>
          </a:p>
          <a:p>
            <a:pPr marL="0" indent="457200">
              <a:buNone/>
            </a:pPr>
            <a:r>
              <a:rPr lang="en-US" altLang="zh-CN" dirty="0"/>
              <a:t>max(x)</a:t>
            </a:r>
            <a:r>
              <a:rPr lang="zh-CN" altLang="en-US" dirty="0"/>
              <a:t>：求列表</a:t>
            </a:r>
            <a:r>
              <a:rPr lang="en-US" altLang="zh-CN" dirty="0"/>
              <a:t>x</a:t>
            </a:r>
            <a:r>
              <a:rPr lang="zh-CN" altLang="en-US" dirty="0"/>
              <a:t>中最大的元素；</a:t>
            </a:r>
          </a:p>
          <a:p>
            <a:pPr marL="0" indent="457200">
              <a:buNone/>
            </a:pPr>
            <a:r>
              <a:rPr lang="en-US" altLang="zh-CN" dirty="0"/>
              <a:t>min(x)</a:t>
            </a:r>
            <a:r>
              <a:rPr lang="zh-CN" altLang="en-US" dirty="0"/>
              <a:t>：求列表</a:t>
            </a:r>
            <a:r>
              <a:rPr lang="en-US" altLang="zh-CN" dirty="0"/>
              <a:t>x</a:t>
            </a:r>
            <a:r>
              <a:rPr lang="zh-CN" altLang="en-US" dirty="0"/>
              <a:t>中最小的元素。</a:t>
            </a:r>
          </a:p>
        </p:txBody>
      </p:sp>
    </p:spTree>
    <p:extLst>
      <p:ext uri="{BB962C8B-B14F-4D97-AF65-F5344CB8AC3E}">
        <p14:creationId xmlns:p14="http://schemas.microsoft.com/office/powerpoint/2010/main" val="164500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5. </a:t>
            </a:r>
            <a:r>
              <a:rPr lang="zh-CN" altLang="en-US" dirty="0"/>
              <a:t>关系运算</a:t>
            </a:r>
          </a:p>
          <a:p>
            <a:pPr marL="0" indent="457200">
              <a:buNone/>
            </a:pPr>
            <a:r>
              <a:rPr lang="zh-CN" altLang="en-US" dirty="0"/>
              <a:t>关系运算符</a:t>
            </a:r>
            <a:r>
              <a:rPr lang="en-US" altLang="zh-CN" dirty="0"/>
              <a:t>(&lt;=</a:t>
            </a:r>
            <a:r>
              <a:rPr lang="zh-CN" altLang="en-US" dirty="0"/>
              <a:t>、</a:t>
            </a:r>
            <a:r>
              <a:rPr lang="en-US" altLang="zh-CN" dirty="0"/>
              <a:t>&lt;</a:t>
            </a:r>
            <a:r>
              <a:rPr lang="zh-CN" altLang="en-US" dirty="0"/>
              <a:t>、</a:t>
            </a:r>
            <a:r>
              <a:rPr lang="en-US" altLang="zh-CN" dirty="0"/>
              <a:t>&gt;</a:t>
            </a:r>
            <a:r>
              <a:rPr lang="zh-CN" altLang="en-US" dirty="0"/>
              <a:t>、</a:t>
            </a:r>
            <a:r>
              <a:rPr lang="en-US" altLang="zh-CN" dirty="0"/>
              <a:t>&gt;=</a:t>
            </a:r>
            <a:r>
              <a:rPr lang="zh-CN" altLang="en-US" dirty="0"/>
              <a:t>、</a:t>
            </a:r>
            <a:r>
              <a:rPr lang="en-US" altLang="zh-CN" dirty="0"/>
              <a:t>==</a:t>
            </a:r>
            <a:r>
              <a:rPr lang="zh-CN" altLang="en-US" dirty="0"/>
              <a:t>、</a:t>
            </a:r>
            <a:r>
              <a:rPr lang="en-US" altLang="zh-CN" dirty="0"/>
              <a:t>!=</a:t>
            </a:r>
            <a:r>
              <a:rPr lang="zh-CN" altLang="en-US" dirty="0"/>
              <a:t>、</a:t>
            </a:r>
            <a:r>
              <a:rPr lang="en-US" altLang="zh-CN" dirty="0"/>
              <a:t>is</a:t>
            </a:r>
            <a:r>
              <a:rPr lang="zh-CN" altLang="en-US" dirty="0"/>
              <a:t>、</a:t>
            </a:r>
            <a:r>
              <a:rPr lang="en-US" altLang="zh-CN" dirty="0"/>
              <a:t>is not</a:t>
            </a:r>
            <a:r>
              <a:rPr lang="zh-CN" altLang="en-US" dirty="0"/>
              <a:t>、</a:t>
            </a:r>
            <a:r>
              <a:rPr lang="en-US" altLang="zh-CN" dirty="0"/>
              <a:t>in</a:t>
            </a:r>
            <a:r>
              <a:rPr lang="zh-CN" altLang="en-US" dirty="0"/>
              <a:t>、</a:t>
            </a:r>
            <a:r>
              <a:rPr lang="en-US" altLang="zh-CN" dirty="0"/>
              <a:t>not in)</a:t>
            </a:r>
            <a:r>
              <a:rPr lang="zh-CN" altLang="en-US" dirty="0"/>
              <a:t>同样适用于列表。列表之间的比较，按照</a:t>
            </a:r>
            <a:r>
              <a:rPr lang="en-US" altLang="zh-CN" dirty="0"/>
              <a:t>2</a:t>
            </a:r>
            <a:r>
              <a:rPr lang="zh-CN" altLang="en-US" dirty="0"/>
              <a:t>个列表第一个不同元素的大小进行比较</a:t>
            </a:r>
            <a:r>
              <a:rPr lang="en-US" altLang="zh-CN" dirty="0"/>
              <a:t>(</a:t>
            </a:r>
            <a:r>
              <a:rPr lang="zh-CN" altLang="en-US" dirty="0"/>
              <a:t>如果不是数字型，则比较元素的</a:t>
            </a:r>
            <a:r>
              <a:rPr lang="en-US" altLang="zh-CN" dirty="0"/>
              <a:t>ASCII</a:t>
            </a:r>
            <a:r>
              <a:rPr lang="zh-CN" altLang="en-US" dirty="0"/>
              <a:t>码。</a:t>
            </a:r>
            <a:endParaRPr lang="en-US" altLang="zh-CN" dirty="0"/>
          </a:p>
        </p:txBody>
      </p:sp>
      <p:pic>
        <p:nvPicPr>
          <p:cNvPr id="4" name="图片 3" descr="图表, 散点图&#10;&#10;中度可信度描述已自动生成">
            <a:extLst>
              <a:ext uri="{FF2B5EF4-FFF2-40B4-BE49-F238E27FC236}">
                <a16:creationId xmlns:a16="http://schemas.microsoft.com/office/drawing/2014/main" id="{237A8F88-41A9-74FC-EDA4-87E0F909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9" y="3681129"/>
            <a:ext cx="10049189" cy="19616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511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A9A43-830E-BDB8-B9E6-D9236A2F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章 组合数据类型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285CC0-552C-E460-55B0-4B8ABA31B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本章的学习目标：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了解</a:t>
            </a:r>
            <a:r>
              <a:rPr lang="en-US" altLang="zh-CN" dirty="0"/>
              <a:t>3</a:t>
            </a:r>
            <a:r>
              <a:rPr lang="zh-CN" altLang="en-US" dirty="0"/>
              <a:t>种基本组合数据类型；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理解列表概念并掌握</a:t>
            </a:r>
            <a:r>
              <a:rPr lang="en-US" altLang="zh-CN" dirty="0"/>
              <a:t>Python</a:t>
            </a:r>
            <a:r>
              <a:rPr lang="zh-CN" altLang="en-US" dirty="0"/>
              <a:t>中列表的使用；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理解字典概念并掌握</a:t>
            </a:r>
            <a:r>
              <a:rPr lang="en-US" altLang="zh-CN" dirty="0"/>
              <a:t>Python</a:t>
            </a:r>
            <a:r>
              <a:rPr lang="zh-CN" altLang="en-US" dirty="0"/>
              <a:t>中字典的使用；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运用组合数据类型处理复杂的数据信息。</a:t>
            </a:r>
          </a:p>
        </p:txBody>
      </p:sp>
    </p:spTree>
    <p:extLst>
      <p:ext uri="{BB962C8B-B14F-4D97-AF65-F5344CB8AC3E}">
        <p14:creationId xmlns:p14="http://schemas.microsoft.com/office/powerpoint/2010/main" val="74362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6. </a:t>
            </a:r>
            <a:r>
              <a:rPr lang="zh-CN" altLang="en-US" dirty="0"/>
              <a:t>排序</a:t>
            </a:r>
          </a:p>
          <a:p>
            <a:pPr marL="0" indent="457200">
              <a:buNone/>
            </a:pPr>
            <a:r>
              <a:rPr lang="en-US" altLang="zh-CN" dirty="0"/>
              <a:t>sorted()</a:t>
            </a:r>
            <a:r>
              <a:rPr lang="zh-CN" altLang="en-US" dirty="0"/>
              <a:t>：</a:t>
            </a:r>
          </a:p>
          <a:p>
            <a:pPr marL="0" indent="457200">
              <a:buNone/>
            </a:pPr>
            <a:r>
              <a:rPr lang="en-US" altLang="zh-CN" dirty="0"/>
              <a:t>sorted(</a:t>
            </a:r>
            <a:r>
              <a:rPr lang="en-US" altLang="zh-CN" dirty="0" err="1"/>
              <a:t>x,reverse</a:t>
            </a:r>
            <a:r>
              <a:rPr lang="en-US" altLang="zh-CN" dirty="0"/>
              <a:t>=True/False)</a:t>
            </a:r>
            <a:r>
              <a:rPr lang="zh-CN" altLang="en-US" dirty="0"/>
              <a:t>，</a:t>
            </a:r>
            <a:r>
              <a:rPr lang="en-US" altLang="zh-CN" dirty="0"/>
              <a:t>x</a:t>
            </a:r>
            <a:r>
              <a:rPr lang="zh-CN" altLang="en-US" dirty="0"/>
              <a:t>是需要排序的序列，</a:t>
            </a:r>
            <a:r>
              <a:rPr lang="en-US" altLang="zh-CN" dirty="0"/>
              <a:t>True</a:t>
            </a:r>
            <a:r>
              <a:rPr lang="zh-CN" altLang="en-US" dirty="0"/>
              <a:t>降序，</a:t>
            </a:r>
            <a:r>
              <a:rPr lang="en-US" altLang="zh-CN" dirty="0"/>
              <a:t>False</a:t>
            </a:r>
            <a:r>
              <a:rPr lang="zh-CN" altLang="en-US" dirty="0"/>
              <a:t>升序</a:t>
            </a:r>
            <a:r>
              <a:rPr lang="en-US" altLang="zh-CN" dirty="0"/>
              <a:t>(</a:t>
            </a:r>
            <a:r>
              <a:rPr lang="zh-CN" altLang="en-US" dirty="0"/>
              <a:t>默认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注意：</a:t>
            </a:r>
            <a:r>
              <a:rPr lang="en-US" altLang="zh-CN" dirty="0"/>
              <a:t>sorted()</a:t>
            </a:r>
            <a:r>
              <a:rPr lang="zh-CN" altLang="en-US" dirty="0"/>
              <a:t>属于非自身排序，即排序完成后，原序列不会被改变。</a:t>
            </a:r>
            <a:endParaRPr lang="en-US" altLang="zh-CN" dirty="0"/>
          </a:p>
        </p:txBody>
      </p:sp>
      <p:pic>
        <p:nvPicPr>
          <p:cNvPr id="5" name="图片 4" descr="日历&#10;&#10;描述已自动生成">
            <a:extLst>
              <a:ext uri="{FF2B5EF4-FFF2-40B4-BE49-F238E27FC236}">
                <a16:creationId xmlns:a16="http://schemas.microsoft.com/office/drawing/2014/main" id="{F7B92768-9599-F6CE-95A4-B9A82286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84" y="3970421"/>
            <a:ext cx="9664604" cy="19491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932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 err="1"/>
              <a:t>x.sort</a:t>
            </a:r>
            <a:r>
              <a:rPr lang="en-US" altLang="zh-CN" dirty="0"/>
              <a:t>()</a:t>
            </a:r>
            <a:r>
              <a:rPr lang="zh-CN" altLang="en-US" dirty="0"/>
              <a:t>：</a:t>
            </a:r>
          </a:p>
          <a:p>
            <a:pPr marL="0" indent="457200">
              <a:buNone/>
            </a:pPr>
            <a:r>
              <a:rPr lang="en-US" altLang="zh-CN" dirty="0" err="1"/>
              <a:t>x.sort</a:t>
            </a:r>
            <a:r>
              <a:rPr lang="en-US" altLang="zh-CN" dirty="0"/>
              <a:t>(reverse=True/False)</a:t>
            </a:r>
            <a:r>
              <a:rPr lang="zh-CN" altLang="en-US" dirty="0"/>
              <a:t>：</a:t>
            </a:r>
            <a:r>
              <a:rPr lang="en-US" altLang="zh-CN" dirty="0"/>
              <a:t>x</a:t>
            </a:r>
            <a:r>
              <a:rPr lang="zh-CN" altLang="en-US" dirty="0"/>
              <a:t>是需要排序的序列，</a:t>
            </a:r>
            <a:r>
              <a:rPr lang="en-US" altLang="zh-CN" dirty="0"/>
              <a:t>True</a:t>
            </a:r>
            <a:r>
              <a:rPr lang="zh-CN" altLang="en-US" dirty="0"/>
              <a:t>降序，</a:t>
            </a:r>
            <a:r>
              <a:rPr lang="en-US" altLang="zh-CN" dirty="0"/>
              <a:t>False</a:t>
            </a:r>
            <a:r>
              <a:rPr lang="zh-CN" altLang="en-US" dirty="0"/>
              <a:t>升序</a:t>
            </a:r>
            <a:r>
              <a:rPr lang="en-US" altLang="zh-CN" dirty="0"/>
              <a:t>(</a:t>
            </a:r>
            <a:r>
              <a:rPr lang="zh-CN" altLang="en-US" dirty="0"/>
              <a:t>默认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zh-CN" altLang="en-US" dirty="0"/>
              <a:t>注意：</a:t>
            </a:r>
            <a:r>
              <a:rPr lang="en-US" altLang="zh-CN" dirty="0" err="1"/>
              <a:t>x.sort</a:t>
            </a:r>
            <a:r>
              <a:rPr lang="en-US" altLang="zh-CN" dirty="0"/>
              <a:t>()</a:t>
            </a:r>
            <a:r>
              <a:rPr lang="zh-CN" altLang="en-US" dirty="0"/>
              <a:t>属于自身排序，即排序完成后，原序列已被改变。</a:t>
            </a:r>
            <a:endParaRPr lang="en-US" altLang="zh-CN" dirty="0"/>
          </a:p>
        </p:txBody>
      </p:sp>
      <p:pic>
        <p:nvPicPr>
          <p:cNvPr id="4" name="图片 3" descr="1657291523824">
            <a:extLst>
              <a:ext uri="{FF2B5EF4-FFF2-40B4-BE49-F238E27FC236}">
                <a16:creationId xmlns:a16="http://schemas.microsoft.com/office/drawing/2014/main" id="{A7F5CAC6-AF3E-AD7A-CCCF-58CDE985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11" y="3636168"/>
            <a:ext cx="9159730" cy="1320843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858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reversed(x): </a:t>
            </a:r>
          </a:p>
          <a:p>
            <a:pPr marL="0" indent="457200">
              <a:buNone/>
            </a:pPr>
            <a:r>
              <a:rPr lang="zh-CN" altLang="en-US" dirty="0"/>
              <a:t>逆序，</a:t>
            </a:r>
            <a:r>
              <a:rPr lang="en-US" altLang="zh-CN" dirty="0"/>
              <a:t>x</a:t>
            </a:r>
            <a:r>
              <a:rPr lang="zh-CN" altLang="en-US" dirty="0"/>
              <a:t>是需要排序的序列，非自身排序。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注意：</a:t>
            </a:r>
            <a:r>
              <a:rPr lang="en-US" altLang="zh-CN" dirty="0"/>
              <a:t>reversed()</a:t>
            </a:r>
            <a:r>
              <a:rPr lang="zh-CN" altLang="en-US" dirty="0"/>
              <a:t>函数返回的是一个逆序序列的迭代器，还需要使用</a:t>
            </a:r>
            <a:r>
              <a:rPr lang="en-US" altLang="zh-CN" dirty="0"/>
              <a:t>list()</a:t>
            </a:r>
            <a:r>
              <a:rPr lang="zh-CN" altLang="en-US" dirty="0"/>
              <a:t>函数，将 </a:t>
            </a:r>
            <a:r>
              <a:rPr lang="en-US" altLang="zh-CN" dirty="0"/>
              <a:t>reversed()</a:t>
            </a:r>
            <a:r>
              <a:rPr lang="zh-CN" altLang="en-US" dirty="0"/>
              <a:t>函数逆序后返回的迭代器，转换成列表。</a:t>
            </a:r>
            <a:endParaRPr lang="en-US" altLang="zh-CN" dirty="0"/>
          </a:p>
        </p:txBody>
      </p:sp>
      <p:pic>
        <p:nvPicPr>
          <p:cNvPr id="5" name="图片 4" descr="图片包含 图表&#10;&#10;描述已自动生成">
            <a:extLst>
              <a:ext uri="{FF2B5EF4-FFF2-40B4-BE49-F238E27FC236}">
                <a16:creationId xmlns:a16="http://schemas.microsoft.com/office/drawing/2014/main" id="{EC1F8AAE-017F-6B9F-51D8-85C40F91E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57" y="3429000"/>
            <a:ext cx="9608317" cy="19250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223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 err="1"/>
              <a:t>x.reverse</a:t>
            </a:r>
            <a:r>
              <a:rPr lang="en-US" altLang="zh-CN" dirty="0"/>
              <a:t>():</a:t>
            </a:r>
          </a:p>
          <a:p>
            <a:pPr marL="0" indent="457200">
              <a:buNone/>
            </a:pPr>
            <a:r>
              <a:rPr lang="zh-CN" altLang="en-US" dirty="0"/>
              <a:t>逆序，</a:t>
            </a:r>
            <a:r>
              <a:rPr lang="en-US" altLang="zh-CN" dirty="0"/>
              <a:t>x</a:t>
            </a:r>
            <a:r>
              <a:rPr lang="zh-CN" altLang="en-US" dirty="0"/>
              <a:t>是需要排序的序列，自身排序。</a:t>
            </a:r>
            <a:endParaRPr lang="en-US" altLang="zh-CN" dirty="0"/>
          </a:p>
        </p:txBody>
      </p:sp>
      <p:pic>
        <p:nvPicPr>
          <p:cNvPr id="4" name="图片 3" descr="1657291768164">
            <a:extLst>
              <a:ext uri="{FF2B5EF4-FFF2-40B4-BE49-F238E27FC236}">
                <a16:creationId xmlns:a16="http://schemas.microsoft.com/office/drawing/2014/main" id="{F76B8D7D-AFA3-0905-4C73-CCF8D963A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41" y="2761615"/>
            <a:ext cx="8135974" cy="1256932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57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7. </a:t>
            </a:r>
            <a:r>
              <a:rPr lang="zh-CN" altLang="en-US" dirty="0"/>
              <a:t>计数</a:t>
            </a:r>
          </a:p>
          <a:p>
            <a:pPr marL="0" indent="457200">
              <a:buNone/>
            </a:pPr>
            <a:r>
              <a:rPr lang="en-US" altLang="zh-CN" dirty="0" err="1"/>
              <a:t>x.count</a:t>
            </a:r>
            <a:r>
              <a:rPr lang="en-US" altLang="zh-CN" dirty="0"/>
              <a:t>(y)</a:t>
            </a:r>
            <a:r>
              <a:rPr lang="zh-CN" altLang="en-US" dirty="0"/>
              <a:t>：</a:t>
            </a:r>
          </a:p>
          <a:p>
            <a:pPr marL="0" indent="457200">
              <a:buNone/>
            </a:pPr>
            <a:r>
              <a:rPr lang="zh-CN" altLang="en-US" dirty="0"/>
              <a:t>计算</a:t>
            </a:r>
            <a:r>
              <a:rPr lang="en-US" altLang="zh-CN" dirty="0"/>
              <a:t>y</a:t>
            </a:r>
            <a:r>
              <a:rPr lang="zh-CN" altLang="en-US" dirty="0"/>
              <a:t>元素在序列</a:t>
            </a:r>
            <a:r>
              <a:rPr lang="en-US" altLang="zh-CN" dirty="0"/>
              <a:t>x</a:t>
            </a:r>
            <a:r>
              <a:rPr lang="zh-CN" altLang="en-US" dirty="0"/>
              <a:t>中的出现次数。</a:t>
            </a:r>
            <a:endParaRPr lang="en-US" altLang="zh-CN" dirty="0"/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3D8E7CD3-B068-BDE6-14F6-CD432B72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47" y="2943157"/>
            <a:ext cx="8275836" cy="19536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3166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8. </a:t>
            </a:r>
            <a:r>
              <a:rPr lang="zh-CN" altLang="en-US" dirty="0"/>
              <a:t>复制列表</a:t>
            </a:r>
          </a:p>
          <a:p>
            <a:pPr marL="0" indent="457200">
              <a:buNone/>
            </a:pPr>
            <a:r>
              <a:rPr lang="zh-CN" altLang="en-US" dirty="0"/>
              <a:t>可以使用</a:t>
            </a:r>
            <a:r>
              <a:rPr lang="en-US" altLang="zh-CN" dirty="0"/>
              <a:t>t=s</a:t>
            </a:r>
            <a:r>
              <a:rPr lang="zh-CN" altLang="en-US" dirty="0"/>
              <a:t>、</a:t>
            </a:r>
            <a:r>
              <a:rPr lang="en-US" altLang="zh-CN" dirty="0"/>
              <a:t>t=s[:]</a:t>
            </a:r>
            <a:r>
              <a:rPr lang="zh-CN" altLang="en-US" dirty="0"/>
              <a:t>、</a:t>
            </a:r>
            <a:r>
              <a:rPr lang="en-US" altLang="zh-CN" dirty="0"/>
              <a:t>t=</a:t>
            </a:r>
            <a:r>
              <a:rPr lang="en-US" altLang="zh-CN" dirty="0" err="1"/>
              <a:t>s.copy</a:t>
            </a:r>
            <a:r>
              <a:rPr lang="en-US" altLang="zh-CN" dirty="0"/>
              <a:t>()</a:t>
            </a:r>
            <a:r>
              <a:rPr lang="zh-CN" altLang="en-US" dirty="0"/>
              <a:t>、</a:t>
            </a:r>
            <a:r>
              <a:rPr lang="en-US" altLang="zh-CN" dirty="0"/>
              <a:t>t=</a:t>
            </a:r>
            <a:r>
              <a:rPr lang="en-US" altLang="zh-CN" dirty="0" err="1"/>
              <a:t>copy.copy</a:t>
            </a:r>
            <a:r>
              <a:rPr lang="en-US" altLang="zh-CN" dirty="0"/>
              <a:t>(s)4</a:t>
            </a:r>
            <a:r>
              <a:rPr lang="zh-CN" altLang="en-US" dirty="0"/>
              <a:t>种方法来实现列表的复制。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0CB83841-71D7-7F39-E6A7-D6871D01F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88" y="2304164"/>
            <a:ext cx="5838348" cy="445758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7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99E1-13DC-AB1B-F927-FED6D6DB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A569F2-91DE-ED0D-2C97-A9149AA5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095375"/>
            <a:ext cx="5177448" cy="5081587"/>
          </a:xfrm>
        </p:spPr>
        <p:txBody>
          <a:bodyPr/>
          <a:lstStyle/>
          <a:p>
            <a:r>
              <a:rPr lang="en-US" altLang="zh-CN" dirty="0"/>
              <a:t>9.</a:t>
            </a:r>
            <a:r>
              <a:rPr lang="zh-CN" altLang="en-US" dirty="0"/>
              <a:t>二维列表</a:t>
            </a:r>
            <a:endParaRPr lang="en-US" altLang="zh-CN" dirty="0"/>
          </a:p>
          <a:p>
            <a:r>
              <a:rPr lang="zh-CN" altLang="en-US" dirty="0"/>
              <a:t>创建</a:t>
            </a:r>
            <a:endParaRPr lang="en-US" altLang="zh-CN" dirty="0"/>
          </a:p>
          <a:p>
            <a:r>
              <a:rPr lang="en-US" altLang="zh-CN" dirty="0"/>
              <a:t>s=[[1,2,3],[4,5,6],[7,8,9]]</a:t>
            </a:r>
          </a:p>
          <a:p>
            <a:r>
              <a:rPr lang="zh-CN" altLang="en-US" dirty="0"/>
              <a:t>访问</a:t>
            </a:r>
            <a:endParaRPr lang="en-US" altLang="zh-CN" dirty="0"/>
          </a:p>
          <a:p>
            <a:r>
              <a:rPr lang="en-US" altLang="zh-CN" dirty="0"/>
              <a:t>s[1][1]</a:t>
            </a:r>
          </a:p>
          <a:p>
            <a:r>
              <a:rPr lang="en-US" altLang="zh-CN" dirty="0"/>
              <a:t>s[2][1]</a:t>
            </a:r>
          </a:p>
          <a:p>
            <a:r>
              <a:rPr lang="en-US" altLang="zh-CN" dirty="0"/>
              <a:t>s[0][2]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F7789B4-6FA5-59AB-AD3A-7C81F272F1A1}"/>
              </a:ext>
            </a:extLst>
          </p:cNvPr>
          <p:cNvSpPr txBox="1">
            <a:spLocks/>
          </p:cNvSpPr>
          <p:nvPr/>
        </p:nvSpPr>
        <p:spPr>
          <a:xfrm>
            <a:off x="6623538" y="1095374"/>
            <a:ext cx="5177448" cy="508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for </a:t>
            </a:r>
            <a:r>
              <a:rPr lang="en-US" altLang="zh-CN" dirty="0" err="1"/>
              <a:t>i</a:t>
            </a:r>
            <a:r>
              <a:rPr lang="en-US" altLang="zh-CN" dirty="0"/>
              <a:t> in s:</a:t>
            </a:r>
          </a:p>
          <a:p>
            <a:r>
              <a:rPr lang="en-US" altLang="zh-CN" dirty="0"/>
              <a:t>    for j in i:</a:t>
            </a:r>
          </a:p>
          <a:p>
            <a:r>
              <a:rPr lang="en-US" altLang="zh-CN" dirty="0"/>
              <a:t>             print(</a:t>
            </a:r>
            <a:r>
              <a:rPr lang="en-US" altLang="zh-CN" dirty="0" err="1"/>
              <a:t>j,end</a:t>
            </a:r>
            <a:r>
              <a:rPr lang="en-US" altLang="zh-CN" dirty="0"/>
              <a:t>=‘ ‘)</a:t>
            </a:r>
          </a:p>
          <a:p>
            <a:r>
              <a:rPr lang="en-US" altLang="zh-CN" dirty="0"/>
              <a:t>     print()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8207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元组</a:t>
            </a:r>
            <a:r>
              <a:rPr lang="en-US" altLang="zh-CN" dirty="0"/>
              <a:t>(tuple)</a:t>
            </a:r>
            <a:r>
              <a:rPr lang="zh-CN" altLang="en-US" dirty="0"/>
              <a:t>是</a:t>
            </a:r>
            <a:r>
              <a:rPr lang="en-US" altLang="zh-CN" dirty="0"/>
              <a:t>Python</a:t>
            </a:r>
            <a:r>
              <a:rPr lang="zh-CN" altLang="en-US" dirty="0"/>
              <a:t>中的基本数据结构。元组是由多个数据元素组成的不可改变的有序序列。因为元组是包含</a:t>
            </a:r>
            <a:r>
              <a:rPr lang="en-US" altLang="zh-CN" dirty="0"/>
              <a:t>0</a:t>
            </a:r>
            <a:r>
              <a:rPr lang="zh-CN" altLang="en-US" dirty="0"/>
              <a:t>个或者多个元素的不可变序列类型，所以元组一旦生成就是固定的，元组中的任何元素是不可替换或者删除修改的。元组中的元素值可以重复，元组中也可以嵌套元组。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8091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4.3.1</a:t>
            </a:r>
            <a:r>
              <a:rPr lang="zh-CN" altLang="en-US" dirty="0"/>
              <a:t>创建元组</a:t>
            </a:r>
          </a:p>
          <a:p>
            <a:pPr marL="0" indent="457200">
              <a:buNone/>
            </a:pPr>
            <a:r>
              <a:rPr lang="zh-CN" altLang="en-US" dirty="0"/>
              <a:t>元组可以使用</a:t>
            </a:r>
            <a:r>
              <a:rPr lang="en-US" altLang="zh-CN" dirty="0"/>
              <a:t>(...)</a:t>
            </a:r>
            <a:r>
              <a:rPr lang="zh-CN" altLang="en-US" dirty="0"/>
              <a:t>和</a:t>
            </a:r>
            <a:r>
              <a:rPr lang="en-US" altLang="zh-CN" dirty="0"/>
              <a:t>tuple(…)</a:t>
            </a:r>
            <a:r>
              <a:rPr lang="zh-CN" altLang="en-US" dirty="0"/>
              <a:t>创建。如果元组中不含任何元素，则可以创建空元组。例如：</a:t>
            </a:r>
            <a:r>
              <a:rPr lang="en-US" altLang="zh-CN" dirty="0"/>
              <a:t>x=()</a:t>
            </a:r>
            <a:r>
              <a:rPr lang="zh-CN" altLang="en-US" dirty="0"/>
              <a:t>，</a:t>
            </a:r>
            <a:r>
              <a:rPr lang="en-US" altLang="zh-CN" dirty="0"/>
              <a:t>x=tuple()</a:t>
            </a:r>
            <a:r>
              <a:rPr lang="zh-CN" altLang="en-US" dirty="0"/>
              <a:t>，</a:t>
            </a:r>
            <a:r>
              <a:rPr lang="en-US" altLang="zh-CN" dirty="0"/>
              <a:t>x=(</a:t>
            </a:r>
            <a:r>
              <a:rPr lang="en-US" altLang="zh-CN" dirty="0" err="1"/>
              <a:t>u,v,w</a:t>
            </a:r>
            <a:r>
              <a:rPr lang="en-US" altLang="zh-CN" dirty="0"/>
              <a:t>)</a:t>
            </a:r>
            <a:r>
              <a:rPr lang="zh-CN" altLang="en-US" dirty="0"/>
              <a:t>，</a:t>
            </a:r>
            <a:r>
              <a:rPr lang="en-US" altLang="zh-CN" dirty="0"/>
              <a:t>x= tuple(range(</a:t>
            </a:r>
            <a:r>
              <a:rPr lang="en-US" altLang="zh-CN" dirty="0" err="1"/>
              <a:t>i,j,k</a:t>
            </a:r>
            <a:r>
              <a:rPr lang="en-US" altLang="zh-CN" dirty="0"/>
              <a:t>))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EBA8FFAA-7829-F71C-FAE3-539F4A2F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61" y="2694204"/>
            <a:ext cx="10072862" cy="40555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2501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4.3.1</a:t>
            </a:r>
            <a:r>
              <a:rPr lang="zh-CN" altLang="en-US" dirty="0"/>
              <a:t>创建元组</a:t>
            </a:r>
          </a:p>
          <a:p>
            <a:pPr marL="0" indent="457200">
              <a:buNone/>
            </a:pPr>
            <a:r>
              <a:rPr lang="zh-CN" altLang="en-US" dirty="0"/>
              <a:t>还可以使用乘法*创建元组，需要注意的是，如果单元素元组，该元素后面的英文逗号‘</a:t>
            </a:r>
            <a:r>
              <a:rPr lang="en-US" altLang="zh-CN" dirty="0"/>
              <a:t>,’</a:t>
            </a:r>
            <a:r>
              <a:rPr lang="zh-CN" altLang="en-US" dirty="0"/>
              <a:t>不可省略。</a:t>
            </a:r>
            <a:endParaRPr lang="en-US" altLang="zh-CN" dirty="0"/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0E12D44A-1239-6B4E-237F-4EF14464E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345" y="2946968"/>
            <a:ext cx="6934688" cy="19498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34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任意多边形: 形状 122"/>
          <p:cNvSpPr/>
          <p:nvPr/>
        </p:nvSpPr>
        <p:spPr>
          <a:xfrm>
            <a:off x="-1644649" y="3071153"/>
            <a:ext cx="17613085" cy="1444704"/>
          </a:xfrm>
          <a:custGeom>
            <a:avLst/>
            <a:gdLst>
              <a:gd name="connsiteX0" fmla="*/ 0 w 15210971"/>
              <a:gd name="connsiteY0" fmla="*/ 72097 h 1444704"/>
              <a:gd name="connsiteX1" fmla="*/ 1748971 w 15210971"/>
              <a:gd name="connsiteY1" fmla="*/ 761526 h 1444704"/>
              <a:gd name="connsiteX2" fmla="*/ 3969657 w 15210971"/>
              <a:gd name="connsiteY2" fmla="*/ 188211 h 1444704"/>
              <a:gd name="connsiteX3" fmla="*/ 6328228 w 15210971"/>
              <a:gd name="connsiteY3" fmla="*/ 863126 h 1444704"/>
              <a:gd name="connsiteX4" fmla="*/ 9296400 w 15210971"/>
              <a:gd name="connsiteY4" fmla="*/ 6783 h 1444704"/>
              <a:gd name="connsiteX5" fmla="*/ 11560628 w 15210971"/>
              <a:gd name="connsiteY5" fmla="*/ 1429183 h 1444704"/>
              <a:gd name="connsiteX6" fmla="*/ 15210971 w 15210971"/>
              <a:gd name="connsiteY6" fmla="*/ 638154 h 144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10971" h="1444704">
                <a:moveTo>
                  <a:pt x="0" y="72097"/>
                </a:moveTo>
                <a:cubicBezTo>
                  <a:pt x="543681" y="407135"/>
                  <a:pt x="1087362" y="742174"/>
                  <a:pt x="1748971" y="761526"/>
                </a:cubicBezTo>
                <a:cubicBezTo>
                  <a:pt x="2410580" y="780878"/>
                  <a:pt x="3206448" y="171278"/>
                  <a:pt x="3969657" y="188211"/>
                </a:cubicBezTo>
                <a:cubicBezTo>
                  <a:pt x="4732866" y="205144"/>
                  <a:pt x="5440438" y="893364"/>
                  <a:pt x="6328228" y="863126"/>
                </a:cubicBezTo>
                <a:cubicBezTo>
                  <a:pt x="7216018" y="832888"/>
                  <a:pt x="8424333" y="-87560"/>
                  <a:pt x="9296400" y="6783"/>
                </a:cubicBezTo>
                <a:cubicBezTo>
                  <a:pt x="10168467" y="101126"/>
                  <a:pt x="10574866" y="1323955"/>
                  <a:pt x="11560628" y="1429183"/>
                </a:cubicBezTo>
                <a:cubicBezTo>
                  <a:pt x="12546390" y="1534411"/>
                  <a:pt x="13878680" y="1086282"/>
                  <a:pt x="15210971" y="638154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任意多边形: 形状 124"/>
          <p:cNvSpPr/>
          <p:nvPr/>
        </p:nvSpPr>
        <p:spPr>
          <a:xfrm>
            <a:off x="-3270249" y="3100182"/>
            <a:ext cx="17613085" cy="1444704"/>
          </a:xfrm>
          <a:custGeom>
            <a:avLst/>
            <a:gdLst>
              <a:gd name="connsiteX0" fmla="*/ 0 w 15210971"/>
              <a:gd name="connsiteY0" fmla="*/ 72097 h 1444704"/>
              <a:gd name="connsiteX1" fmla="*/ 1748971 w 15210971"/>
              <a:gd name="connsiteY1" fmla="*/ 761526 h 1444704"/>
              <a:gd name="connsiteX2" fmla="*/ 3969657 w 15210971"/>
              <a:gd name="connsiteY2" fmla="*/ 188211 h 1444704"/>
              <a:gd name="connsiteX3" fmla="*/ 6328228 w 15210971"/>
              <a:gd name="connsiteY3" fmla="*/ 863126 h 1444704"/>
              <a:gd name="connsiteX4" fmla="*/ 9296400 w 15210971"/>
              <a:gd name="connsiteY4" fmla="*/ 6783 h 1444704"/>
              <a:gd name="connsiteX5" fmla="*/ 11560628 w 15210971"/>
              <a:gd name="connsiteY5" fmla="*/ 1429183 h 1444704"/>
              <a:gd name="connsiteX6" fmla="*/ 15210971 w 15210971"/>
              <a:gd name="connsiteY6" fmla="*/ 638154 h 144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10971" h="1444704">
                <a:moveTo>
                  <a:pt x="0" y="72097"/>
                </a:moveTo>
                <a:cubicBezTo>
                  <a:pt x="543681" y="407135"/>
                  <a:pt x="1087362" y="742174"/>
                  <a:pt x="1748971" y="761526"/>
                </a:cubicBezTo>
                <a:cubicBezTo>
                  <a:pt x="2410580" y="780878"/>
                  <a:pt x="3206448" y="171278"/>
                  <a:pt x="3969657" y="188211"/>
                </a:cubicBezTo>
                <a:cubicBezTo>
                  <a:pt x="4732866" y="205144"/>
                  <a:pt x="5440438" y="893364"/>
                  <a:pt x="6328228" y="863126"/>
                </a:cubicBezTo>
                <a:cubicBezTo>
                  <a:pt x="7216018" y="832888"/>
                  <a:pt x="8424333" y="-87560"/>
                  <a:pt x="9296400" y="6783"/>
                </a:cubicBezTo>
                <a:cubicBezTo>
                  <a:pt x="10168467" y="101126"/>
                  <a:pt x="10574866" y="1323955"/>
                  <a:pt x="11560628" y="1429183"/>
                </a:cubicBezTo>
                <a:cubicBezTo>
                  <a:pt x="12546390" y="1534411"/>
                  <a:pt x="13878680" y="1086282"/>
                  <a:pt x="15210971" y="638154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: 形状 49"/>
          <p:cNvSpPr/>
          <p:nvPr/>
        </p:nvSpPr>
        <p:spPr>
          <a:xfrm>
            <a:off x="3805093" y="1"/>
            <a:ext cx="3968423" cy="1933574"/>
          </a:xfrm>
          <a:custGeom>
            <a:avLst/>
            <a:gdLst>
              <a:gd name="connsiteX0" fmla="*/ 0 w 3968423"/>
              <a:gd name="connsiteY0" fmla="*/ 0 h 1933574"/>
              <a:gd name="connsiteX1" fmla="*/ 3968423 w 3968423"/>
              <a:gd name="connsiteY1" fmla="*/ 0 h 1933574"/>
              <a:gd name="connsiteX2" fmla="*/ 3946431 w 3968423"/>
              <a:gd name="connsiteY2" fmla="*/ 161996 h 1933574"/>
              <a:gd name="connsiteX3" fmla="*/ 1984212 w 3968423"/>
              <a:gd name="connsiteY3" fmla="*/ 1933574 h 1933574"/>
              <a:gd name="connsiteX4" fmla="*/ 21992 w 3968423"/>
              <a:gd name="connsiteY4" fmla="*/ 161996 h 1933574"/>
              <a:gd name="connsiteX0-1" fmla="*/ 0 w 3968423"/>
              <a:gd name="connsiteY0-2" fmla="*/ 19051 h 1952625"/>
              <a:gd name="connsiteX1-3" fmla="*/ 304945 w 3968423"/>
              <a:gd name="connsiteY1-4" fmla="*/ 0 h 1952625"/>
              <a:gd name="connsiteX2-5" fmla="*/ 3968423 w 3968423"/>
              <a:gd name="connsiteY2-6" fmla="*/ 19051 h 1952625"/>
              <a:gd name="connsiteX3-7" fmla="*/ 3946431 w 3968423"/>
              <a:gd name="connsiteY3-8" fmla="*/ 181047 h 1952625"/>
              <a:gd name="connsiteX4-9" fmla="*/ 1984212 w 3968423"/>
              <a:gd name="connsiteY4-10" fmla="*/ 1952625 h 1952625"/>
              <a:gd name="connsiteX5" fmla="*/ 21992 w 3968423"/>
              <a:gd name="connsiteY5" fmla="*/ 181047 h 1952625"/>
              <a:gd name="connsiteX6" fmla="*/ 0 w 3968423"/>
              <a:gd name="connsiteY6" fmla="*/ 19051 h 1952625"/>
              <a:gd name="connsiteX0-11" fmla="*/ 0 w 3968423"/>
              <a:gd name="connsiteY0-12" fmla="*/ 0 h 1933574"/>
              <a:gd name="connsiteX1-13" fmla="*/ 3968423 w 3968423"/>
              <a:gd name="connsiteY1-14" fmla="*/ 0 h 1933574"/>
              <a:gd name="connsiteX2-15" fmla="*/ 3946431 w 3968423"/>
              <a:gd name="connsiteY2-16" fmla="*/ 161996 h 1933574"/>
              <a:gd name="connsiteX3-17" fmla="*/ 1984212 w 3968423"/>
              <a:gd name="connsiteY3-18" fmla="*/ 1933574 h 1933574"/>
              <a:gd name="connsiteX4-19" fmla="*/ 21992 w 3968423"/>
              <a:gd name="connsiteY4-20" fmla="*/ 161996 h 1933574"/>
              <a:gd name="connsiteX5-21" fmla="*/ 0 w 3968423"/>
              <a:gd name="connsiteY5-22" fmla="*/ 0 h 1933574"/>
              <a:gd name="connsiteX0-23" fmla="*/ 0 w 3968423"/>
              <a:gd name="connsiteY0-24" fmla="*/ 14289 h 1947863"/>
              <a:gd name="connsiteX1-25" fmla="*/ 328757 w 3968423"/>
              <a:gd name="connsiteY1-26" fmla="*/ 0 h 1947863"/>
              <a:gd name="connsiteX2-27" fmla="*/ 3968423 w 3968423"/>
              <a:gd name="connsiteY2-28" fmla="*/ 14289 h 1947863"/>
              <a:gd name="connsiteX3-29" fmla="*/ 3946431 w 3968423"/>
              <a:gd name="connsiteY3-30" fmla="*/ 176285 h 1947863"/>
              <a:gd name="connsiteX4-31" fmla="*/ 1984212 w 3968423"/>
              <a:gd name="connsiteY4-32" fmla="*/ 1947863 h 1947863"/>
              <a:gd name="connsiteX5-33" fmla="*/ 21992 w 3968423"/>
              <a:gd name="connsiteY5-34" fmla="*/ 176285 h 1947863"/>
              <a:gd name="connsiteX6-35" fmla="*/ 0 w 3968423"/>
              <a:gd name="connsiteY6-36" fmla="*/ 14289 h 1947863"/>
              <a:gd name="connsiteX0-37" fmla="*/ 328757 w 3968423"/>
              <a:gd name="connsiteY0-38" fmla="*/ 0 h 1947863"/>
              <a:gd name="connsiteX1-39" fmla="*/ 3968423 w 3968423"/>
              <a:gd name="connsiteY1-40" fmla="*/ 14289 h 1947863"/>
              <a:gd name="connsiteX2-41" fmla="*/ 3946431 w 3968423"/>
              <a:gd name="connsiteY2-42" fmla="*/ 176285 h 1947863"/>
              <a:gd name="connsiteX3-43" fmla="*/ 1984212 w 3968423"/>
              <a:gd name="connsiteY3-44" fmla="*/ 1947863 h 1947863"/>
              <a:gd name="connsiteX4-45" fmla="*/ 21992 w 3968423"/>
              <a:gd name="connsiteY4-46" fmla="*/ 176285 h 1947863"/>
              <a:gd name="connsiteX5-47" fmla="*/ 0 w 3968423"/>
              <a:gd name="connsiteY5-48" fmla="*/ 14289 h 1947863"/>
              <a:gd name="connsiteX6-49" fmla="*/ 420197 w 3968423"/>
              <a:gd name="connsiteY6-50" fmla="*/ 91440 h 1947863"/>
              <a:gd name="connsiteX0-51" fmla="*/ 328757 w 3968423"/>
              <a:gd name="connsiteY0-52" fmla="*/ 0 h 1947863"/>
              <a:gd name="connsiteX1-53" fmla="*/ 3968423 w 3968423"/>
              <a:gd name="connsiteY1-54" fmla="*/ 14289 h 1947863"/>
              <a:gd name="connsiteX2-55" fmla="*/ 3946431 w 3968423"/>
              <a:gd name="connsiteY2-56" fmla="*/ 176285 h 1947863"/>
              <a:gd name="connsiteX3-57" fmla="*/ 1984212 w 3968423"/>
              <a:gd name="connsiteY3-58" fmla="*/ 1947863 h 1947863"/>
              <a:gd name="connsiteX4-59" fmla="*/ 21992 w 3968423"/>
              <a:gd name="connsiteY4-60" fmla="*/ 176285 h 1947863"/>
              <a:gd name="connsiteX5-61" fmla="*/ 0 w 3968423"/>
              <a:gd name="connsiteY5-62" fmla="*/ 14289 h 1947863"/>
              <a:gd name="connsiteX0-63" fmla="*/ 3968423 w 3968423"/>
              <a:gd name="connsiteY0-64" fmla="*/ 0 h 1933574"/>
              <a:gd name="connsiteX1-65" fmla="*/ 3946431 w 3968423"/>
              <a:gd name="connsiteY1-66" fmla="*/ 161996 h 1933574"/>
              <a:gd name="connsiteX2-67" fmla="*/ 1984212 w 3968423"/>
              <a:gd name="connsiteY2-68" fmla="*/ 1933574 h 1933574"/>
              <a:gd name="connsiteX3-69" fmla="*/ 21992 w 3968423"/>
              <a:gd name="connsiteY3-70" fmla="*/ 161996 h 1933574"/>
              <a:gd name="connsiteX4-71" fmla="*/ 0 w 3968423"/>
              <a:gd name="connsiteY4-72" fmla="*/ 0 h 193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68423" h="1933574">
                <a:moveTo>
                  <a:pt x="3968423" y="0"/>
                </a:moveTo>
                <a:lnTo>
                  <a:pt x="3946431" y="161996"/>
                </a:lnTo>
                <a:cubicBezTo>
                  <a:pt x="3764638" y="1172055"/>
                  <a:pt x="2955217" y="1933574"/>
                  <a:pt x="1984212" y="1933574"/>
                </a:cubicBezTo>
                <a:cubicBezTo>
                  <a:pt x="1013203" y="1933574"/>
                  <a:pt x="203783" y="1172055"/>
                  <a:pt x="21992" y="161996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/>
          <p:cNvSpPr/>
          <p:nvPr/>
        </p:nvSpPr>
        <p:spPr>
          <a:xfrm>
            <a:off x="4414949" y="1"/>
            <a:ext cx="3901235" cy="1719263"/>
          </a:xfrm>
          <a:custGeom>
            <a:avLst/>
            <a:gdLst>
              <a:gd name="connsiteX0" fmla="*/ 0 w 3901235"/>
              <a:gd name="connsiteY0" fmla="*/ 0 h 1719263"/>
              <a:gd name="connsiteX1" fmla="*/ 3901235 w 3901235"/>
              <a:gd name="connsiteY1" fmla="*/ 0 h 1719263"/>
              <a:gd name="connsiteX2" fmla="*/ 3871510 w 3901235"/>
              <a:gd name="connsiteY2" fmla="*/ 134033 h 1719263"/>
              <a:gd name="connsiteX3" fmla="*/ 1950618 w 3901235"/>
              <a:gd name="connsiteY3" fmla="*/ 1719263 h 1719263"/>
              <a:gd name="connsiteX4" fmla="*/ 29725 w 3901235"/>
              <a:gd name="connsiteY4" fmla="*/ 134033 h 1719263"/>
              <a:gd name="connsiteX0-1" fmla="*/ 0 w 3901235"/>
              <a:gd name="connsiteY0-2" fmla="*/ 4764 h 1724027"/>
              <a:gd name="connsiteX1-3" fmla="*/ 971439 w 3901235"/>
              <a:gd name="connsiteY1-4" fmla="*/ 0 h 1724027"/>
              <a:gd name="connsiteX2-5" fmla="*/ 3901235 w 3901235"/>
              <a:gd name="connsiteY2-6" fmla="*/ 4764 h 1724027"/>
              <a:gd name="connsiteX3-7" fmla="*/ 3871510 w 3901235"/>
              <a:gd name="connsiteY3-8" fmla="*/ 138797 h 1724027"/>
              <a:gd name="connsiteX4-9" fmla="*/ 1950618 w 3901235"/>
              <a:gd name="connsiteY4-10" fmla="*/ 1724027 h 1724027"/>
              <a:gd name="connsiteX5" fmla="*/ 29725 w 3901235"/>
              <a:gd name="connsiteY5" fmla="*/ 138797 h 1724027"/>
              <a:gd name="connsiteX6" fmla="*/ 0 w 3901235"/>
              <a:gd name="connsiteY6" fmla="*/ 4764 h 1724027"/>
              <a:gd name="connsiteX0-11" fmla="*/ 971439 w 3901235"/>
              <a:gd name="connsiteY0-12" fmla="*/ 0 h 1724027"/>
              <a:gd name="connsiteX1-13" fmla="*/ 3901235 w 3901235"/>
              <a:gd name="connsiteY1-14" fmla="*/ 4764 h 1724027"/>
              <a:gd name="connsiteX2-15" fmla="*/ 3871510 w 3901235"/>
              <a:gd name="connsiteY2-16" fmla="*/ 138797 h 1724027"/>
              <a:gd name="connsiteX3-17" fmla="*/ 1950618 w 3901235"/>
              <a:gd name="connsiteY3-18" fmla="*/ 1724027 h 1724027"/>
              <a:gd name="connsiteX4-19" fmla="*/ 29725 w 3901235"/>
              <a:gd name="connsiteY4-20" fmla="*/ 138797 h 1724027"/>
              <a:gd name="connsiteX5-21" fmla="*/ 0 w 3901235"/>
              <a:gd name="connsiteY5-22" fmla="*/ 4764 h 1724027"/>
              <a:gd name="connsiteX6-23" fmla="*/ 1062879 w 3901235"/>
              <a:gd name="connsiteY6-24" fmla="*/ 91440 h 1724027"/>
              <a:gd name="connsiteX0-25" fmla="*/ 971439 w 3901235"/>
              <a:gd name="connsiteY0-26" fmla="*/ 0 h 1724027"/>
              <a:gd name="connsiteX1-27" fmla="*/ 3901235 w 3901235"/>
              <a:gd name="connsiteY1-28" fmla="*/ 4764 h 1724027"/>
              <a:gd name="connsiteX2-29" fmla="*/ 3871510 w 3901235"/>
              <a:gd name="connsiteY2-30" fmla="*/ 138797 h 1724027"/>
              <a:gd name="connsiteX3-31" fmla="*/ 1950618 w 3901235"/>
              <a:gd name="connsiteY3-32" fmla="*/ 1724027 h 1724027"/>
              <a:gd name="connsiteX4-33" fmla="*/ 29725 w 3901235"/>
              <a:gd name="connsiteY4-34" fmla="*/ 138797 h 1724027"/>
              <a:gd name="connsiteX5-35" fmla="*/ 0 w 3901235"/>
              <a:gd name="connsiteY5-36" fmla="*/ 4764 h 1724027"/>
              <a:gd name="connsiteX0-37" fmla="*/ 3901235 w 3901235"/>
              <a:gd name="connsiteY0-38" fmla="*/ 0 h 1719263"/>
              <a:gd name="connsiteX1-39" fmla="*/ 3871510 w 3901235"/>
              <a:gd name="connsiteY1-40" fmla="*/ 134033 h 1719263"/>
              <a:gd name="connsiteX2-41" fmla="*/ 1950618 w 3901235"/>
              <a:gd name="connsiteY2-42" fmla="*/ 1719263 h 1719263"/>
              <a:gd name="connsiteX3-43" fmla="*/ 29725 w 3901235"/>
              <a:gd name="connsiteY3-44" fmla="*/ 134033 h 1719263"/>
              <a:gd name="connsiteX4-45" fmla="*/ 0 w 3901235"/>
              <a:gd name="connsiteY4-46" fmla="*/ 0 h 1719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01235" h="1719263">
                <a:moveTo>
                  <a:pt x="3901235" y="0"/>
                </a:moveTo>
                <a:lnTo>
                  <a:pt x="3871510" y="134033"/>
                </a:lnTo>
                <a:cubicBezTo>
                  <a:pt x="3629235" y="1049959"/>
                  <a:pt x="2860935" y="1719263"/>
                  <a:pt x="1950618" y="1719263"/>
                </a:cubicBezTo>
                <a:cubicBezTo>
                  <a:pt x="1040298" y="1719263"/>
                  <a:pt x="271998" y="1049959"/>
                  <a:pt x="29725" y="13403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503508" y="3471206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4.4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48203" y="419027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</a:t>
            </a:r>
          </a:p>
        </p:txBody>
      </p:sp>
      <p:sp>
        <p:nvSpPr>
          <p:cNvPr id="49" name="矩形 48"/>
          <p:cNvSpPr/>
          <p:nvPr/>
        </p:nvSpPr>
        <p:spPr>
          <a:xfrm>
            <a:off x="606656" y="373355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组合数据类型概述</a:t>
            </a:r>
          </a:p>
        </p:txBody>
      </p:sp>
      <p:sp>
        <p:nvSpPr>
          <p:cNvPr id="172" name="任意多边形: 形状 171"/>
          <p:cNvSpPr/>
          <p:nvPr/>
        </p:nvSpPr>
        <p:spPr>
          <a:xfrm>
            <a:off x="4294786" y="0"/>
            <a:ext cx="3592905" cy="1725984"/>
          </a:xfrm>
          <a:custGeom>
            <a:avLst/>
            <a:gdLst>
              <a:gd name="connsiteX0" fmla="*/ 0 w 3592905"/>
              <a:gd name="connsiteY0" fmla="*/ 0 h 1725984"/>
              <a:gd name="connsiteX1" fmla="*/ 3592905 w 3592905"/>
              <a:gd name="connsiteY1" fmla="*/ 0 h 1725984"/>
              <a:gd name="connsiteX2" fmla="*/ 3587358 w 3592905"/>
              <a:gd name="connsiteY2" fmla="*/ 109844 h 1725984"/>
              <a:gd name="connsiteX3" fmla="*/ 1796452 w 3592905"/>
              <a:gd name="connsiteY3" fmla="*/ 1725984 h 1725984"/>
              <a:gd name="connsiteX4" fmla="*/ 5547 w 3592905"/>
              <a:gd name="connsiteY4" fmla="*/ 109844 h 17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2905" h="1725984">
                <a:moveTo>
                  <a:pt x="0" y="0"/>
                </a:moveTo>
                <a:lnTo>
                  <a:pt x="3592905" y="0"/>
                </a:lnTo>
                <a:lnTo>
                  <a:pt x="3587358" y="109844"/>
                </a:lnTo>
                <a:cubicBezTo>
                  <a:pt x="3495170" y="1017606"/>
                  <a:pt x="2728536" y="1725984"/>
                  <a:pt x="1796452" y="1725984"/>
                </a:cubicBezTo>
                <a:cubicBezTo>
                  <a:pt x="864368" y="1725984"/>
                  <a:pt x="97735" y="1017606"/>
                  <a:pt x="5547" y="1098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1" name="任意多边形: 形状 120"/>
          <p:cNvSpPr/>
          <p:nvPr/>
        </p:nvSpPr>
        <p:spPr>
          <a:xfrm rot="2001767">
            <a:off x="9105615" y="1066962"/>
            <a:ext cx="979224" cy="985205"/>
          </a:xfrm>
          <a:custGeom>
            <a:avLst/>
            <a:gdLst>
              <a:gd name="connsiteX0" fmla="*/ 447971 w 1442460"/>
              <a:gd name="connsiteY0" fmla="*/ 1397101 h 1451272"/>
              <a:gd name="connsiteX1" fmla="*/ 994490 w 1442460"/>
              <a:gd name="connsiteY1" fmla="*/ 1397101 h 1451272"/>
              <a:gd name="connsiteX2" fmla="*/ 867471 w 1442460"/>
              <a:gd name="connsiteY2" fmla="*/ 1436530 h 1451272"/>
              <a:gd name="connsiteX3" fmla="*/ 721230 w 1442460"/>
              <a:gd name="connsiteY3" fmla="*/ 1451272 h 1451272"/>
              <a:gd name="connsiteX4" fmla="*/ 574989 w 1442460"/>
              <a:gd name="connsiteY4" fmla="*/ 1436530 h 1451272"/>
              <a:gd name="connsiteX5" fmla="*/ 209854 w 1442460"/>
              <a:gd name="connsiteY5" fmla="*/ 1240162 h 1451272"/>
              <a:gd name="connsiteX6" fmla="*/ 1232607 w 1442460"/>
              <a:gd name="connsiteY6" fmla="*/ 1240162 h 1451272"/>
              <a:gd name="connsiteX7" fmla="*/ 1166640 w 1442460"/>
              <a:gd name="connsiteY7" fmla="*/ 1294590 h 1451272"/>
              <a:gd name="connsiteX8" fmla="*/ 275821 w 1442460"/>
              <a:gd name="connsiteY8" fmla="*/ 1294590 h 1451272"/>
              <a:gd name="connsiteX9" fmla="*/ 93401 w 1442460"/>
              <a:gd name="connsiteY9" fmla="*/ 1083223 h 1451272"/>
              <a:gd name="connsiteX10" fmla="*/ 1349059 w 1442460"/>
              <a:gd name="connsiteY10" fmla="*/ 1083223 h 1451272"/>
              <a:gd name="connsiteX11" fmla="*/ 1322939 w 1442460"/>
              <a:gd name="connsiteY11" fmla="*/ 1131346 h 1451272"/>
              <a:gd name="connsiteX12" fmla="*/ 1317737 w 1442460"/>
              <a:gd name="connsiteY12" fmla="*/ 1137651 h 1451272"/>
              <a:gd name="connsiteX13" fmla="*/ 124723 w 1442460"/>
              <a:gd name="connsiteY13" fmla="*/ 1137651 h 1451272"/>
              <a:gd name="connsiteX14" fmla="*/ 119521 w 1442460"/>
              <a:gd name="connsiteY14" fmla="*/ 1131346 h 1451272"/>
              <a:gd name="connsiteX15" fmla="*/ 27225 w 1442460"/>
              <a:gd name="connsiteY15" fmla="*/ 926284 h 1451272"/>
              <a:gd name="connsiteX16" fmla="*/ 1415235 w 1442460"/>
              <a:gd name="connsiteY16" fmla="*/ 926284 h 1451272"/>
              <a:gd name="connsiteX17" fmla="*/ 1398340 w 1442460"/>
              <a:gd name="connsiteY17" fmla="*/ 980712 h 1451272"/>
              <a:gd name="connsiteX18" fmla="*/ 44121 w 1442460"/>
              <a:gd name="connsiteY18" fmla="*/ 980712 h 1451272"/>
              <a:gd name="connsiteX19" fmla="*/ 0 w 1442460"/>
              <a:gd name="connsiteY19" fmla="*/ 769345 h 1451272"/>
              <a:gd name="connsiteX20" fmla="*/ 1442460 w 1442460"/>
              <a:gd name="connsiteY20" fmla="*/ 769345 h 1451272"/>
              <a:gd name="connsiteX21" fmla="*/ 1436973 w 1442460"/>
              <a:gd name="connsiteY21" fmla="*/ 823773 h 1451272"/>
              <a:gd name="connsiteX22" fmla="*/ 5487 w 1442460"/>
              <a:gd name="connsiteY22" fmla="*/ 823773 h 1451272"/>
              <a:gd name="connsiteX23" fmla="*/ 7009 w 1442460"/>
              <a:gd name="connsiteY23" fmla="*/ 612406 h 1451272"/>
              <a:gd name="connsiteX24" fmla="*/ 1435452 w 1442460"/>
              <a:gd name="connsiteY24" fmla="*/ 612406 h 1451272"/>
              <a:gd name="connsiteX25" fmla="*/ 1440939 w 1442460"/>
              <a:gd name="connsiteY25" fmla="*/ 666834 h 1451272"/>
              <a:gd name="connsiteX26" fmla="*/ 1522 w 1442460"/>
              <a:gd name="connsiteY26" fmla="*/ 666834 h 1451272"/>
              <a:gd name="connsiteX27" fmla="*/ 48806 w 1442460"/>
              <a:gd name="connsiteY27" fmla="*/ 455467 h 1451272"/>
              <a:gd name="connsiteX28" fmla="*/ 1393655 w 1442460"/>
              <a:gd name="connsiteY28" fmla="*/ 455467 h 1451272"/>
              <a:gd name="connsiteX29" fmla="*/ 1410550 w 1442460"/>
              <a:gd name="connsiteY29" fmla="*/ 509895 h 1451272"/>
              <a:gd name="connsiteX30" fmla="*/ 31911 w 1442460"/>
              <a:gd name="connsiteY30" fmla="*/ 509895 h 1451272"/>
              <a:gd name="connsiteX31" fmla="*/ 137176 w 1442460"/>
              <a:gd name="connsiteY31" fmla="*/ 298528 h 1451272"/>
              <a:gd name="connsiteX32" fmla="*/ 1305284 w 1442460"/>
              <a:gd name="connsiteY32" fmla="*/ 298528 h 1451272"/>
              <a:gd name="connsiteX33" fmla="*/ 1322939 w 1442460"/>
              <a:gd name="connsiteY33" fmla="*/ 319926 h 1451272"/>
              <a:gd name="connsiteX34" fmla="*/ 1340867 w 1442460"/>
              <a:gd name="connsiteY34" fmla="*/ 352956 h 1451272"/>
              <a:gd name="connsiteX35" fmla="*/ 101593 w 1442460"/>
              <a:gd name="connsiteY35" fmla="*/ 352956 h 1451272"/>
              <a:gd name="connsiteX36" fmla="*/ 119521 w 1442460"/>
              <a:gd name="connsiteY36" fmla="*/ 319926 h 1451272"/>
              <a:gd name="connsiteX37" fmla="*/ 294114 w 1442460"/>
              <a:gd name="connsiteY37" fmla="*/ 141589 h 1451272"/>
              <a:gd name="connsiteX38" fmla="*/ 1148347 w 1442460"/>
              <a:gd name="connsiteY38" fmla="*/ 141589 h 1451272"/>
              <a:gd name="connsiteX39" fmla="*/ 1214314 w 1442460"/>
              <a:gd name="connsiteY39" fmla="*/ 196017 h 1451272"/>
              <a:gd name="connsiteX40" fmla="*/ 228147 w 1442460"/>
              <a:gd name="connsiteY40" fmla="*/ 196017 h 1451272"/>
              <a:gd name="connsiteX41" fmla="*/ 721230 w 1442460"/>
              <a:gd name="connsiteY41" fmla="*/ 0 h 1451272"/>
              <a:gd name="connsiteX42" fmla="*/ 867471 w 1442460"/>
              <a:gd name="connsiteY42" fmla="*/ 14742 h 1451272"/>
              <a:gd name="connsiteX43" fmla="*/ 945868 w 1442460"/>
              <a:gd name="connsiteY43" fmla="*/ 39078 h 1451272"/>
              <a:gd name="connsiteX44" fmla="*/ 496593 w 1442460"/>
              <a:gd name="connsiteY44" fmla="*/ 39078 h 1451272"/>
              <a:gd name="connsiteX45" fmla="*/ 574989 w 1442460"/>
              <a:gd name="connsiteY45" fmla="*/ 14742 h 1451272"/>
              <a:gd name="connsiteX46" fmla="*/ 721230 w 1442460"/>
              <a:gd name="connsiteY46" fmla="*/ 0 h 145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42460" h="1451272">
                <a:moveTo>
                  <a:pt x="447971" y="1397101"/>
                </a:moveTo>
                <a:lnTo>
                  <a:pt x="994490" y="1397101"/>
                </a:lnTo>
                <a:lnTo>
                  <a:pt x="867471" y="1436530"/>
                </a:lnTo>
                <a:cubicBezTo>
                  <a:pt x="820234" y="1446196"/>
                  <a:pt x="771325" y="1451272"/>
                  <a:pt x="721230" y="1451272"/>
                </a:cubicBezTo>
                <a:cubicBezTo>
                  <a:pt x="671136" y="1451272"/>
                  <a:pt x="622226" y="1446196"/>
                  <a:pt x="574989" y="1436530"/>
                </a:cubicBezTo>
                <a:close/>
                <a:moveTo>
                  <a:pt x="209854" y="1240162"/>
                </a:moveTo>
                <a:lnTo>
                  <a:pt x="1232607" y="1240162"/>
                </a:lnTo>
                <a:lnTo>
                  <a:pt x="1166640" y="1294590"/>
                </a:lnTo>
                <a:lnTo>
                  <a:pt x="275821" y="1294590"/>
                </a:lnTo>
                <a:close/>
                <a:moveTo>
                  <a:pt x="93401" y="1083223"/>
                </a:moveTo>
                <a:lnTo>
                  <a:pt x="1349059" y="1083223"/>
                </a:lnTo>
                <a:lnTo>
                  <a:pt x="1322939" y="1131346"/>
                </a:lnTo>
                <a:lnTo>
                  <a:pt x="1317737" y="1137651"/>
                </a:lnTo>
                <a:lnTo>
                  <a:pt x="124723" y="1137651"/>
                </a:lnTo>
                <a:lnTo>
                  <a:pt x="119521" y="1131346"/>
                </a:lnTo>
                <a:close/>
                <a:moveTo>
                  <a:pt x="27225" y="926284"/>
                </a:moveTo>
                <a:lnTo>
                  <a:pt x="1415235" y="926284"/>
                </a:lnTo>
                <a:lnTo>
                  <a:pt x="1398340" y="980712"/>
                </a:lnTo>
                <a:lnTo>
                  <a:pt x="44121" y="980712"/>
                </a:lnTo>
                <a:close/>
                <a:moveTo>
                  <a:pt x="0" y="769345"/>
                </a:moveTo>
                <a:lnTo>
                  <a:pt x="1442460" y="769345"/>
                </a:lnTo>
                <a:lnTo>
                  <a:pt x="1436973" y="823773"/>
                </a:lnTo>
                <a:lnTo>
                  <a:pt x="5487" y="823773"/>
                </a:lnTo>
                <a:close/>
                <a:moveTo>
                  <a:pt x="7009" y="612406"/>
                </a:moveTo>
                <a:lnTo>
                  <a:pt x="1435452" y="612406"/>
                </a:lnTo>
                <a:lnTo>
                  <a:pt x="1440939" y="666834"/>
                </a:lnTo>
                <a:lnTo>
                  <a:pt x="1522" y="666834"/>
                </a:lnTo>
                <a:close/>
                <a:moveTo>
                  <a:pt x="48806" y="455467"/>
                </a:moveTo>
                <a:lnTo>
                  <a:pt x="1393655" y="455467"/>
                </a:lnTo>
                <a:lnTo>
                  <a:pt x="1410550" y="509895"/>
                </a:lnTo>
                <a:lnTo>
                  <a:pt x="31911" y="509895"/>
                </a:lnTo>
                <a:close/>
                <a:moveTo>
                  <a:pt x="137176" y="298528"/>
                </a:moveTo>
                <a:lnTo>
                  <a:pt x="1305284" y="298528"/>
                </a:lnTo>
                <a:lnTo>
                  <a:pt x="1322939" y="319926"/>
                </a:lnTo>
                <a:lnTo>
                  <a:pt x="1340867" y="352956"/>
                </a:lnTo>
                <a:lnTo>
                  <a:pt x="101593" y="352956"/>
                </a:lnTo>
                <a:lnTo>
                  <a:pt x="119521" y="319926"/>
                </a:lnTo>
                <a:close/>
                <a:moveTo>
                  <a:pt x="294114" y="141589"/>
                </a:moveTo>
                <a:lnTo>
                  <a:pt x="1148347" y="141589"/>
                </a:lnTo>
                <a:lnTo>
                  <a:pt x="1214314" y="196017"/>
                </a:lnTo>
                <a:lnTo>
                  <a:pt x="228147" y="196017"/>
                </a:lnTo>
                <a:close/>
                <a:moveTo>
                  <a:pt x="721230" y="0"/>
                </a:moveTo>
                <a:cubicBezTo>
                  <a:pt x="771325" y="0"/>
                  <a:pt x="820234" y="5076"/>
                  <a:pt x="867471" y="14742"/>
                </a:cubicBezTo>
                <a:lnTo>
                  <a:pt x="945868" y="39078"/>
                </a:lnTo>
                <a:lnTo>
                  <a:pt x="496593" y="39078"/>
                </a:lnTo>
                <a:lnTo>
                  <a:pt x="574989" y="14742"/>
                </a:lnTo>
                <a:cubicBezTo>
                  <a:pt x="622226" y="5076"/>
                  <a:pt x="671136" y="0"/>
                  <a:pt x="7212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1648201" y="3441015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180" name="组合 179"/>
          <p:cNvGrpSpPr/>
          <p:nvPr/>
        </p:nvGrpSpPr>
        <p:grpSpPr>
          <a:xfrm>
            <a:off x="5431027" y="298047"/>
            <a:ext cx="1320423" cy="1005661"/>
            <a:chOff x="5386258" y="298047"/>
            <a:chExt cx="1320423" cy="1005661"/>
          </a:xfrm>
        </p:grpSpPr>
        <p:sp>
          <p:nvSpPr>
            <p:cNvPr id="42" name="矩形 41"/>
            <p:cNvSpPr/>
            <p:nvPr/>
          </p:nvSpPr>
          <p:spPr>
            <a:xfrm>
              <a:off x="5386258" y="298047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</a:p>
          </p:txBody>
        </p:sp>
        <p:sp>
          <p:nvSpPr>
            <p:cNvPr id="173" name="矩形 172"/>
            <p:cNvSpPr/>
            <p:nvPr/>
          </p:nvSpPr>
          <p:spPr>
            <a:xfrm>
              <a:off x="5957758" y="534267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  <p:cxnSp>
          <p:nvCxnSpPr>
            <p:cNvPr id="175" name="直接连接符 174"/>
            <p:cNvCxnSpPr/>
            <p:nvPr/>
          </p:nvCxnSpPr>
          <p:spPr>
            <a:xfrm flipV="1">
              <a:off x="5603081" y="1001316"/>
              <a:ext cx="279797" cy="2155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flipV="1">
              <a:off x="6210300" y="379810"/>
              <a:ext cx="279797" cy="2155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椭圆 181"/>
          <p:cNvSpPr/>
          <p:nvPr/>
        </p:nvSpPr>
        <p:spPr>
          <a:xfrm>
            <a:off x="1551101" y="1154454"/>
            <a:ext cx="452100" cy="4521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/>
          <p:cNvSpPr/>
          <p:nvPr/>
        </p:nvSpPr>
        <p:spPr>
          <a:xfrm>
            <a:off x="8787379" y="1478302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218102" y="1144930"/>
            <a:ext cx="140946" cy="140946"/>
          </a:xfrm>
          <a:prstGeom prst="ellipse">
            <a:avLst/>
          </a:prstGeom>
          <a:solidFill>
            <a:srgbClr val="03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A679FA-B3A3-8F88-C6DF-D94B69703673}"/>
              </a:ext>
            </a:extLst>
          </p:cNvPr>
          <p:cNvSpPr/>
          <p:nvPr/>
        </p:nvSpPr>
        <p:spPr>
          <a:xfrm>
            <a:off x="1431401" y="2995960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4.1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93BB8E3-F2BA-FCCB-CA22-0ED4FB6F1E2F}"/>
              </a:ext>
            </a:extLst>
          </p:cNvPr>
          <p:cNvSpPr/>
          <p:nvPr/>
        </p:nvSpPr>
        <p:spPr>
          <a:xfrm>
            <a:off x="8720308" y="3870069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DA723B9-CBC5-7001-2069-0FE9CD2B6238}"/>
              </a:ext>
            </a:extLst>
          </p:cNvPr>
          <p:cNvSpPr/>
          <p:nvPr/>
        </p:nvSpPr>
        <p:spPr>
          <a:xfrm>
            <a:off x="4127397" y="416199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DD03EDD-E025-70F4-5618-0486D1204968}"/>
              </a:ext>
            </a:extLst>
          </p:cNvPr>
          <p:cNvSpPr/>
          <p:nvPr/>
        </p:nvSpPr>
        <p:spPr>
          <a:xfrm>
            <a:off x="4399499" y="3869453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108987-819C-DC89-51FC-3C8A98C2927B}"/>
              </a:ext>
            </a:extLst>
          </p:cNvPr>
          <p:cNvSpPr/>
          <p:nvPr/>
        </p:nvSpPr>
        <p:spPr>
          <a:xfrm>
            <a:off x="4182699" y="3424398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4.2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EB58A5-5976-0308-81E9-D4508423C37D}"/>
              </a:ext>
            </a:extLst>
          </p:cNvPr>
          <p:cNvSpPr/>
          <p:nvPr/>
        </p:nvSpPr>
        <p:spPr>
          <a:xfrm>
            <a:off x="5948235" y="355756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元组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602E61B-08C1-0486-CACA-9387412A5597}"/>
              </a:ext>
            </a:extLst>
          </p:cNvPr>
          <p:cNvSpPr/>
          <p:nvPr/>
        </p:nvSpPr>
        <p:spPr>
          <a:xfrm>
            <a:off x="6220338" y="3265027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5CD7D2-0A19-F442-66DC-360A947A203D}"/>
              </a:ext>
            </a:extLst>
          </p:cNvPr>
          <p:cNvSpPr/>
          <p:nvPr/>
        </p:nvSpPr>
        <p:spPr>
          <a:xfrm>
            <a:off x="6003538" y="2819972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4.3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3B6F8D1-A5A6-77DB-BC7A-82D108C21F67}"/>
              </a:ext>
            </a:extLst>
          </p:cNvPr>
          <p:cNvSpPr/>
          <p:nvPr/>
        </p:nvSpPr>
        <p:spPr>
          <a:xfrm>
            <a:off x="10688600" y="3753101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4.5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5943617-7995-6740-B9A7-1330B4E27DE5}"/>
              </a:ext>
            </a:extLst>
          </p:cNvPr>
          <p:cNvSpPr/>
          <p:nvPr/>
        </p:nvSpPr>
        <p:spPr>
          <a:xfrm>
            <a:off x="10633295" y="4472173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字典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ED4587F-18F3-941F-1EFC-1A36F354C377}"/>
              </a:ext>
            </a:extLst>
          </p:cNvPr>
          <p:cNvSpPr/>
          <p:nvPr/>
        </p:nvSpPr>
        <p:spPr>
          <a:xfrm>
            <a:off x="10905400" y="4151964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4.3.1</a:t>
            </a:r>
            <a:r>
              <a:rPr lang="zh-CN" altLang="en-US" dirty="0"/>
              <a:t>创建元组</a:t>
            </a:r>
          </a:p>
          <a:p>
            <a:pPr marL="0" indent="457200">
              <a:buNone/>
            </a:pPr>
            <a:r>
              <a:rPr lang="zh-CN" altLang="en-US" dirty="0"/>
              <a:t>利用</a:t>
            </a:r>
            <a:r>
              <a:rPr lang="en-US" altLang="zh-CN" dirty="0"/>
              <a:t>tuple()</a:t>
            </a:r>
            <a:r>
              <a:rPr lang="zh-CN" altLang="en-US" dirty="0"/>
              <a:t>可以把字符串或者列表类型的数据转换为元组。</a:t>
            </a: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利用元组的嵌套可以创建二维元组。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B6305223-ABE5-4B33-134B-8895CC978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28" y="2487148"/>
            <a:ext cx="6768942" cy="173731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图片 5" descr="文本&#10;&#10;中度可信度描述已自动生成">
            <a:extLst>
              <a:ext uri="{FF2B5EF4-FFF2-40B4-BE49-F238E27FC236}">
                <a16:creationId xmlns:a16="http://schemas.microsoft.com/office/drawing/2014/main" id="{2D17AF4A-CB5B-27F5-BD3F-3BBA2E442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28" y="5281169"/>
            <a:ext cx="6849113" cy="96291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0439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4.3.2</a:t>
            </a:r>
            <a:r>
              <a:rPr lang="zh-CN" altLang="en-US" dirty="0"/>
              <a:t>编辑元组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访问元组</a:t>
            </a:r>
          </a:p>
          <a:p>
            <a:pPr marL="0" indent="457200">
              <a:buNone/>
            </a:pPr>
            <a:r>
              <a:rPr lang="zh-CN" altLang="en-US" dirty="0"/>
              <a:t>元组及其元素的值不能修改，但可以使用</a:t>
            </a:r>
            <a:r>
              <a:rPr lang="en-US" altLang="zh-CN" dirty="0"/>
              <a:t>del</a:t>
            </a:r>
            <a:r>
              <a:rPr lang="zh-CN" altLang="en-US" dirty="0"/>
              <a:t>删除整个元组，可以使用索引与切片</a:t>
            </a:r>
            <a:r>
              <a:rPr lang="en-US" altLang="zh-CN" dirty="0"/>
              <a:t>x[</a:t>
            </a:r>
            <a:r>
              <a:rPr lang="en-US" altLang="zh-CN" dirty="0" err="1"/>
              <a:t>i</a:t>
            </a:r>
            <a:r>
              <a:rPr lang="en-US" altLang="zh-CN" dirty="0"/>
              <a:t>[:j[:k]]]</a:t>
            </a:r>
            <a:r>
              <a:rPr lang="zh-CN" altLang="en-US" dirty="0"/>
              <a:t>和</a:t>
            </a:r>
            <a:r>
              <a:rPr lang="en-US" altLang="zh-CN" dirty="0"/>
              <a:t>index(y)</a:t>
            </a:r>
            <a:r>
              <a:rPr lang="zh-CN" altLang="en-US" dirty="0"/>
              <a:t>访问元组，用法与列表和字符串雷同。</a:t>
            </a:r>
          </a:p>
          <a:p>
            <a:pPr marL="0" indent="457200">
              <a:buNone/>
            </a:pPr>
            <a:r>
              <a:rPr lang="en-US" altLang="zh-CN" dirty="0"/>
              <a:t>(1) </a:t>
            </a:r>
            <a:r>
              <a:rPr lang="zh-CN" altLang="en-US" dirty="0"/>
              <a:t>索引与切片：元组中元素的位置</a:t>
            </a:r>
            <a:r>
              <a:rPr lang="en-US" altLang="zh-CN" dirty="0"/>
              <a:t>x[</a:t>
            </a:r>
            <a:r>
              <a:rPr lang="en-US" altLang="zh-CN" dirty="0" err="1"/>
              <a:t>i</a:t>
            </a:r>
            <a:r>
              <a:rPr lang="en-US" altLang="zh-CN" dirty="0"/>
              <a:t>[:j[:k]]]</a:t>
            </a:r>
          </a:p>
          <a:p>
            <a:pPr marL="0" indent="457200">
              <a:buNone/>
            </a:pPr>
            <a:r>
              <a:rPr lang="en-US" altLang="zh-CN" dirty="0"/>
              <a:t>(2) </a:t>
            </a:r>
            <a:r>
              <a:rPr lang="zh-CN" altLang="en-US" dirty="0"/>
              <a:t>知道该元素值时，可以利用</a:t>
            </a:r>
            <a:r>
              <a:rPr lang="en-US" altLang="zh-CN" dirty="0" err="1"/>
              <a:t>x.index</a:t>
            </a:r>
            <a:r>
              <a:rPr lang="en-US" altLang="zh-CN" dirty="0"/>
              <a:t>(n)</a:t>
            </a:r>
            <a:r>
              <a:rPr lang="zh-CN" altLang="en-US" dirty="0"/>
              <a:t>方法先找到元素的位置。</a:t>
            </a:r>
            <a:r>
              <a:rPr lang="en-US" altLang="zh-CN" dirty="0" err="1"/>
              <a:t>y.index</a:t>
            </a:r>
            <a:r>
              <a:rPr lang="en-US" altLang="zh-CN" dirty="0"/>
              <a:t>(n)</a:t>
            </a:r>
            <a:r>
              <a:rPr lang="zh-CN" altLang="en-US" dirty="0"/>
              <a:t>：获取元素</a:t>
            </a:r>
            <a:r>
              <a:rPr lang="en-US" altLang="zh-CN" dirty="0"/>
              <a:t>n</a:t>
            </a:r>
            <a:r>
              <a:rPr lang="zh-CN" altLang="en-US" dirty="0"/>
              <a:t>在元组</a:t>
            </a:r>
            <a:r>
              <a:rPr lang="en-US" altLang="zh-CN" dirty="0"/>
              <a:t>y</a:t>
            </a:r>
            <a:r>
              <a:rPr lang="zh-CN" altLang="en-US" dirty="0"/>
              <a:t>中的位置。</a:t>
            </a:r>
            <a:endParaRPr lang="en-US" altLang="zh-CN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EEF22A8F-9BA0-449A-100A-F2A1CDC1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03" y="4701906"/>
            <a:ext cx="7563637" cy="2107966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57703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(3) </a:t>
            </a:r>
            <a:r>
              <a:rPr lang="zh-CN" altLang="en-US" dirty="0"/>
              <a:t>使用循环语句访问元组，可以使用</a:t>
            </a:r>
            <a:r>
              <a:rPr lang="en-US" altLang="zh-CN" dirty="0"/>
              <a:t>for</a:t>
            </a:r>
            <a:r>
              <a:rPr lang="zh-CN" altLang="en-US" dirty="0"/>
              <a:t>实现。</a:t>
            </a: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不能使用</a:t>
            </a:r>
            <a:r>
              <a:rPr lang="en-US" altLang="zh-CN" dirty="0"/>
              <a:t>insert(</a:t>
            </a:r>
            <a:r>
              <a:rPr lang="en-US" altLang="zh-CN" dirty="0" err="1"/>
              <a:t>i,e</a:t>
            </a:r>
            <a:r>
              <a:rPr lang="en-US" altLang="zh-CN" dirty="0"/>
              <a:t>)</a:t>
            </a:r>
            <a:r>
              <a:rPr lang="zh-CN" altLang="en-US" dirty="0"/>
              <a:t>、</a:t>
            </a:r>
            <a:r>
              <a:rPr lang="en-US" altLang="zh-CN" dirty="0"/>
              <a:t>append(y)</a:t>
            </a:r>
            <a:r>
              <a:rPr lang="zh-CN" altLang="en-US" dirty="0"/>
              <a:t>和</a:t>
            </a:r>
            <a:r>
              <a:rPr lang="en-US" altLang="zh-CN" dirty="0"/>
              <a:t>extend(z)</a:t>
            </a:r>
            <a:r>
              <a:rPr lang="zh-CN" altLang="en-US" dirty="0"/>
              <a:t>等方法添加元素。</a:t>
            </a:r>
          </a:p>
          <a:p>
            <a:pPr marL="0" indent="457200">
              <a:buNone/>
            </a:pPr>
            <a:r>
              <a:rPr lang="zh-CN" altLang="en-US" dirty="0"/>
              <a:t>不能修改元素。</a:t>
            </a:r>
          </a:p>
          <a:p>
            <a:pPr marL="0" indent="457200">
              <a:buNone/>
            </a:pPr>
            <a:r>
              <a:rPr lang="zh-CN" altLang="en-US" dirty="0"/>
              <a:t>不能使用</a:t>
            </a:r>
            <a:r>
              <a:rPr lang="en-US" altLang="zh-CN" dirty="0"/>
              <a:t>remove(e)</a:t>
            </a:r>
            <a:r>
              <a:rPr lang="zh-CN" altLang="en-US" dirty="0"/>
              <a:t>，</a:t>
            </a:r>
            <a:r>
              <a:rPr lang="en-US" altLang="zh-CN" dirty="0"/>
              <a:t>pop()</a:t>
            </a:r>
            <a:r>
              <a:rPr lang="zh-CN" altLang="en-US" dirty="0"/>
              <a:t>和 </a:t>
            </a:r>
            <a:r>
              <a:rPr lang="en-US" altLang="zh-CN" dirty="0"/>
              <a:t>clear()</a:t>
            </a:r>
            <a:r>
              <a:rPr lang="zh-CN" altLang="en-US" dirty="0"/>
              <a:t>删除元组中的元素。</a:t>
            </a:r>
            <a:endParaRPr lang="en-US" altLang="zh-CN" dirty="0"/>
          </a:p>
        </p:txBody>
      </p:sp>
      <p:pic>
        <p:nvPicPr>
          <p:cNvPr id="4" name="图片 3" descr="文本&#10;&#10;低可信度描述已自动生成">
            <a:extLst>
              <a:ext uri="{FF2B5EF4-FFF2-40B4-BE49-F238E27FC236}">
                <a16:creationId xmlns:a16="http://schemas.microsoft.com/office/drawing/2014/main" id="{AF20EAD7-3DB3-A761-8347-CC4EC2B0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70" y="2084436"/>
            <a:ext cx="4871886" cy="1007680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FEDD3C-B5DC-BE91-84E4-EA215C29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313" y="1146148"/>
            <a:ext cx="818149" cy="369901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42197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删除元组</a:t>
            </a:r>
          </a:p>
          <a:p>
            <a:pPr marL="0" indent="457200">
              <a:buNone/>
            </a:pPr>
            <a:r>
              <a:rPr lang="zh-CN" altLang="en-US" dirty="0"/>
              <a:t>使用</a:t>
            </a:r>
            <a:r>
              <a:rPr lang="en-US" altLang="zh-CN" dirty="0"/>
              <a:t>del</a:t>
            </a:r>
            <a:r>
              <a:rPr lang="zh-CN" altLang="en-US" dirty="0"/>
              <a:t>删除整个元组，例如</a:t>
            </a:r>
            <a:r>
              <a:rPr lang="en-US" altLang="zh-CN" dirty="0"/>
              <a:t>del x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5" name="图片 4" descr="文本&#10;&#10;低可信度描述已自动生成">
            <a:extLst>
              <a:ext uri="{FF2B5EF4-FFF2-40B4-BE49-F238E27FC236}">
                <a16:creationId xmlns:a16="http://schemas.microsoft.com/office/drawing/2014/main" id="{698DF7F9-B554-FA59-576E-3A80A451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57" y="2447714"/>
            <a:ext cx="7586024" cy="2557421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44541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4.3.3</a:t>
            </a:r>
            <a:r>
              <a:rPr lang="zh-CN" altLang="en-US" dirty="0"/>
              <a:t>使用元组</a:t>
            </a:r>
          </a:p>
          <a:p>
            <a:pPr marL="0" indent="457200">
              <a:buNone/>
            </a:pPr>
            <a:r>
              <a:rPr lang="zh-CN" altLang="en-US" dirty="0"/>
              <a:t>尽管不能修改元组及其元素的值；却可以连接元组，计算长度、求和、计数、查找最小和最大值和判断关系等；但是不能排序。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连接元组</a:t>
            </a:r>
          </a:p>
          <a:p>
            <a:pPr marL="0" indent="457200">
              <a:buNone/>
            </a:pPr>
            <a:r>
              <a:rPr lang="zh-CN" altLang="en-US" dirty="0"/>
              <a:t>利用‘</a:t>
            </a:r>
            <a:r>
              <a:rPr lang="en-US" altLang="zh-CN" dirty="0"/>
              <a:t>+’</a:t>
            </a:r>
            <a:r>
              <a:rPr lang="zh-CN" altLang="en-US" dirty="0"/>
              <a:t>把两个元组连接成一个新元组。通过该方法可以实现向元组中添加元素的功能。即：循环使用单元素元组与原元组连接。</a:t>
            </a:r>
            <a:endParaRPr lang="en-US" altLang="zh-CN" dirty="0"/>
          </a:p>
        </p:txBody>
      </p:sp>
      <p:pic>
        <p:nvPicPr>
          <p:cNvPr id="4" name="图片 3" descr="日历&#10;&#10;中度可信度描述已自动生成">
            <a:extLst>
              <a:ext uri="{FF2B5EF4-FFF2-40B4-BE49-F238E27FC236}">
                <a16:creationId xmlns:a16="http://schemas.microsoft.com/office/drawing/2014/main" id="{5196AA96-8E69-EBBB-F0BA-8918637C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03" y="4266145"/>
            <a:ext cx="7531274" cy="238731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74106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求长度、求和、求最大和最小</a:t>
            </a:r>
          </a:p>
          <a:p>
            <a:pPr marL="0" indent="457200">
              <a:buNone/>
            </a:pPr>
            <a:r>
              <a:rPr lang="zh-CN" altLang="en-US" dirty="0"/>
              <a:t>可以利用</a:t>
            </a:r>
            <a:r>
              <a:rPr lang="en-US" altLang="zh-CN" dirty="0" err="1"/>
              <a:t>len</a:t>
            </a:r>
            <a:r>
              <a:rPr lang="en-US" altLang="zh-CN" dirty="0"/>
              <a:t>()</a:t>
            </a:r>
            <a:r>
              <a:rPr lang="zh-CN" altLang="en-US" dirty="0"/>
              <a:t>、</a:t>
            </a:r>
            <a:r>
              <a:rPr lang="en-US" altLang="zh-CN" dirty="0"/>
              <a:t>sum()</a:t>
            </a:r>
            <a:r>
              <a:rPr lang="zh-CN" altLang="en-US" dirty="0"/>
              <a:t>、</a:t>
            </a:r>
            <a:r>
              <a:rPr lang="en-US" altLang="zh-CN" dirty="0"/>
              <a:t>max()</a:t>
            </a:r>
            <a:r>
              <a:rPr lang="zh-CN" altLang="en-US" dirty="0"/>
              <a:t>和</a:t>
            </a:r>
            <a:r>
              <a:rPr lang="en-US" altLang="zh-CN" dirty="0"/>
              <a:t>min()</a:t>
            </a:r>
            <a:r>
              <a:rPr lang="zh-CN" altLang="en-US" dirty="0"/>
              <a:t>实现，代码示例如图 </a:t>
            </a:r>
            <a:r>
              <a:rPr lang="en-US" altLang="zh-CN" dirty="0"/>
              <a:t>426</a:t>
            </a:r>
            <a:r>
              <a:rPr lang="zh-CN" altLang="en-US" dirty="0"/>
              <a:t>所示。</a:t>
            </a:r>
          </a:p>
          <a:p>
            <a:pPr marL="0" indent="457200">
              <a:buNone/>
            </a:pPr>
            <a:r>
              <a:rPr lang="en-US" altLang="zh-CN" dirty="0" err="1"/>
              <a:t>len</a:t>
            </a:r>
            <a:r>
              <a:rPr lang="en-US" altLang="zh-CN" dirty="0"/>
              <a:t>(x)</a:t>
            </a:r>
            <a:r>
              <a:rPr lang="zh-CN" altLang="en-US" dirty="0"/>
              <a:t>：求元组的长度；</a:t>
            </a:r>
          </a:p>
          <a:p>
            <a:pPr marL="0" indent="457200">
              <a:buNone/>
            </a:pPr>
            <a:r>
              <a:rPr lang="en-US" altLang="zh-CN" dirty="0"/>
              <a:t>sum(x)</a:t>
            </a:r>
            <a:r>
              <a:rPr lang="zh-CN" altLang="en-US" dirty="0"/>
              <a:t>：计算元组</a:t>
            </a:r>
            <a:r>
              <a:rPr lang="en-US" altLang="zh-CN" dirty="0"/>
              <a:t>x</a:t>
            </a:r>
            <a:r>
              <a:rPr lang="zh-CN" altLang="en-US" dirty="0"/>
              <a:t>中所有元素值的和；</a:t>
            </a:r>
          </a:p>
          <a:p>
            <a:pPr marL="0" indent="457200">
              <a:buNone/>
            </a:pPr>
            <a:r>
              <a:rPr lang="en-US" altLang="zh-CN" dirty="0"/>
              <a:t>max(x)</a:t>
            </a:r>
            <a:r>
              <a:rPr lang="zh-CN" altLang="en-US" dirty="0"/>
              <a:t>：求元组</a:t>
            </a:r>
            <a:r>
              <a:rPr lang="en-US" altLang="zh-CN" dirty="0"/>
              <a:t>x</a:t>
            </a:r>
            <a:r>
              <a:rPr lang="zh-CN" altLang="en-US" dirty="0"/>
              <a:t>中最大的元素；</a:t>
            </a:r>
          </a:p>
          <a:p>
            <a:pPr marL="0" indent="457200">
              <a:buNone/>
            </a:pPr>
            <a:r>
              <a:rPr lang="en-US" altLang="zh-CN" dirty="0"/>
              <a:t>min(x)</a:t>
            </a:r>
            <a:r>
              <a:rPr lang="zh-CN" altLang="en-US" dirty="0"/>
              <a:t>：求元组</a:t>
            </a:r>
            <a:r>
              <a:rPr lang="en-US" altLang="zh-CN" dirty="0"/>
              <a:t>x</a:t>
            </a:r>
            <a:r>
              <a:rPr lang="zh-CN" altLang="en-US" dirty="0"/>
              <a:t>中最小的元素。</a:t>
            </a:r>
            <a:endParaRPr lang="en-US" altLang="zh-CN" dirty="0"/>
          </a:p>
        </p:txBody>
      </p:sp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69D7D102-DF31-8049-56DF-E577D989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892" y="4712084"/>
            <a:ext cx="6452348" cy="1050541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53490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3. </a:t>
            </a:r>
            <a:r>
              <a:rPr lang="zh-CN" altLang="en-US" dirty="0"/>
              <a:t>关系运算</a:t>
            </a:r>
          </a:p>
          <a:p>
            <a:pPr marL="0" indent="457200">
              <a:buNone/>
            </a:pPr>
            <a:r>
              <a:rPr lang="zh-CN" altLang="en-US" dirty="0"/>
              <a:t>关系运算符</a:t>
            </a:r>
            <a:r>
              <a:rPr lang="en-US" altLang="zh-CN" dirty="0"/>
              <a:t>(&lt;=</a:t>
            </a:r>
            <a:r>
              <a:rPr lang="zh-CN" altLang="en-US" dirty="0"/>
              <a:t>、</a:t>
            </a:r>
            <a:r>
              <a:rPr lang="en-US" altLang="zh-CN" dirty="0"/>
              <a:t>&lt;</a:t>
            </a:r>
            <a:r>
              <a:rPr lang="zh-CN" altLang="en-US" dirty="0"/>
              <a:t>、</a:t>
            </a:r>
            <a:r>
              <a:rPr lang="en-US" altLang="zh-CN" dirty="0"/>
              <a:t>&gt;</a:t>
            </a:r>
            <a:r>
              <a:rPr lang="zh-CN" altLang="en-US" dirty="0"/>
              <a:t>、</a:t>
            </a:r>
            <a:r>
              <a:rPr lang="en-US" altLang="zh-CN" dirty="0"/>
              <a:t>&gt;=</a:t>
            </a:r>
            <a:r>
              <a:rPr lang="zh-CN" altLang="en-US" dirty="0"/>
              <a:t>、</a:t>
            </a:r>
            <a:r>
              <a:rPr lang="en-US" altLang="zh-CN" dirty="0"/>
              <a:t>==</a:t>
            </a:r>
            <a:r>
              <a:rPr lang="zh-CN" altLang="en-US" dirty="0"/>
              <a:t>、</a:t>
            </a:r>
            <a:r>
              <a:rPr lang="en-US" altLang="zh-CN" dirty="0"/>
              <a:t>!=</a:t>
            </a:r>
            <a:r>
              <a:rPr lang="zh-CN" altLang="en-US" dirty="0"/>
              <a:t>、</a:t>
            </a:r>
            <a:r>
              <a:rPr lang="en-US" altLang="zh-CN" dirty="0"/>
              <a:t>is</a:t>
            </a:r>
            <a:r>
              <a:rPr lang="zh-CN" altLang="en-US" dirty="0"/>
              <a:t>、</a:t>
            </a:r>
            <a:r>
              <a:rPr lang="en-US" altLang="zh-CN" dirty="0"/>
              <a:t>is not</a:t>
            </a:r>
            <a:r>
              <a:rPr lang="zh-CN" altLang="en-US" dirty="0"/>
              <a:t>、</a:t>
            </a:r>
            <a:r>
              <a:rPr lang="en-US" altLang="zh-CN" dirty="0"/>
              <a:t>in</a:t>
            </a:r>
            <a:r>
              <a:rPr lang="zh-CN" altLang="en-US" dirty="0"/>
              <a:t>、</a:t>
            </a:r>
            <a:r>
              <a:rPr lang="en-US" altLang="zh-CN" dirty="0"/>
              <a:t>not in)</a:t>
            </a:r>
            <a:r>
              <a:rPr lang="zh-CN" altLang="en-US" dirty="0"/>
              <a:t>均适用于元组。</a:t>
            </a:r>
          </a:p>
          <a:p>
            <a:pPr marL="0" indent="457200">
              <a:buNone/>
            </a:pPr>
            <a:r>
              <a:rPr lang="zh-CN" altLang="en-US" dirty="0"/>
              <a:t>元组之间的关系，按照元组第一个不同元素的大小进行比较。</a:t>
            </a:r>
            <a:endParaRPr lang="en-US" altLang="zh-CN" dirty="0"/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B16E4421-DADD-6844-2146-1792DBC6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03" y="3429000"/>
            <a:ext cx="8482197" cy="321243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616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4. </a:t>
            </a:r>
            <a:r>
              <a:rPr lang="zh-CN" altLang="en-US" dirty="0"/>
              <a:t>计数</a:t>
            </a:r>
          </a:p>
          <a:p>
            <a:pPr marL="0" indent="457200">
              <a:buNone/>
            </a:pPr>
            <a:r>
              <a:rPr lang="zh-CN" altLang="en-US" dirty="0"/>
              <a:t>可以使用</a:t>
            </a:r>
            <a:r>
              <a:rPr lang="en-US" altLang="zh-CN" dirty="0" err="1"/>
              <a:t>s.count</a:t>
            </a:r>
            <a:r>
              <a:rPr lang="en-US" altLang="zh-CN" dirty="0"/>
              <a:t>(x)</a:t>
            </a:r>
            <a:r>
              <a:rPr lang="zh-CN" altLang="en-US" dirty="0"/>
              <a:t>实现，计算</a:t>
            </a:r>
            <a:r>
              <a:rPr lang="en-US" altLang="zh-CN" dirty="0"/>
              <a:t>x</a:t>
            </a:r>
            <a:r>
              <a:rPr lang="zh-CN" altLang="en-US" dirty="0"/>
              <a:t>在</a:t>
            </a:r>
            <a:r>
              <a:rPr lang="en-US" altLang="zh-CN" dirty="0"/>
              <a:t>s</a:t>
            </a:r>
            <a:r>
              <a:rPr lang="zh-CN" altLang="en-US" dirty="0"/>
              <a:t>中的次数。</a:t>
            </a:r>
            <a:endParaRPr lang="en-US" altLang="zh-CN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1C24EA5B-67DE-045E-1FE9-4D450BF5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82" y="2683409"/>
            <a:ext cx="6758061" cy="146748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491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4.3</a:t>
            </a:r>
            <a:r>
              <a:rPr lang="zh-CN" altLang="en-US" dirty="0"/>
              <a:t>元组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5. </a:t>
            </a:r>
            <a:r>
              <a:rPr lang="zh-CN" altLang="en-US" dirty="0"/>
              <a:t>复制元组</a:t>
            </a:r>
          </a:p>
          <a:p>
            <a:pPr marL="0" indent="457200">
              <a:buNone/>
            </a:pPr>
            <a:r>
              <a:rPr lang="zh-CN" altLang="en-US" dirty="0"/>
              <a:t>可以使用赋值语句，</a:t>
            </a:r>
            <a:r>
              <a:rPr lang="en-US" altLang="zh-CN" dirty="0"/>
              <a:t>[:]</a:t>
            </a:r>
            <a:r>
              <a:rPr lang="zh-CN" altLang="en-US" dirty="0"/>
              <a:t>和</a:t>
            </a:r>
            <a:r>
              <a:rPr lang="en-US" altLang="zh-CN" dirty="0" err="1"/>
              <a:t>copy.copy</a:t>
            </a:r>
            <a:r>
              <a:rPr lang="en-US" altLang="zh-CN" dirty="0"/>
              <a:t>()</a:t>
            </a:r>
            <a:r>
              <a:rPr lang="zh-CN" altLang="en-US" dirty="0"/>
              <a:t>实现。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3AA68C9F-F050-2D2D-271F-B985E40D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99" y="817880"/>
            <a:ext cx="4679950" cy="604012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670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集合类型</a:t>
            </a:r>
            <a:r>
              <a:rPr lang="en-US" altLang="zh-CN" dirty="0"/>
              <a:t>(set/</a:t>
            </a:r>
            <a:r>
              <a:rPr lang="en-US" altLang="zh-CN" dirty="0" err="1"/>
              <a:t>frozenset</a:t>
            </a:r>
            <a:r>
              <a:rPr lang="en-US" altLang="zh-CN" dirty="0"/>
              <a:t>)</a:t>
            </a:r>
            <a:r>
              <a:rPr lang="zh-CN" altLang="en-US" dirty="0"/>
              <a:t>与数学中集合的概念一致，是由</a:t>
            </a:r>
            <a:r>
              <a:rPr lang="en-US" altLang="zh-CN" dirty="0"/>
              <a:t>0</a:t>
            </a:r>
            <a:r>
              <a:rPr lang="zh-CN" altLang="en-US" dirty="0"/>
              <a:t>个或者多个数据元素组成的无序数据结构。集合中的元素具有唯一性，即集合中不存在两个同样的元素</a:t>
            </a:r>
            <a:r>
              <a:rPr lang="en-US" altLang="zh-CN" dirty="0"/>
              <a:t>(</a:t>
            </a:r>
            <a:r>
              <a:rPr lang="zh-CN" altLang="en-US" dirty="0"/>
              <a:t>元素不可重复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集合中的元素类型只能是不可变数据类型</a:t>
            </a:r>
            <a:r>
              <a:rPr lang="en-US" altLang="zh-CN" dirty="0"/>
              <a:t>(</a:t>
            </a:r>
            <a:r>
              <a:rPr lang="zh-CN" altLang="en-US" dirty="0"/>
              <a:t>不可变数据类型：数字型、字符串、布尔、元组、不可变集合等；可变数据类型：列表、字典、可变集合</a:t>
            </a:r>
            <a:r>
              <a:rPr lang="en-US" altLang="zh-CN" dirty="0"/>
              <a:t>)</a:t>
            </a:r>
            <a:r>
              <a:rPr lang="zh-CN" altLang="en-US" dirty="0"/>
              <a:t>，且元素不可重复。</a:t>
            </a:r>
          </a:p>
          <a:p>
            <a:pPr marL="0" indent="457200">
              <a:buNone/>
            </a:pPr>
            <a:r>
              <a:rPr lang="zh-CN" altLang="en-US" dirty="0"/>
              <a:t>集合分为可变集合</a:t>
            </a:r>
            <a:r>
              <a:rPr lang="en-US" altLang="zh-CN" dirty="0"/>
              <a:t>(set)</a:t>
            </a:r>
            <a:r>
              <a:rPr lang="zh-CN" altLang="en-US" dirty="0"/>
              <a:t>和不可变集合</a:t>
            </a:r>
            <a:r>
              <a:rPr lang="en-US" altLang="zh-CN" dirty="0"/>
              <a:t>(</a:t>
            </a:r>
            <a:r>
              <a:rPr lang="en-US" altLang="zh-CN" dirty="0" err="1"/>
              <a:t>frozenset</a:t>
            </a:r>
            <a:r>
              <a:rPr lang="zh-CN" altLang="en-US" dirty="0"/>
              <a:t>，冻结集合或只读集合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zh-CN" altLang="en-US" dirty="0"/>
              <a:t>可变集合：集合中元素的值一旦创建不能修改，但可以添加或删除元素。</a:t>
            </a:r>
          </a:p>
          <a:p>
            <a:pPr marL="0" indent="457200">
              <a:buNone/>
            </a:pPr>
            <a:r>
              <a:rPr lang="zh-CN" altLang="en-US" dirty="0"/>
              <a:t>不可变集合：一旦创建后，无论是元素的值还是元素个数均无法修改。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7069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4.1</a:t>
            </a:r>
            <a:r>
              <a:rPr lang="zh-CN" altLang="en-US" dirty="0"/>
              <a:t>组合数据类型概述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组合数据类型可将多个同类型或不同类型数据组织起来，通过单一的表示使数据操作更有序、更容易。根据数据之间的关系，组合数据类型分为</a:t>
            </a:r>
            <a:r>
              <a:rPr lang="en-US" altLang="zh-CN" dirty="0"/>
              <a:t>3</a:t>
            </a:r>
            <a:r>
              <a:rPr lang="zh-CN" altLang="en-US" dirty="0"/>
              <a:t>大类：序列类型、集合类型、映射类型。</a:t>
            </a:r>
            <a:endParaRPr lang="en-US" altLang="zh-CN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E0B662E4-966C-0751-B7D1-D837FEB0E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09" y="3177289"/>
            <a:ext cx="5467106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A899B7D-EBD5-CEDA-34D2-5A6C354D26D2}"/>
              </a:ext>
            </a:extLst>
          </p:cNvPr>
          <p:cNvSpPr txBox="1"/>
          <p:nvPr/>
        </p:nvSpPr>
        <p:spPr>
          <a:xfrm>
            <a:off x="7924801" y="4970584"/>
            <a:ext cx="6643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4.4.1</a:t>
            </a:r>
            <a:r>
              <a:rPr lang="zh-CN" altLang="en-US" dirty="0"/>
              <a:t>创建集合</a:t>
            </a:r>
          </a:p>
          <a:p>
            <a:pPr marL="0" indent="457200">
              <a:buNone/>
            </a:pPr>
            <a:r>
              <a:rPr lang="zh-CN" altLang="en-US" dirty="0"/>
              <a:t>集合的元素是无序的，输出结果可以与定义的集合顺序不一致。同时集合中的元素是独一无二的，集合数据类型能自动过滤掉重复的元素。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可变集合</a:t>
            </a:r>
          </a:p>
          <a:p>
            <a:pPr marL="0" indent="457200">
              <a:buNone/>
            </a:pPr>
            <a:r>
              <a:rPr lang="zh-CN" altLang="en-US" dirty="0"/>
              <a:t>可变集合可以使用</a:t>
            </a:r>
            <a:r>
              <a:rPr lang="en-US" altLang="zh-CN" dirty="0"/>
              <a:t>{...}</a:t>
            </a:r>
            <a:r>
              <a:rPr lang="zh-CN" altLang="en-US" dirty="0"/>
              <a:t>、</a:t>
            </a:r>
            <a:r>
              <a:rPr lang="en-US" altLang="zh-CN" dirty="0"/>
              <a:t>range(n)</a:t>
            </a:r>
            <a:r>
              <a:rPr lang="zh-CN" altLang="en-US" dirty="0"/>
              <a:t>和</a:t>
            </a:r>
            <a:r>
              <a:rPr lang="en-US" altLang="zh-CN" dirty="0"/>
              <a:t>set(…)</a:t>
            </a:r>
            <a:r>
              <a:rPr lang="zh-CN" altLang="en-US" dirty="0"/>
              <a:t>创建。如果集合中不含任何元素，则可以创建空集合。集合中不能包含相同的元素（即：相同元素仅保留一个）。 </a:t>
            </a:r>
          </a:p>
          <a:p>
            <a:pPr marL="0" indent="457200">
              <a:buNone/>
            </a:pPr>
            <a:r>
              <a:rPr lang="zh-CN" altLang="en-US" dirty="0"/>
              <a:t>集合中元素的值只能是不可变数据类型，所以集合的元素只能是整数、浮点数、字符串、元组和不可变集合，不能是列表、字典和可变集合。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注意：</a:t>
            </a:r>
            <a:r>
              <a:rPr lang="en-US" altLang="zh-CN" dirty="0"/>
              <a:t>x={}</a:t>
            </a:r>
            <a:r>
              <a:rPr lang="zh-CN" altLang="en-US" dirty="0"/>
              <a:t>创建的是空字典，而非空集合。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076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4.4.1</a:t>
            </a:r>
            <a:r>
              <a:rPr lang="zh-CN" altLang="en-US" dirty="0"/>
              <a:t>创建集合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8FA530DB-6BA6-6A5F-700D-71CB6BA73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76" y="1693561"/>
            <a:ext cx="11731348" cy="465911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96915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利用</a:t>
            </a:r>
            <a:r>
              <a:rPr lang="en-US" altLang="zh-CN" dirty="0"/>
              <a:t>set()</a:t>
            </a:r>
            <a:r>
              <a:rPr lang="zh-CN" altLang="en-US" dirty="0"/>
              <a:t>可以把字符串、列表或元组转换为集合。</a:t>
            </a:r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CE9581D6-7AD1-D518-4B0C-69FE4D40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22" y="2152080"/>
            <a:ext cx="10954156" cy="296817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77794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不可变集合</a:t>
            </a:r>
          </a:p>
          <a:p>
            <a:pPr marL="0" indent="457200">
              <a:buNone/>
            </a:pPr>
            <a:r>
              <a:rPr lang="zh-CN" altLang="en-US" dirty="0"/>
              <a:t>不可变集合是一种不可变类型，一旦创建就不能改变。可以使用</a:t>
            </a:r>
            <a:r>
              <a:rPr lang="en-US" altLang="zh-CN" dirty="0" err="1"/>
              <a:t>frozenset</a:t>
            </a:r>
            <a:r>
              <a:rPr lang="en-US" altLang="zh-CN" dirty="0"/>
              <a:t>()</a:t>
            </a:r>
            <a:r>
              <a:rPr lang="zh-CN" altLang="en-US" dirty="0"/>
              <a:t>语句来创建不可变集合。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EDF6EB8B-8294-4263-F996-0F0338E4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09" y="2723749"/>
            <a:ext cx="10273373" cy="2726556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92882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利用集合的嵌套还可以创建伪二维集合。</a:t>
            </a:r>
          </a:p>
          <a:p>
            <a:pPr marL="0" indent="457200">
              <a:buNone/>
            </a:pPr>
            <a:r>
              <a:rPr lang="zh-CN" altLang="en-US" dirty="0"/>
              <a:t>注意：集合中可以嵌套不可变集合和元组等不可变数据，所以可变集合不可以作为集合的元素。</a:t>
            </a: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25B9F054-1C03-80F1-328E-CEF7021F9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3" y="2805112"/>
            <a:ext cx="9623543" cy="277969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7619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4.4.2</a:t>
            </a:r>
            <a:r>
              <a:rPr lang="zh-CN" altLang="en-US" dirty="0"/>
              <a:t>编辑集合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添加元素：可以使用</a:t>
            </a:r>
            <a:r>
              <a:rPr lang="en-US" altLang="zh-CN" dirty="0" err="1"/>
              <a:t>s.add</a:t>
            </a:r>
            <a:r>
              <a:rPr lang="en-US" altLang="zh-CN" dirty="0"/>
              <a:t>(x)</a:t>
            </a:r>
            <a:r>
              <a:rPr lang="zh-CN" altLang="en-US" dirty="0"/>
              <a:t>方法为集合添加新元素。</a:t>
            </a:r>
            <a:endParaRPr lang="en-US" altLang="zh-CN" dirty="0"/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1C2F4B56-2990-6D75-1452-3F721BEC9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77" y="2415122"/>
            <a:ext cx="3030448" cy="1663583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884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7305865" cy="5081587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删除元素：可以使用</a:t>
            </a:r>
            <a:r>
              <a:rPr lang="en-US" altLang="zh-CN" dirty="0" err="1"/>
              <a:t>s.remove</a:t>
            </a:r>
            <a:r>
              <a:rPr lang="en-US" altLang="zh-CN" dirty="0"/>
              <a:t>(e)</a:t>
            </a:r>
            <a:r>
              <a:rPr lang="zh-CN" altLang="en-US" dirty="0"/>
              <a:t>，</a:t>
            </a:r>
            <a:r>
              <a:rPr lang="en-US" altLang="zh-CN" dirty="0" err="1"/>
              <a:t>s.discard</a:t>
            </a:r>
            <a:r>
              <a:rPr lang="en-US" altLang="zh-CN" dirty="0"/>
              <a:t>()</a:t>
            </a:r>
            <a:r>
              <a:rPr lang="zh-CN" altLang="en-US" dirty="0"/>
              <a:t>，</a:t>
            </a:r>
            <a:r>
              <a:rPr lang="en-US" altLang="zh-CN" dirty="0" err="1"/>
              <a:t>s.pop</a:t>
            </a:r>
            <a:r>
              <a:rPr lang="en-US" altLang="zh-CN" dirty="0"/>
              <a:t>()</a:t>
            </a:r>
            <a:r>
              <a:rPr lang="zh-CN" altLang="en-US" dirty="0"/>
              <a:t>，</a:t>
            </a:r>
            <a:r>
              <a:rPr lang="en-US" altLang="zh-CN" dirty="0" err="1"/>
              <a:t>s.clear</a:t>
            </a:r>
            <a:r>
              <a:rPr lang="en-US" altLang="zh-CN" dirty="0"/>
              <a:t>()</a:t>
            </a:r>
            <a:r>
              <a:rPr lang="zh-CN" altLang="en-US" dirty="0"/>
              <a:t>和</a:t>
            </a:r>
            <a:r>
              <a:rPr lang="en-US" altLang="zh-CN" dirty="0"/>
              <a:t>del s</a:t>
            </a:r>
            <a:r>
              <a:rPr lang="zh-CN" altLang="en-US" dirty="0"/>
              <a:t>删除元素。</a:t>
            </a:r>
          </a:p>
          <a:p>
            <a:pPr marL="0" indent="457200">
              <a:buNone/>
            </a:pPr>
            <a:r>
              <a:rPr lang="en-US" altLang="zh-CN" dirty="0" err="1"/>
              <a:t>s.remove</a:t>
            </a:r>
            <a:r>
              <a:rPr lang="en-US" altLang="zh-CN" dirty="0"/>
              <a:t>(e)</a:t>
            </a:r>
            <a:r>
              <a:rPr lang="zh-CN" altLang="en-US" dirty="0"/>
              <a:t>和</a:t>
            </a:r>
            <a:r>
              <a:rPr lang="en-US" altLang="zh-CN" dirty="0" err="1"/>
              <a:t>s.discard</a:t>
            </a:r>
            <a:r>
              <a:rPr lang="en-US" altLang="zh-CN" dirty="0"/>
              <a:t>(e)</a:t>
            </a:r>
            <a:r>
              <a:rPr lang="zh-CN" altLang="en-US" dirty="0"/>
              <a:t>：删除列表中指定的值，</a:t>
            </a:r>
            <a:r>
              <a:rPr lang="en-US" altLang="zh-CN" dirty="0"/>
              <a:t>e</a:t>
            </a:r>
            <a:r>
              <a:rPr lang="zh-CN" altLang="en-US" dirty="0"/>
              <a:t>为元素的值；</a:t>
            </a:r>
          </a:p>
          <a:p>
            <a:pPr marL="0" indent="457200">
              <a:buNone/>
            </a:pPr>
            <a:r>
              <a:rPr lang="en-US" altLang="zh-CN" dirty="0" err="1"/>
              <a:t>s.pop</a:t>
            </a:r>
            <a:r>
              <a:rPr lang="en-US" altLang="zh-CN" dirty="0"/>
              <a:t>()</a:t>
            </a:r>
            <a:r>
              <a:rPr lang="zh-CN" altLang="en-US" dirty="0"/>
              <a:t>：删除集合中任意一个元素；</a:t>
            </a:r>
          </a:p>
          <a:p>
            <a:pPr marL="0" indent="457200">
              <a:buNone/>
            </a:pPr>
            <a:r>
              <a:rPr lang="en-US" altLang="zh-CN" dirty="0" err="1"/>
              <a:t>s.clear</a:t>
            </a:r>
            <a:r>
              <a:rPr lang="en-US" altLang="zh-CN" dirty="0"/>
              <a:t>()</a:t>
            </a:r>
            <a:r>
              <a:rPr lang="zh-CN" altLang="en-US" dirty="0"/>
              <a:t>：删除集合中所有元素。</a:t>
            </a:r>
          </a:p>
          <a:p>
            <a:pPr marL="0" indent="457200">
              <a:buNone/>
            </a:pPr>
            <a:r>
              <a:rPr lang="en-US" altLang="zh-CN" dirty="0"/>
              <a:t>del s</a:t>
            </a:r>
            <a:r>
              <a:rPr lang="zh-CN" altLang="en-US" dirty="0"/>
              <a:t>：删除整个集合。</a:t>
            </a:r>
            <a:endParaRPr lang="en-US" altLang="zh-CN" dirty="0"/>
          </a:p>
        </p:txBody>
      </p:sp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0EFFC27A-570D-4E55-9494-4B4A7ED1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3929" y="733182"/>
            <a:ext cx="2585597" cy="6076647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7635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4.4.3</a:t>
            </a:r>
            <a:r>
              <a:rPr lang="zh-CN" altLang="en-US" dirty="0"/>
              <a:t>使用集合</a:t>
            </a:r>
          </a:p>
          <a:p>
            <a:pPr marL="0" indent="457200">
              <a:buNone/>
            </a:pPr>
            <a:r>
              <a:rPr lang="zh-CN" altLang="en-US" dirty="0"/>
              <a:t>尽管不能修改集合中的元素的值，也支持索引与切片，但仍可以使用</a:t>
            </a:r>
            <a:r>
              <a:rPr lang="en-US" altLang="zh-CN" dirty="0"/>
              <a:t>for</a:t>
            </a:r>
            <a:r>
              <a:rPr lang="zh-CN" altLang="en-US" dirty="0"/>
              <a:t>循环语句访问集合，并对集合进行并集、交集、差集、补集、判断关系和复制等操作。 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访问集合</a:t>
            </a:r>
          </a:p>
          <a:p>
            <a:pPr marL="0" indent="457200">
              <a:buNone/>
            </a:pPr>
            <a:r>
              <a:rPr lang="zh-CN" altLang="en-US" dirty="0"/>
              <a:t>可以使用</a:t>
            </a:r>
            <a:r>
              <a:rPr lang="en-US" altLang="zh-CN" dirty="0"/>
              <a:t>for</a:t>
            </a:r>
            <a:r>
              <a:rPr lang="zh-CN" altLang="en-US" dirty="0"/>
              <a:t>实现。</a:t>
            </a:r>
            <a:endParaRPr lang="en-US" altLang="zh-CN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C98B2AA2-E5C1-F4D1-2926-372AE523B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61" y="4356735"/>
            <a:ext cx="3772653" cy="1550770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6" name="图片 5" descr="图片包含 文本&#10;&#10;描述已自动生成">
            <a:extLst>
              <a:ext uri="{FF2B5EF4-FFF2-40B4-BE49-F238E27FC236}">
                <a16:creationId xmlns:a16="http://schemas.microsoft.com/office/drawing/2014/main" id="{018C9685-A2C5-9AAD-1903-1A7E21F25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8"/>
          <a:stretch/>
        </p:blipFill>
        <p:spPr>
          <a:xfrm>
            <a:off x="5595503" y="3033251"/>
            <a:ext cx="5995375" cy="2874253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87593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计算并集、交集、差集和补集：</a:t>
            </a:r>
          </a:p>
          <a:p>
            <a:pPr marL="0" indent="457200">
              <a:buNone/>
            </a:pPr>
            <a:r>
              <a:rPr lang="zh-CN" altLang="en-US" dirty="0"/>
              <a:t>求集合的并集、交集、差集和补集可以直接使用</a:t>
            </a:r>
            <a:r>
              <a:rPr lang="en-US" altLang="zh-CN" dirty="0"/>
              <a:t>|</a:t>
            </a:r>
            <a:r>
              <a:rPr lang="zh-CN" altLang="en-US" dirty="0"/>
              <a:t>、</a:t>
            </a:r>
            <a:r>
              <a:rPr lang="en-US" altLang="zh-CN" dirty="0"/>
              <a:t>&amp;</a:t>
            </a:r>
            <a:r>
              <a:rPr lang="zh-CN" altLang="en-US" dirty="0"/>
              <a:t>、</a:t>
            </a:r>
            <a:r>
              <a:rPr lang="en-US" altLang="zh-CN" dirty="0"/>
              <a:t>-</a:t>
            </a:r>
            <a:r>
              <a:rPr lang="zh-CN" altLang="en-US" dirty="0"/>
              <a:t>和</a:t>
            </a:r>
            <a:r>
              <a:rPr lang="en-US" altLang="zh-CN" dirty="0"/>
              <a:t>^</a:t>
            </a:r>
            <a:r>
              <a:rPr lang="zh-CN" altLang="en-US" dirty="0"/>
              <a:t>符号，也可以使用</a:t>
            </a:r>
            <a:r>
              <a:rPr lang="en-US" altLang="zh-CN" dirty="0"/>
              <a:t>union()</a:t>
            </a:r>
            <a:r>
              <a:rPr lang="zh-CN" altLang="en-US" dirty="0"/>
              <a:t>、</a:t>
            </a:r>
            <a:r>
              <a:rPr lang="en-US" altLang="zh-CN" dirty="0"/>
              <a:t>intersection()</a:t>
            </a:r>
            <a:r>
              <a:rPr lang="zh-CN" altLang="en-US" dirty="0"/>
              <a:t>、</a:t>
            </a:r>
            <a:r>
              <a:rPr lang="en-US" altLang="zh-CN" dirty="0"/>
              <a:t>difference()</a:t>
            </a:r>
            <a:r>
              <a:rPr lang="zh-CN" altLang="en-US" dirty="0"/>
              <a:t>和</a:t>
            </a:r>
            <a:r>
              <a:rPr lang="en-US" altLang="zh-CN" dirty="0" err="1"/>
              <a:t>symmetric_difference</a:t>
            </a:r>
            <a:r>
              <a:rPr lang="en-US" altLang="zh-CN" dirty="0"/>
              <a:t>()</a:t>
            </a:r>
            <a:r>
              <a:rPr lang="zh-CN" altLang="en-US" dirty="0"/>
              <a:t>实现。</a:t>
            </a:r>
            <a:endParaRPr lang="en-US" altLang="zh-CN" dirty="0"/>
          </a:p>
        </p:txBody>
      </p:sp>
      <p:pic>
        <p:nvPicPr>
          <p:cNvPr id="4" name="图片 3" descr="卡通人物&#10;&#10;中度可信度描述已自动生成">
            <a:extLst>
              <a:ext uri="{FF2B5EF4-FFF2-40B4-BE49-F238E27FC236}">
                <a16:creationId xmlns:a16="http://schemas.microsoft.com/office/drawing/2014/main" id="{FE16B56D-25AA-2B47-BE73-5661ED6C5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5" y="2671329"/>
            <a:ext cx="5910810" cy="127519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7" name="图片 6" descr="文本&#10;&#10;低可信度描述已自动生成">
            <a:extLst>
              <a:ext uri="{FF2B5EF4-FFF2-40B4-BE49-F238E27FC236}">
                <a16:creationId xmlns:a16="http://schemas.microsoft.com/office/drawing/2014/main" id="{EBB062A5-9E1D-F930-860F-E7ACC4C76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24" y="4075024"/>
            <a:ext cx="8989283" cy="260286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00128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3. </a:t>
            </a:r>
            <a:r>
              <a:rPr lang="zh-CN" altLang="en-US" dirty="0"/>
              <a:t>求长度、求和、求最大和最小</a:t>
            </a:r>
          </a:p>
          <a:p>
            <a:pPr marL="0" indent="457200">
              <a:buNone/>
            </a:pPr>
            <a:r>
              <a:rPr lang="zh-CN" altLang="en-US" dirty="0"/>
              <a:t>可以利用和</a:t>
            </a:r>
            <a:r>
              <a:rPr lang="en-US" altLang="zh-CN" dirty="0"/>
              <a:t>sum(s)</a:t>
            </a:r>
            <a:r>
              <a:rPr lang="zh-CN" altLang="en-US" dirty="0"/>
              <a:t>，</a:t>
            </a:r>
            <a:r>
              <a:rPr lang="en-US" altLang="zh-CN" dirty="0" err="1"/>
              <a:t>len</a:t>
            </a:r>
            <a:r>
              <a:rPr lang="en-US" altLang="zh-CN" dirty="0"/>
              <a:t>(s)</a:t>
            </a:r>
            <a:r>
              <a:rPr lang="zh-CN" altLang="en-US" dirty="0"/>
              <a:t>，</a:t>
            </a:r>
            <a:r>
              <a:rPr lang="en-US" altLang="zh-CN" dirty="0"/>
              <a:t>max(s)</a:t>
            </a:r>
            <a:r>
              <a:rPr lang="zh-CN" altLang="en-US" dirty="0"/>
              <a:t>和</a:t>
            </a:r>
            <a:r>
              <a:rPr lang="en-US" altLang="zh-CN" dirty="0"/>
              <a:t>min(s)</a:t>
            </a:r>
            <a:r>
              <a:rPr lang="zh-CN" altLang="en-US" dirty="0"/>
              <a:t>实现。</a:t>
            </a:r>
            <a:endParaRPr lang="en-US" altLang="zh-CN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7DA10841-8242-F183-D452-E9D0E5BC5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38" y="2549286"/>
            <a:ext cx="6168331" cy="175942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1060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列表</a:t>
            </a:r>
            <a:r>
              <a:rPr lang="en-US" altLang="zh-CN" dirty="0"/>
              <a:t>(list)</a:t>
            </a:r>
            <a:r>
              <a:rPr lang="zh-CN" altLang="en-US" dirty="0"/>
              <a:t>是</a:t>
            </a:r>
            <a:r>
              <a:rPr lang="en-US" altLang="zh-CN" dirty="0"/>
              <a:t>Python</a:t>
            </a:r>
            <a:r>
              <a:rPr lang="zh-CN" altLang="en-US" dirty="0"/>
              <a:t>中最常用的组合数据类型，包含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zh-CN" altLang="en-US" dirty="0"/>
              <a:t>或者多个对象引用的</a:t>
            </a:r>
            <a:r>
              <a:rPr lang="zh-CN" altLang="en-US" dirty="0">
                <a:solidFill>
                  <a:srgbClr val="FF0000"/>
                </a:solidFill>
              </a:rPr>
              <a:t>有序</a:t>
            </a:r>
            <a:r>
              <a:rPr lang="zh-CN" altLang="en-US" dirty="0"/>
              <a:t>的序列，属于序列类型。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创建列表时，不用提前分配内存大小，不需要指定元素的个数，长度没有限制，内容</a:t>
            </a:r>
            <a:r>
              <a:rPr lang="zh-CN" altLang="en-US" dirty="0">
                <a:solidFill>
                  <a:srgbClr val="FF0000"/>
                </a:solidFill>
              </a:rPr>
              <a:t>可变</a:t>
            </a:r>
            <a:r>
              <a:rPr lang="zh-CN" altLang="en-US" dirty="0"/>
              <a:t>，可以</a:t>
            </a:r>
            <a:r>
              <a:rPr lang="zh-CN" altLang="en-US" dirty="0">
                <a:solidFill>
                  <a:srgbClr val="FF0000"/>
                </a:solidFill>
              </a:rPr>
              <a:t>动态地对列表中的数据项进行增加、删除或者替换等修改</a:t>
            </a:r>
            <a:r>
              <a:rPr lang="zh-CN" altLang="en-US" dirty="0"/>
              <a:t>操作，同时列表的每个元素</a:t>
            </a:r>
            <a:r>
              <a:rPr lang="zh-CN" altLang="en-US" dirty="0">
                <a:solidFill>
                  <a:srgbClr val="FF0000"/>
                </a:solidFill>
              </a:rPr>
              <a:t>可以重复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数据类型可以不同</a:t>
            </a:r>
            <a:r>
              <a:rPr lang="zh-CN" altLang="en-US" dirty="0"/>
              <a:t>，使用时最为灵活。</a:t>
            </a:r>
          </a:p>
        </p:txBody>
      </p:sp>
    </p:spTree>
    <p:extLst>
      <p:ext uri="{BB962C8B-B14F-4D97-AF65-F5344CB8AC3E}">
        <p14:creationId xmlns:p14="http://schemas.microsoft.com/office/powerpoint/2010/main" val="1146918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en-US" altLang="zh-CN" dirty="0"/>
              <a:t>4. </a:t>
            </a:r>
            <a:r>
              <a:rPr lang="zh-CN" altLang="en-US" dirty="0"/>
              <a:t>关系运算</a:t>
            </a:r>
          </a:p>
          <a:p>
            <a:pPr marL="0" indent="457200">
              <a:buNone/>
            </a:pPr>
            <a:r>
              <a:rPr lang="zh-CN" altLang="en-US" dirty="0"/>
              <a:t>关系运算符</a:t>
            </a:r>
            <a:r>
              <a:rPr lang="en-US" altLang="zh-CN" dirty="0"/>
              <a:t>(&lt;=</a:t>
            </a:r>
            <a:r>
              <a:rPr lang="zh-CN" altLang="en-US" dirty="0"/>
              <a:t>、</a:t>
            </a:r>
            <a:r>
              <a:rPr lang="en-US" altLang="zh-CN" dirty="0"/>
              <a:t>&lt;</a:t>
            </a:r>
            <a:r>
              <a:rPr lang="zh-CN" altLang="en-US" dirty="0"/>
              <a:t>、</a:t>
            </a:r>
            <a:r>
              <a:rPr lang="en-US" altLang="zh-CN" dirty="0"/>
              <a:t>&gt;</a:t>
            </a:r>
            <a:r>
              <a:rPr lang="zh-CN" altLang="en-US" dirty="0"/>
              <a:t>、</a:t>
            </a:r>
            <a:r>
              <a:rPr lang="en-US" altLang="zh-CN" dirty="0"/>
              <a:t>&gt;=</a:t>
            </a:r>
            <a:r>
              <a:rPr lang="zh-CN" altLang="en-US" dirty="0"/>
              <a:t>、</a:t>
            </a:r>
            <a:r>
              <a:rPr lang="en-US" altLang="zh-CN" dirty="0"/>
              <a:t>==</a:t>
            </a:r>
            <a:r>
              <a:rPr lang="zh-CN" altLang="en-US" dirty="0"/>
              <a:t>、</a:t>
            </a:r>
            <a:r>
              <a:rPr lang="en-US" altLang="zh-CN" dirty="0"/>
              <a:t>!=</a:t>
            </a:r>
            <a:r>
              <a:rPr lang="zh-CN" altLang="en-US" dirty="0"/>
              <a:t>、</a:t>
            </a:r>
            <a:r>
              <a:rPr lang="en-US" altLang="zh-CN" dirty="0"/>
              <a:t>is</a:t>
            </a:r>
            <a:r>
              <a:rPr lang="zh-CN" altLang="en-US" dirty="0"/>
              <a:t>、</a:t>
            </a:r>
            <a:r>
              <a:rPr lang="en-US" altLang="zh-CN" dirty="0"/>
              <a:t>is not</a:t>
            </a:r>
            <a:r>
              <a:rPr lang="zh-CN" altLang="en-US" dirty="0"/>
              <a:t>、</a:t>
            </a:r>
            <a:r>
              <a:rPr lang="en-US" altLang="zh-CN" dirty="0"/>
              <a:t>in</a:t>
            </a:r>
            <a:r>
              <a:rPr lang="zh-CN" altLang="en-US" dirty="0"/>
              <a:t>、</a:t>
            </a:r>
            <a:r>
              <a:rPr lang="en-US" altLang="zh-CN" dirty="0"/>
              <a:t>not in)</a:t>
            </a:r>
            <a:r>
              <a:rPr lang="zh-CN" altLang="en-US" dirty="0"/>
              <a:t>均适用于集合。 集合之间的关系，按照集合的包含关系进行比较</a:t>
            </a:r>
            <a:r>
              <a:rPr lang="en-US" altLang="zh-CN" dirty="0"/>
              <a:t>(</a:t>
            </a:r>
            <a:r>
              <a:rPr lang="zh-CN" altLang="en-US" dirty="0"/>
              <a:t>即：子集与超集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zh-CN" altLang="en-US" dirty="0"/>
              <a:t>子集定义：对于两个集合</a:t>
            </a:r>
            <a:r>
              <a:rPr lang="en-US" altLang="zh-CN" dirty="0"/>
              <a:t>A</a:t>
            </a:r>
            <a:r>
              <a:rPr lang="zh-CN" altLang="en-US" dirty="0"/>
              <a:t>与</a:t>
            </a:r>
            <a:r>
              <a:rPr lang="en-US" altLang="zh-CN" dirty="0"/>
              <a:t>B</a:t>
            </a:r>
            <a:r>
              <a:rPr lang="zh-CN" altLang="en-US" dirty="0"/>
              <a:t>，如果集合</a:t>
            </a:r>
            <a:r>
              <a:rPr lang="en-US" altLang="zh-CN" dirty="0"/>
              <a:t>A</a:t>
            </a:r>
            <a:r>
              <a:rPr lang="zh-CN" altLang="en-US" dirty="0"/>
              <a:t>的任何一个元素都是集合</a:t>
            </a:r>
            <a:r>
              <a:rPr lang="en-US" altLang="zh-CN" dirty="0"/>
              <a:t>B</a:t>
            </a:r>
            <a:r>
              <a:rPr lang="zh-CN" altLang="en-US" dirty="0"/>
              <a:t>的元素，我们就说集合</a:t>
            </a:r>
            <a:r>
              <a:rPr lang="en-US" altLang="zh-CN" dirty="0"/>
              <a:t>A</a:t>
            </a:r>
            <a:r>
              <a:rPr lang="zh-CN" altLang="en-US" dirty="0"/>
              <a:t>包含于集合</a:t>
            </a:r>
            <a:r>
              <a:rPr lang="en-US" altLang="zh-CN" dirty="0"/>
              <a:t>B</a:t>
            </a:r>
            <a:r>
              <a:rPr lang="zh-CN" altLang="en-US" dirty="0"/>
              <a:t>，或集合</a:t>
            </a:r>
            <a:r>
              <a:rPr lang="en-US" altLang="zh-CN" dirty="0"/>
              <a:t>B</a:t>
            </a:r>
            <a:r>
              <a:rPr lang="zh-CN" altLang="en-US" dirty="0"/>
              <a:t>包含集合</a:t>
            </a:r>
            <a:r>
              <a:rPr lang="en-US" altLang="zh-CN" dirty="0"/>
              <a:t>A</a:t>
            </a:r>
            <a:r>
              <a:rPr lang="zh-CN" altLang="en-US" dirty="0"/>
              <a:t>，也说集合</a:t>
            </a:r>
            <a:r>
              <a:rPr lang="en-US" altLang="zh-CN" dirty="0"/>
              <a:t>A</a:t>
            </a:r>
            <a:r>
              <a:rPr lang="zh-CN" altLang="en-US" dirty="0"/>
              <a:t>是集合</a:t>
            </a:r>
            <a:r>
              <a:rPr lang="en-US" altLang="zh-CN" dirty="0"/>
              <a:t>B</a:t>
            </a:r>
            <a:r>
              <a:rPr lang="zh-CN" altLang="en-US" dirty="0"/>
              <a:t>的子集。如果集合</a:t>
            </a:r>
            <a:r>
              <a:rPr lang="en-US" altLang="zh-CN" dirty="0"/>
              <a:t>A</a:t>
            </a:r>
            <a:r>
              <a:rPr lang="zh-CN" altLang="en-US" dirty="0"/>
              <a:t>的任何一个元素都是集合</a:t>
            </a:r>
            <a:r>
              <a:rPr lang="en-US" altLang="zh-CN" dirty="0"/>
              <a:t>B</a:t>
            </a:r>
            <a:r>
              <a:rPr lang="zh-CN" altLang="en-US" dirty="0"/>
              <a:t>的元素，而集合</a:t>
            </a:r>
            <a:r>
              <a:rPr lang="en-US" altLang="zh-CN" dirty="0"/>
              <a:t>B</a:t>
            </a:r>
            <a:r>
              <a:rPr lang="zh-CN" altLang="en-US" dirty="0"/>
              <a:t>中至少有一个元素不属于集合</a:t>
            </a:r>
            <a:r>
              <a:rPr lang="en-US" altLang="zh-CN" dirty="0"/>
              <a:t>A</a:t>
            </a:r>
            <a:r>
              <a:rPr lang="zh-CN" altLang="en-US" dirty="0"/>
              <a:t>，则称集合</a:t>
            </a:r>
            <a:r>
              <a:rPr lang="en-US" altLang="zh-CN" dirty="0"/>
              <a:t>A</a:t>
            </a:r>
            <a:r>
              <a:rPr lang="zh-CN" altLang="en-US" dirty="0"/>
              <a:t>是集合</a:t>
            </a:r>
            <a:r>
              <a:rPr lang="en-US" altLang="zh-CN" dirty="0"/>
              <a:t>B</a:t>
            </a:r>
            <a:r>
              <a:rPr lang="zh-CN" altLang="en-US" dirty="0"/>
              <a:t>的真子集。空集是任何集合的子集。任何一个集合是它本身的子集。空集是任何非空集合的真子集。</a:t>
            </a:r>
          </a:p>
          <a:p>
            <a:pPr marL="0" indent="457200">
              <a:buNone/>
            </a:pPr>
            <a:r>
              <a:rPr lang="zh-CN" altLang="en-US" dirty="0"/>
              <a:t>超集定义：如果一个集合</a:t>
            </a:r>
            <a:r>
              <a:rPr lang="en-US" altLang="zh-CN" dirty="0"/>
              <a:t>S2</a:t>
            </a:r>
            <a:r>
              <a:rPr lang="zh-CN" altLang="en-US" dirty="0"/>
              <a:t>中的每一个元素都在集合</a:t>
            </a:r>
            <a:r>
              <a:rPr lang="en-US" altLang="zh-CN" dirty="0"/>
              <a:t>S1</a:t>
            </a:r>
            <a:r>
              <a:rPr lang="zh-CN" altLang="en-US" dirty="0"/>
              <a:t>中，且集合</a:t>
            </a:r>
            <a:r>
              <a:rPr lang="en-US" altLang="zh-CN" dirty="0"/>
              <a:t>S1</a:t>
            </a:r>
            <a:r>
              <a:rPr lang="zh-CN" altLang="en-US" dirty="0"/>
              <a:t>中可能包含</a:t>
            </a:r>
            <a:r>
              <a:rPr lang="en-US" altLang="zh-CN" dirty="0"/>
              <a:t>S2</a:t>
            </a:r>
            <a:r>
              <a:rPr lang="zh-CN" altLang="en-US" dirty="0"/>
              <a:t>中没有的元素，则集合</a:t>
            </a:r>
            <a:r>
              <a:rPr lang="en-US" altLang="zh-CN" dirty="0"/>
              <a:t>S1</a:t>
            </a:r>
            <a:r>
              <a:rPr lang="zh-CN" altLang="en-US" dirty="0"/>
              <a:t>就是</a:t>
            </a:r>
            <a:r>
              <a:rPr lang="en-US" altLang="zh-CN" dirty="0"/>
              <a:t>S2</a:t>
            </a:r>
            <a:r>
              <a:rPr lang="zh-CN" altLang="en-US" dirty="0"/>
              <a:t>的一个超集。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0633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当需要判断</a:t>
            </a:r>
            <a:r>
              <a:rPr lang="en-US" altLang="zh-CN" dirty="0"/>
              <a:t>2</a:t>
            </a:r>
            <a:r>
              <a:rPr lang="zh-CN" altLang="en-US" dirty="0"/>
              <a:t>个集合是否存在子集与超集的关系时，可以使用</a:t>
            </a:r>
            <a:r>
              <a:rPr lang="en-US" altLang="zh-CN" dirty="0" err="1"/>
              <a:t>s.issubset</a:t>
            </a:r>
            <a:r>
              <a:rPr lang="en-US" altLang="zh-CN" dirty="0"/>
              <a:t>(t)</a:t>
            </a:r>
            <a:r>
              <a:rPr lang="zh-CN" altLang="en-US" dirty="0"/>
              <a:t>和</a:t>
            </a:r>
            <a:r>
              <a:rPr lang="en-US" altLang="zh-CN" dirty="0" err="1"/>
              <a:t>s.issuperset</a:t>
            </a:r>
            <a:r>
              <a:rPr lang="en-US" altLang="zh-CN" dirty="0"/>
              <a:t>(t)</a:t>
            </a:r>
            <a:r>
              <a:rPr lang="zh-CN" altLang="en-US" dirty="0"/>
              <a:t>语句。</a:t>
            </a:r>
          </a:p>
          <a:p>
            <a:pPr marL="0" indent="457200">
              <a:buNone/>
            </a:pPr>
            <a:r>
              <a:rPr lang="zh-CN" altLang="en-US" dirty="0"/>
              <a:t>还可以使用</a:t>
            </a:r>
            <a:r>
              <a:rPr lang="en-US" altLang="zh-CN" dirty="0" err="1"/>
              <a:t>isdisjoint</a:t>
            </a:r>
            <a:r>
              <a:rPr lang="en-US" altLang="zh-CN" dirty="0"/>
              <a:t>()</a:t>
            </a:r>
            <a:r>
              <a:rPr lang="zh-CN" altLang="en-US" dirty="0"/>
              <a:t>来判断</a:t>
            </a:r>
            <a:r>
              <a:rPr lang="en-US" altLang="zh-CN" dirty="0"/>
              <a:t>2</a:t>
            </a:r>
            <a:r>
              <a:rPr lang="zh-CN" altLang="en-US" dirty="0"/>
              <a:t>个集合的交集是否为空集，若空返回</a:t>
            </a:r>
            <a:r>
              <a:rPr lang="en-US" altLang="zh-CN" dirty="0"/>
              <a:t>True</a:t>
            </a:r>
            <a:r>
              <a:rPr lang="zh-CN" altLang="en-US" dirty="0"/>
              <a:t>，否则返回</a:t>
            </a:r>
            <a:r>
              <a:rPr lang="en-US" altLang="zh-CN" dirty="0"/>
              <a:t>False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523AF4B4-91EA-DF1C-AB4A-224209D9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56" y="3157969"/>
            <a:ext cx="7867960" cy="312275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221675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</a:t>
            </a:r>
            <a:r>
              <a:rPr lang="zh-CN" altLang="en-US" dirty="0"/>
              <a:t>集合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7608743" cy="5081587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en-US" altLang="zh-CN" dirty="0"/>
              <a:t>5. </a:t>
            </a:r>
            <a:r>
              <a:rPr lang="zh-CN" altLang="en-US" dirty="0"/>
              <a:t>复制集合</a:t>
            </a:r>
          </a:p>
          <a:p>
            <a:pPr marL="0" indent="457200">
              <a:buNone/>
            </a:pPr>
            <a:r>
              <a:rPr lang="zh-CN" altLang="en-US" dirty="0"/>
              <a:t>可以使用赋值语句、</a:t>
            </a:r>
            <a:r>
              <a:rPr lang="en-US" altLang="zh-CN" dirty="0" err="1"/>
              <a:t>s.copy</a:t>
            </a:r>
            <a:r>
              <a:rPr lang="en-US" altLang="zh-CN" dirty="0"/>
              <a:t>()</a:t>
            </a:r>
            <a:r>
              <a:rPr lang="zh-CN" altLang="en-US" dirty="0"/>
              <a:t>和</a:t>
            </a:r>
            <a:r>
              <a:rPr lang="en-US" altLang="zh-CN" dirty="0" err="1"/>
              <a:t>copy.copy</a:t>
            </a:r>
            <a:r>
              <a:rPr lang="en-US" altLang="zh-CN" dirty="0"/>
              <a:t>()</a:t>
            </a:r>
            <a:r>
              <a:rPr lang="zh-CN" altLang="en-US" dirty="0"/>
              <a:t>实现。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需要注意的是，当使用</a:t>
            </a:r>
            <a:r>
              <a:rPr lang="en-US" altLang="zh-CN" dirty="0" err="1"/>
              <a:t>a.union</a:t>
            </a:r>
            <a:r>
              <a:rPr lang="en-US" altLang="zh-CN" dirty="0"/>
              <a:t>({‘a’})</a:t>
            </a:r>
            <a:r>
              <a:rPr lang="zh-CN" altLang="en-US" dirty="0"/>
              <a:t>语句之后，输出的只是集合</a:t>
            </a:r>
            <a:r>
              <a:rPr lang="en-US" altLang="zh-CN" dirty="0"/>
              <a:t>a</a:t>
            </a:r>
            <a:r>
              <a:rPr lang="zh-CN" altLang="en-US" dirty="0"/>
              <a:t>和集合</a:t>
            </a:r>
            <a:r>
              <a:rPr lang="en-US" altLang="zh-CN" dirty="0"/>
              <a:t>{‘a’}</a:t>
            </a:r>
            <a:r>
              <a:rPr lang="zh-CN" altLang="en-US" dirty="0"/>
              <a:t>的并集，而原集合</a:t>
            </a:r>
            <a:r>
              <a:rPr lang="en-US" altLang="zh-CN" dirty="0"/>
              <a:t>a</a:t>
            </a:r>
            <a:r>
              <a:rPr lang="zh-CN" altLang="en-US" dirty="0"/>
              <a:t>并没有被改变。</a:t>
            </a:r>
          </a:p>
          <a:p>
            <a:pPr marL="0" indent="457200">
              <a:buNone/>
            </a:pPr>
            <a:r>
              <a:rPr lang="zh-CN" altLang="en-US" dirty="0"/>
              <a:t>使用</a:t>
            </a:r>
            <a:r>
              <a:rPr lang="en-US" altLang="zh-CN" dirty="0"/>
              <a:t>b=a</a:t>
            </a:r>
            <a:r>
              <a:rPr lang="zh-CN" altLang="en-US" dirty="0"/>
              <a:t>方法复制集合时，因为是可变集合类型，所以是将变量指向了集合</a:t>
            </a:r>
            <a:r>
              <a:rPr lang="en-US" altLang="zh-CN" dirty="0"/>
              <a:t>a</a:t>
            </a:r>
            <a:r>
              <a:rPr lang="zh-CN" altLang="en-US" dirty="0"/>
              <a:t>的地址，因此</a:t>
            </a:r>
            <a:r>
              <a:rPr lang="en-US" altLang="zh-CN" dirty="0"/>
              <a:t>b</a:t>
            </a:r>
            <a:r>
              <a:rPr lang="zh-CN" altLang="en-US" dirty="0"/>
              <a:t>和</a:t>
            </a:r>
            <a:r>
              <a:rPr lang="en-US" altLang="zh-CN" dirty="0"/>
              <a:t>a</a:t>
            </a:r>
            <a:r>
              <a:rPr lang="zh-CN" altLang="en-US" dirty="0"/>
              <a:t>拥有同样的</a:t>
            </a:r>
            <a:r>
              <a:rPr lang="en-US" altLang="zh-CN" dirty="0"/>
              <a:t>id</a:t>
            </a:r>
            <a:r>
              <a:rPr lang="zh-CN" altLang="en-US" dirty="0"/>
              <a:t>。因此，无论是在集合</a:t>
            </a:r>
            <a:r>
              <a:rPr lang="en-US" altLang="zh-CN" dirty="0"/>
              <a:t>b</a:t>
            </a:r>
            <a:r>
              <a:rPr lang="zh-CN" altLang="en-US" dirty="0"/>
              <a:t>还是</a:t>
            </a:r>
            <a:r>
              <a:rPr lang="en-US" altLang="zh-CN" dirty="0"/>
              <a:t>a</a:t>
            </a:r>
            <a:r>
              <a:rPr lang="zh-CN" altLang="en-US" dirty="0"/>
              <a:t>中添加元素，都会级联更新。但而使用</a:t>
            </a:r>
            <a:r>
              <a:rPr lang="en-US" altLang="zh-CN" dirty="0"/>
              <a:t>c=</a:t>
            </a:r>
            <a:r>
              <a:rPr lang="en-US" altLang="zh-CN" dirty="0" err="1"/>
              <a:t>a.copy</a:t>
            </a:r>
            <a:r>
              <a:rPr lang="en-US" altLang="zh-CN" dirty="0"/>
              <a:t>()</a:t>
            </a:r>
            <a:r>
              <a:rPr lang="zh-CN" altLang="en-US" dirty="0"/>
              <a:t>和</a:t>
            </a:r>
            <a:r>
              <a:rPr lang="en-US" altLang="zh-CN" dirty="0"/>
              <a:t>d=</a:t>
            </a:r>
            <a:r>
              <a:rPr lang="en-US" altLang="zh-CN" dirty="0" err="1"/>
              <a:t>copy.copy</a:t>
            </a:r>
            <a:r>
              <a:rPr lang="en-US" altLang="zh-CN" dirty="0"/>
              <a:t>(a)</a:t>
            </a:r>
            <a:r>
              <a:rPr lang="zh-CN" altLang="en-US" dirty="0"/>
              <a:t>方法时，则指向了新的</a:t>
            </a:r>
            <a:r>
              <a:rPr lang="en-US" altLang="zh-CN" dirty="0"/>
              <a:t>id</a:t>
            </a:r>
            <a:r>
              <a:rPr lang="zh-CN" altLang="en-US" dirty="0"/>
              <a:t>，添加集合中的元素并不会影响原集合</a:t>
            </a:r>
            <a:r>
              <a:rPr lang="en-US" altLang="zh-CN" dirty="0"/>
              <a:t>a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254E50CA-1070-6334-3302-B2640CBC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298" y="955125"/>
            <a:ext cx="3913855" cy="5221837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33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字典</a:t>
            </a:r>
            <a:r>
              <a:rPr lang="en-US" altLang="zh-CN" dirty="0"/>
              <a:t>(</a:t>
            </a:r>
            <a:r>
              <a:rPr lang="en-US" altLang="zh-CN" dirty="0" err="1"/>
              <a:t>dict</a:t>
            </a:r>
            <a:r>
              <a:rPr lang="en-US" altLang="zh-CN" dirty="0"/>
              <a:t>)</a:t>
            </a:r>
            <a:r>
              <a:rPr lang="zh-CN" altLang="en-US" dirty="0"/>
              <a:t>是</a:t>
            </a:r>
            <a:r>
              <a:rPr lang="en-US" altLang="zh-CN" dirty="0"/>
              <a:t>Python</a:t>
            </a:r>
            <a:r>
              <a:rPr lang="zh-CN" altLang="en-US" dirty="0"/>
              <a:t>支持的可变无序的数据结构，由</a:t>
            </a:r>
            <a:r>
              <a:rPr lang="en-US" altLang="zh-CN" dirty="0"/>
              <a:t>0</a:t>
            </a:r>
            <a:r>
              <a:rPr lang="zh-CN" altLang="en-US" dirty="0"/>
              <a:t>个或多个元素组成，每个元素是一个键值对</a:t>
            </a:r>
            <a:r>
              <a:rPr lang="en-US" altLang="zh-CN" dirty="0"/>
              <a:t>(</a:t>
            </a:r>
            <a:r>
              <a:rPr lang="zh-CN" altLang="en-US" dirty="0"/>
              <a:t>键</a:t>
            </a:r>
            <a:r>
              <a:rPr lang="en-US" altLang="zh-CN" dirty="0"/>
              <a:t>:</a:t>
            </a:r>
            <a:r>
              <a:rPr lang="zh-CN" altLang="en-US" dirty="0"/>
              <a:t>值，</a:t>
            </a:r>
            <a:r>
              <a:rPr lang="en-US" altLang="zh-CN" dirty="0" err="1"/>
              <a:t>key:value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zh-CN" altLang="en-US" dirty="0"/>
              <a:t>键值对是一种二元关系，源于属性和值的映射关系。键</a:t>
            </a:r>
            <a:r>
              <a:rPr lang="en-US" altLang="zh-CN" dirty="0"/>
              <a:t>(key)</a:t>
            </a:r>
            <a:r>
              <a:rPr lang="zh-CN" altLang="en-US" dirty="0"/>
              <a:t>表示一个属性，可以理解为一种类别或者一个项目，值</a:t>
            </a:r>
            <a:r>
              <a:rPr lang="en-US" altLang="zh-CN" dirty="0"/>
              <a:t>(value)</a:t>
            </a:r>
            <a:r>
              <a:rPr lang="zh-CN" altLang="en-US" dirty="0"/>
              <a:t>是属性的内容，键值对描述了一个属性和它的值。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根据一个信息查找另一个信息的方式构成“键值对”，表示索引的键和对应的值构成的成对关系，即通过一个特定的键来访问对应值。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9638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4.5.1</a:t>
            </a:r>
            <a:r>
              <a:rPr lang="zh-CN" altLang="en-US" dirty="0"/>
              <a:t>创建字典</a:t>
            </a:r>
          </a:p>
          <a:p>
            <a:pPr marL="0" indent="457200">
              <a:buNone/>
            </a:pPr>
            <a:r>
              <a:rPr lang="zh-CN" altLang="en-US" dirty="0"/>
              <a:t>字典的每个元素都是一个键值对</a:t>
            </a:r>
            <a:r>
              <a:rPr lang="en-US" altLang="zh-CN" dirty="0"/>
              <a:t>(</a:t>
            </a:r>
            <a:r>
              <a:rPr lang="en-US" altLang="zh-CN" dirty="0" err="1"/>
              <a:t>key:value</a:t>
            </a:r>
            <a:r>
              <a:rPr lang="en-US" altLang="zh-CN" dirty="0"/>
              <a:t>)</a:t>
            </a:r>
            <a:r>
              <a:rPr lang="zh-CN" altLang="en-US" dirty="0"/>
              <a:t>，键和值用冒号</a:t>
            </a:r>
            <a:r>
              <a:rPr lang="en-US" altLang="zh-CN" dirty="0"/>
              <a:t>(:)</a:t>
            </a:r>
            <a:r>
              <a:rPr lang="zh-CN" altLang="en-US" dirty="0"/>
              <a:t>分隔，每个元素之间用逗号</a:t>
            </a:r>
            <a:r>
              <a:rPr lang="en-US" altLang="zh-CN" dirty="0"/>
              <a:t>(,)</a:t>
            </a:r>
            <a:r>
              <a:rPr lang="zh-CN" altLang="en-US" dirty="0"/>
              <a:t>分隔，并使用大括号</a:t>
            </a:r>
            <a:r>
              <a:rPr lang="en-US" altLang="zh-CN" dirty="0"/>
              <a:t>({})</a:t>
            </a:r>
            <a:r>
              <a:rPr lang="zh-CN" altLang="en-US" dirty="0"/>
              <a:t>定界。即：</a:t>
            </a:r>
            <a:r>
              <a:rPr lang="en-US" altLang="zh-CN" dirty="0"/>
              <a:t>d={k1:v1,k2:v2,…,</a:t>
            </a:r>
            <a:r>
              <a:rPr lang="en-US" altLang="zh-CN" dirty="0" err="1"/>
              <a:t>kn:vn</a:t>
            </a:r>
            <a:r>
              <a:rPr lang="en-US" altLang="zh-CN" dirty="0"/>
              <a:t>}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zh-CN" altLang="en-US" dirty="0"/>
              <a:t>注意：键必项唯一，值则不必。</a:t>
            </a:r>
          </a:p>
          <a:p>
            <a:pPr marL="0" indent="457200">
              <a:buNone/>
            </a:pPr>
            <a:r>
              <a:rPr lang="zh-CN" altLang="en-US" dirty="0"/>
              <a:t>所以键必须是不可变数据类型</a:t>
            </a:r>
            <a:r>
              <a:rPr lang="en-US" altLang="zh-CN" dirty="0"/>
              <a:t>(</a:t>
            </a:r>
            <a:r>
              <a:rPr lang="zh-CN" altLang="en-US" dirty="0"/>
              <a:t>数字型、字符串、布尔、元组等</a:t>
            </a:r>
            <a:r>
              <a:rPr lang="en-US" altLang="zh-CN" dirty="0"/>
              <a:t>)</a:t>
            </a:r>
            <a:r>
              <a:rPr lang="zh-CN" altLang="en-US" dirty="0"/>
              <a:t>；值可以取任何数据类型。</a:t>
            </a:r>
          </a:p>
          <a:p>
            <a:pPr marL="0" indent="457200">
              <a:buNone/>
            </a:pPr>
            <a:r>
              <a:rPr lang="zh-CN" altLang="en-US" dirty="0"/>
              <a:t>字典可以使用</a:t>
            </a:r>
            <a:r>
              <a:rPr lang="en-US" altLang="zh-CN" dirty="0"/>
              <a:t>{...}</a:t>
            </a:r>
            <a:r>
              <a:rPr lang="zh-CN" altLang="en-US" dirty="0"/>
              <a:t>和</a:t>
            </a:r>
            <a:r>
              <a:rPr lang="en-US" altLang="zh-CN" dirty="0" err="1"/>
              <a:t>dict</a:t>
            </a:r>
            <a:r>
              <a:rPr lang="en-US" altLang="zh-CN" dirty="0"/>
              <a:t>(…)</a:t>
            </a:r>
            <a:r>
              <a:rPr lang="zh-CN" altLang="en-US" dirty="0"/>
              <a:t>创建。如果字典中不含任何元素，则可以创建空字典。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9835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4.5.1</a:t>
            </a:r>
            <a:r>
              <a:rPr lang="zh-CN" altLang="en-US" dirty="0"/>
              <a:t>创建字典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E0CA7B69-E1B1-C023-5C4F-6EF13A67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15" y="1722929"/>
            <a:ext cx="9146311" cy="4899544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715171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4.5.1</a:t>
            </a:r>
            <a:r>
              <a:rPr lang="zh-CN" altLang="en-US" dirty="0"/>
              <a:t>创建字典</a:t>
            </a:r>
          </a:p>
          <a:p>
            <a:pPr marL="0" indent="457200">
              <a:buNone/>
            </a:pPr>
            <a:r>
              <a:rPr lang="zh-CN" altLang="en-US" dirty="0"/>
              <a:t>可以使用</a:t>
            </a:r>
            <a:r>
              <a:rPr lang="en-US" altLang="zh-CN" dirty="0" err="1"/>
              <a:t>dict</a:t>
            </a:r>
            <a:r>
              <a:rPr lang="en-US" altLang="zh-CN" dirty="0"/>
              <a:t>()</a:t>
            </a:r>
            <a:r>
              <a:rPr lang="zh-CN" altLang="en-US" dirty="0"/>
              <a:t>把列表或元组转换为字典，也可以使用赋值语句给键赋值的方式创建字典。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CD5CE6FA-42E1-1EC5-DF50-8949F35F2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24" y="2351174"/>
            <a:ext cx="7240025" cy="436366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37422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4.5.1</a:t>
            </a:r>
            <a:r>
              <a:rPr lang="zh-CN" altLang="en-US" dirty="0"/>
              <a:t>创建字典</a:t>
            </a:r>
          </a:p>
          <a:p>
            <a:pPr marL="0" indent="457200">
              <a:buNone/>
            </a:pPr>
            <a:r>
              <a:rPr lang="en-US" altLang="zh-CN" dirty="0" err="1"/>
              <a:t>d.fromkeys</a:t>
            </a:r>
            <a:r>
              <a:rPr lang="en-US" altLang="zh-CN" dirty="0"/>
              <a:t>(</a:t>
            </a:r>
            <a:r>
              <a:rPr lang="en-US" altLang="zh-CN" dirty="0" err="1"/>
              <a:t>k,v</a:t>
            </a:r>
            <a:r>
              <a:rPr lang="en-US" altLang="zh-CN" dirty="0"/>
              <a:t>)</a:t>
            </a:r>
            <a:r>
              <a:rPr lang="zh-CN" altLang="en-US" dirty="0"/>
              <a:t>语句也可以创建字典，</a:t>
            </a:r>
            <a:r>
              <a:rPr lang="en-US" altLang="zh-CN" dirty="0"/>
              <a:t>k</a:t>
            </a:r>
            <a:r>
              <a:rPr lang="zh-CN" altLang="en-US" dirty="0"/>
              <a:t>代表键，</a:t>
            </a:r>
            <a:r>
              <a:rPr lang="en-US" altLang="zh-CN" dirty="0"/>
              <a:t>v</a:t>
            </a:r>
            <a:r>
              <a:rPr lang="zh-CN" altLang="en-US" dirty="0"/>
              <a:t>代表值</a:t>
            </a:r>
            <a:r>
              <a:rPr lang="en-US" altLang="zh-CN" dirty="0"/>
              <a:t>(</a:t>
            </a:r>
            <a:r>
              <a:rPr lang="zh-CN" altLang="en-US" dirty="0"/>
              <a:t>可省略，默认为</a:t>
            </a:r>
            <a:r>
              <a:rPr lang="en-US" altLang="zh-CN" dirty="0"/>
              <a:t>None)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41870043-47D9-A397-3B8C-8892098C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918" y="2273300"/>
            <a:ext cx="4751115" cy="3813464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34958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4.5.2</a:t>
            </a:r>
            <a:r>
              <a:rPr lang="zh-CN" altLang="en-US" dirty="0"/>
              <a:t>编辑字典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添加键值</a:t>
            </a:r>
          </a:p>
          <a:p>
            <a:pPr marL="0" indent="457200">
              <a:buNone/>
            </a:pPr>
            <a:r>
              <a:rPr lang="zh-CN" altLang="en-US" dirty="0"/>
              <a:t>可以使用赋值语句</a:t>
            </a:r>
            <a:r>
              <a:rPr lang="en-US" altLang="zh-CN" dirty="0"/>
              <a:t>s[k]=v</a:t>
            </a:r>
            <a:r>
              <a:rPr lang="zh-CN" altLang="en-US" dirty="0"/>
              <a:t>直接添加键值对，如果键已经存在，则会使用新值修改旧值，该方法具有添加和修改的双重功能。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72510D53-B994-94F3-72C6-CE45DC062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94" y="3361458"/>
            <a:ext cx="9346963" cy="2815503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661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修改键值：利用赋值语句直接修改指定键的值。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注意：只能修改键的值，不能修改键。如果必需修改，则可以先删除该键值对，再添加一个新的键值对。</a:t>
            </a:r>
            <a:endParaRPr lang="en-US" altLang="zh-CN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33EE1845-C95D-B57C-26F8-EDC3536E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4" y="3284434"/>
            <a:ext cx="10670336" cy="265238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54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列表中序列中的每个元素都分配一个数字</a:t>
            </a:r>
            <a:r>
              <a:rPr lang="en-US" altLang="zh-CN" dirty="0"/>
              <a:t>-</a:t>
            </a:r>
            <a:r>
              <a:rPr lang="zh-CN" altLang="en-US" dirty="0"/>
              <a:t>它的位置</a:t>
            </a:r>
            <a:r>
              <a:rPr lang="en-US" altLang="zh-CN" dirty="0"/>
              <a:t>(</a:t>
            </a:r>
            <a:r>
              <a:rPr lang="zh-CN" altLang="en-US" dirty="0"/>
              <a:t>索引</a:t>
            </a:r>
            <a:r>
              <a:rPr lang="en-US" altLang="zh-CN" dirty="0"/>
              <a:t>)</a:t>
            </a:r>
            <a:r>
              <a:rPr lang="zh-CN" altLang="en-US" dirty="0"/>
              <a:t>，第一个索引是</a:t>
            </a:r>
            <a:r>
              <a:rPr lang="en-US" altLang="zh-CN" dirty="0"/>
              <a:t>0</a:t>
            </a:r>
            <a:r>
              <a:rPr lang="zh-CN" altLang="en-US" dirty="0"/>
              <a:t>，第二个索引是</a:t>
            </a:r>
            <a:r>
              <a:rPr lang="en-US" altLang="zh-CN" dirty="0"/>
              <a:t>1</a:t>
            </a:r>
            <a:r>
              <a:rPr lang="zh-CN" altLang="en-US" dirty="0"/>
              <a:t>，依此类推。</a:t>
            </a:r>
          </a:p>
          <a:p>
            <a:pPr marL="0" indent="457200">
              <a:buNone/>
            </a:pPr>
            <a:r>
              <a:rPr lang="zh-CN" altLang="en-US" dirty="0"/>
              <a:t>列表属于序列类型，所以序列类型中的成员关系操作符</a:t>
            </a:r>
            <a:r>
              <a:rPr lang="en-US" altLang="zh-CN" dirty="0"/>
              <a:t>(in)</a:t>
            </a:r>
            <a:r>
              <a:rPr lang="zh-CN" altLang="en-US" dirty="0"/>
              <a:t>、长度计算函数</a:t>
            </a:r>
            <a:r>
              <a:rPr lang="en-US" altLang="zh-CN" dirty="0"/>
              <a:t>(</a:t>
            </a:r>
            <a:r>
              <a:rPr lang="en-US" altLang="zh-CN" dirty="0" err="1"/>
              <a:t>len</a:t>
            </a:r>
            <a:r>
              <a:rPr lang="en-US" altLang="zh-CN" dirty="0"/>
              <a:t>( ))</a:t>
            </a:r>
            <a:r>
              <a:rPr lang="zh-CN" altLang="en-US" dirty="0"/>
              <a:t>、切片</a:t>
            </a:r>
            <a:r>
              <a:rPr lang="en-US" altLang="zh-CN" dirty="0"/>
              <a:t>([ ])</a:t>
            </a:r>
            <a:r>
              <a:rPr lang="zh-CN" altLang="en-US" dirty="0"/>
              <a:t>等均支持使用。列表可以同时使用正向递增序号和反向递减序号，可采用标准的比较操作符</a:t>
            </a:r>
            <a:r>
              <a:rPr lang="en-US" altLang="zh-CN" dirty="0"/>
              <a:t>(&lt;</a:t>
            </a:r>
            <a:r>
              <a:rPr lang="zh-CN" altLang="en-US" dirty="0"/>
              <a:t>、</a:t>
            </a:r>
            <a:r>
              <a:rPr lang="en-US" altLang="zh-CN" dirty="0"/>
              <a:t>&lt;=</a:t>
            </a:r>
            <a:r>
              <a:rPr lang="zh-CN" altLang="en-US" dirty="0"/>
              <a:t>、</a:t>
            </a:r>
            <a:r>
              <a:rPr lang="en-US" altLang="zh-CN" dirty="0"/>
              <a:t>==</a:t>
            </a:r>
            <a:r>
              <a:rPr lang="zh-CN" altLang="en-US" dirty="0"/>
              <a:t>、</a:t>
            </a:r>
            <a:r>
              <a:rPr lang="en-US" altLang="zh-CN" dirty="0"/>
              <a:t>!=</a:t>
            </a:r>
            <a:r>
              <a:rPr lang="zh-CN" altLang="en-US" dirty="0"/>
              <a:t>、</a:t>
            </a:r>
            <a:r>
              <a:rPr lang="en-US" altLang="zh-CN" dirty="0"/>
              <a:t>&gt;=</a:t>
            </a:r>
            <a:r>
              <a:rPr lang="zh-CN" altLang="en-US" dirty="0"/>
              <a:t>、</a:t>
            </a:r>
            <a:r>
              <a:rPr lang="en-US" altLang="zh-CN" dirty="0"/>
              <a:t>&gt;)</a:t>
            </a:r>
            <a:r>
              <a:rPr lang="zh-CN" altLang="en-US" dirty="0"/>
              <a:t>进行比较，列表中的比较为单个数据项逐个比较。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58047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3. </a:t>
            </a:r>
            <a:r>
              <a:rPr lang="zh-CN" altLang="en-US" dirty="0"/>
              <a:t>设置默认值</a:t>
            </a:r>
          </a:p>
          <a:p>
            <a:pPr marL="0" indent="457200">
              <a:buNone/>
            </a:pPr>
            <a:r>
              <a:rPr lang="zh-CN" altLang="en-US" dirty="0"/>
              <a:t>当需要设置某个键的默认值时，可以使用</a:t>
            </a:r>
            <a:r>
              <a:rPr lang="en-US" altLang="zh-CN" dirty="0" err="1"/>
              <a:t>setdefalt</a:t>
            </a:r>
            <a:r>
              <a:rPr lang="en-US" altLang="zh-CN" dirty="0"/>
              <a:t>(</a:t>
            </a:r>
            <a:r>
              <a:rPr lang="en-US" altLang="zh-CN" dirty="0" err="1"/>
              <a:t>k,v</a:t>
            </a:r>
            <a:r>
              <a:rPr lang="en-US" altLang="zh-CN" dirty="0"/>
              <a:t>)</a:t>
            </a:r>
            <a:r>
              <a:rPr lang="zh-CN" altLang="en-US" dirty="0"/>
              <a:t>语句，</a:t>
            </a:r>
            <a:r>
              <a:rPr lang="en-US" altLang="zh-CN" dirty="0"/>
              <a:t>k</a:t>
            </a:r>
            <a:r>
              <a:rPr lang="zh-CN" altLang="en-US" dirty="0"/>
              <a:t>代表键，</a:t>
            </a:r>
            <a:r>
              <a:rPr lang="en-US" altLang="zh-CN" dirty="0"/>
              <a:t>v</a:t>
            </a:r>
            <a:r>
              <a:rPr lang="zh-CN" altLang="en-US" dirty="0"/>
              <a:t>代表值</a:t>
            </a:r>
            <a:r>
              <a:rPr lang="en-US" altLang="zh-CN" dirty="0"/>
              <a:t>(</a:t>
            </a:r>
            <a:r>
              <a:rPr lang="zh-CN" altLang="en-US" dirty="0"/>
              <a:t>可省略，默认为</a:t>
            </a:r>
            <a:r>
              <a:rPr lang="en-US" altLang="zh-CN" dirty="0"/>
              <a:t>None)</a:t>
            </a:r>
            <a:r>
              <a:rPr lang="zh-CN" altLang="en-US" dirty="0"/>
              <a:t>。如果</a:t>
            </a:r>
            <a:r>
              <a:rPr lang="en-US" altLang="zh-CN" dirty="0"/>
              <a:t>k</a:t>
            </a:r>
            <a:r>
              <a:rPr lang="zh-CN" altLang="en-US" dirty="0"/>
              <a:t>不存在，则会添加一个新的键值对。</a:t>
            </a:r>
            <a:endParaRPr lang="en-US" altLang="zh-CN" dirty="0"/>
          </a:p>
        </p:txBody>
      </p:sp>
      <p:pic>
        <p:nvPicPr>
          <p:cNvPr id="4" name="图片 3" descr="文本&#10;&#10;中度可信度描述已自动生成">
            <a:extLst>
              <a:ext uri="{FF2B5EF4-FFF2-40B4-BE49-F238E27FC236}">
                <a16:creationId xmlns:a16="http://schemas.microsoft.com/office/drawing/2014/main" id="{9FA728F5-027A-5DEF-3A69-3FE31B63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98" y="2635914"/>
            <a:ext cx="10232741" cy="3727939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358551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8273761" cy="5081587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3. </a:t>
            </a:r>
            <a:r>
              <a:rPr lang="zh-CN" altLang="en-US" dirty="0"/>
              <a:t>删除字典及其键值</a:t>
            </a:r>
          </a:p>
          <a:p>
            <a:pPr marL="0" indent="457200">
              <a:buNone/>
            </a:pPr>
            <a:r>
              <a:rPr lang="zh-CN" altLang="en-US" dirty="0"/>
              <a:t>可以使用 </a:t>
            </a:r>
            <a:r>
              <a:rPr lang="en-US" altLang="zh-CN" dirty="0"/>
              <a:t>pop()</a:t>
            </a:r>
            <a:r>
              <a:rPr lang="zh-CN" altLang="en-US" dirty="0"/>
              <a:t>，</a:t>
            </a:r>
            <a:r>
              <a:rPr lang="en-US" altLang="zh-CN" dirty="0" err="1"/>
              <a:t>popitem</a:t>
            </a:r>
            <a:r>
              <a:rPr lang="en-US" altLang="zh-CN" dirty="0"/>
              <a:t>()</a:t>
            </a:r>
            <a:r>
              <a:rPr lang="zh-CN" altLang="en-US" dirty="0"/>
              <a:t>，</a:t>
            </a:r>
            <a:r>
              <a:rPr lang="en-US" altLang="zh-CN" dirty="0"/>
              <a:t>clear()</a:t>
            </a:r>
            <a:r>
              <a:rPr lang="zh-CN" altLang="en-US" dirty="0"/>
              <a:t>和</a:t>
            </a:r>
            <a:r>
              <a:rPr lang="en-US" altLang="zh-CN" dirty="0"/>
              <a:t>del</a:t>
            </a:r>
            <a:r>
              <a:rPr lang="zh-CN" altLang="en-US" dirty="0"/>
              <a:t>删除。</a:t>
            </a:r>
          </a:p>
          <a:p>
            <a:pPr marL="0" indent="457200">
              <a:buNone/>
            </a:pPr>
            <a:r>
              <a:rPr lang="en-US" altLang="zh-CN" dirty="0"/>
              <a:t>pop[k[,v]]</a:t>
            </a:r>
            <a:r>
              <a:rPr lang="zh-CN" altLang="en-US" dirty="0"/>
              <a:t>：删除指定的键值对。若键不存在，则返回</a:t>
            </a:r>
            <a:r>
              <a:rPr lang="en-US" altLang="zh-CN" dirty="0"/>
              <a:t>v</a:t>
            </a:r>
            <a:r>
              <a:rPr lang="zh-CN" altLang="en-US" dirty="0"/>
              <a:t>；</a:t>
            </a:r>
          </a:p>
          <a:p>
            <a:pPr marL="0" indent="457200">
              <a:buNone/>
            </a:pPr>
            <a:r>
              <a:rPr lang="en-US" altLang="zh-CN" dirty="0" err="1"/>
              <a:t>popitem</a:t>
            </a:r>
            <a:r>
              <a:rPr lang="en-US" altLang="zh-CN" dirty="0"/>
              <a:t>()</a:t>
            </a:r>
            <a:r>
              <a:rPr lang="zh-CN" altLang="en-US" dirty="0"/>
              <a:t>：随机删除一个键值对；</a:t>
            </a:r>
          </a:p>
          <a:p>
            <a:pPr marL="0" indent="457200">
              <a:buNone/>
            </a:pPr>
            <a:r>
              <a:rPr lang="en-US" altLang="zh-CN" dirty="0"/>
              <a:t>clear()</a:t>
            </a:r>
            <a:r>
              <a:rPr lang="zh-CN" altLang="en-US" dirty="0"/>
              <a:t>：删除字典的所有元素；</a:t>
            </a:r>
          </a:p>
          <a:p>
            <a:pPr marL="0" indent="457200">
              <a:buNone/>
            </a:pPr>
            <a:r>
              <a:rPr lang="en-US" altLang="zh-CN" dirty="0"/>
              <a:t>del d[k]</a:t>
            </a:r>
            <a:r>
              <a:rPr lang="zh-CN" altLang="en-US" dirty="0"/>
              <a:t>：删除指定的字典，或者指定的键。</a:t>
            </a:r>
            <a:endParaRPr lang="en-US" altLang="zh-CN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5FB7D414-8649-96EF-D95A-0EB66E84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327" y="758726"/>
            <a:ext cx="3210931" cy="605554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9127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4.5.3</a:t>
            </a:r>
            <a:r>
              <a:rPr lang="zh-CN" altLang="en-US" dirty="0"/>
              <a:t>使用字典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访问字典</a:t>
            </a:r>
          </a:p>
          <a:p>
            <a:pPr marL="0" indent="457200">
              <a:buNone/>
            </a:pPr>
            <a:r>
              <a:rPr lang="zh-CN" altLang="en-US" dirty="0"/>
              <a:t>因字典是无序可变的数据结构，所以不可用索引和切片的方式访问。但因为字典的特殊结构，每个元的键相当于值的索引，所以可以使用键获取相应的值（即：</a:t>
            </a:r>
            <a:r>
              <a:rPr lang="en-US" altLang="zh-CN" dirty="0"/>
              <a:t>v=d[k]</a:t>
            </a:r>
            <a:r>
              <a:rPr lang="zh-CN" altLang="en-US" dirty="0"/>
              <a:t>；注意：如果键不存在，则会出错）。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此外，还可以使用</a:t>
            </a:r>
            <a:r>
              <a:rPr lang="en-US" altLang="zh-CN" dirty="0" err="1"/>
              <a:t>d.get</a:t>
            </a:r>
            <a:r>
              <a:rPr lang="en-US" altLang="zh-CN" dirty="0"/>
              <a:t>(k[,v])</a:t>
            </a:r>
            <a:r>
              <a:rPr lang="zh-CN" altLang="en-US" dirty="0"/>
              <a:t>、</a:t>
            </a:r>
            <a:r>
              <a:rPr lang="en-US" altLang="zh-CN" dirty="0" err="1"/>
              <a:t>d.keys</a:t>
            </a:r>
            <a:r>
              <a:rPr lang="en-US" altLang="zh-CN" dirty="0"/>
              <a:t>()</a:t>
            </a:r>
            <a:r>
              <a:rPr lang="zh-CN" altLang="en-US" dirty="0"/>
              <a:t>、</a:t>
            </a:r>
            <a:r>
              <a:rPr lang="en-US" altLang="zh-CN" dirty="0" err="1"/>
              <a:t>d.values</a:t>
            </a:r>
            <a:r>
              <a:rPr lang="en-US" altLang="zh-CN" dirty="0"/>
              <a:t>()</a:t>
            </a:r>
            <a:r>
              <a:rPr lang="zh-CN" altLang="en-US" dirty="0"/>
              <a:t>、</a:t>
            </a:r>
            <a:r>
              <a:rPr lang="en-US" altLang="zh-CN" dirty="0" err="1"/>
              <a:t>d.items</a:t>
            </a:r>
            <a:r>
              <a:rPr lang="en-US" altLang="zh-CN" dirty="0"/>
              <a:t>()</a:t>
            </a:r>
            <a:r>
              <a:rPr lang="zh-CN" altLang="en-US" dirty="0"/>
              <a:t>和</a:t>
            </a:r>
            <a:r>
              <a:rPr lang="en-US" altLang="zh-CN" dirty="0"/>
              <a:t>for</a:t>
            </a:r>
            <a:r>
              <a:rPr lang="zh-CN" altLang="en-US" dirty="0"/>
              <a:t>循环语句访问字典的键和值。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349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v=d[k]</a:t>
            </a:r>
            <a:r>
              <a:rPr lang="zh-CN" altLang="en-US" dirty="0"/>
              <a:t>：如果键</a:t>
            </a:r>
            <a:r>
              <a:rPr lang="en-US" altLang="zh-CN" dirty="0"/>
              <a:t>k</a:t>
            </a:r>
            <a:r>
              <a:rPr lang="zh-CN" altLang="en-US" dirty="0"/>
              <a:t>不存在，则会出错；</a:t>
            </a:r>
          </a:p>
          <a:p>
            <a:pPr marL="0" indent="0">
              <a:buNone/>
            </a:pPr>
            <a:r>
              <a:rPr lang="en-US" altLang="zh-CN" dirty="0" err="1"/>
              <a:t>d.get</a:t>
            </a:r>
            <a:r>
              <a:rPr lang="en-US" altLang="zh-CN" dirty="0"/>
              <a:t>(k[,v])</a:t>
            </a:r>
            <a:r>
              <a:rPr lang="zh-CN" altLang="en-US" dirty="0"/>
              <a:t>：返回键</a:t>
            </a:r>
            <a:r>
              <a:rPr lang="en-US" altLang="zh-CN" dirty="0"/>
              <a:t>k</a:t>
            </a:r>
            <a:r>
              <a:rPr lang="zh-CN" altLang="en-US" dirty="0"/>
              <a:t>的值；</a:t>
            </a:r>
            <a:r>
              <a:rPr lang="en-US" altLang="zh-CN" dirty="0"/>
              <a:t>v</a:t>
            </a:r>
            <a:r>
              <a:rPr lang="zh-CN" altLang="en-US" dirty="0"/>
              <a:t>可省略，默认：</a:t>
            </a:r>
            <a:r>
              <a:rPr lang="en-US" altLang="zh-CN" dirty="0"/>
              <a:t>None</a:t>
            </a:r>
            <a:r>
              <a:rPr lang="zh-CN" altLang="en-US" dirty="0"/>
              <a:t>；若键不存在，则返回</a:t>
            </a:r>
            <a:r>
              <a:rPr lang="en-US" altLang="zh-CN" dirty="0"/>
              <a:t>v</a:t>
            </a:r>
            <a:r>
              <a:rPr lang="zh-CN" altLang="en-US" dirty="0"/>
              <a:t>；</a:t>
            </a:r>
          </a:p>
          <a:p>
            <a:pPr marL="0" indent="0">
              <a:buNone/>
            </a:pPr>
            <a:r>
              <a:rPr lang="en-US" altLang="zh-CN" dirty="0" err="1"/>
              <a:t>d.keys</a:t>
            </a:r>
            <a:r>
              <a:rPr lang="en-US" altLang="zh-CN" dirty="0"/>
              <a:t>()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返回字典</a:t>
            </a:r>
            <a:r>
              <a:rPr lang="en-US" altLang="zh-CN" dirty="0"/>
              <a:t>d</a:t>
            </a:r>
            <a:r>
              <a:rPr lang="zh-CN" altLang="en-US" dirty="0"/>
              <a:t>的所有键。 </a:t>
            </a:r>
          </a:p>
          <a:p>
            <a:pPr marL="0" indent="0">
              <a:buNone/>
            </a:pPr>
            <a:r>
              <a:rPr lang="en-US" altLang="zh-CN" dirty="0" err="1"/>
              <a:t>d.values</a:t>
            </a:r>
            <a:r>
              <a:rPr lang="en-US" altLang="zh-CN" dirty="0"/>
              <a:t>()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返回字典</a:t>
            </a:r>
            <a:r>
              <a:rPr lang="en-US" altLang="zh-CN" dirty="0"/>
              <a:t>d</a:t>
            </a:r>
            <a:r>
              <a:rPr lang="zh-CN" altLang="en-US" dirty="0"/>
              <a:t>的所有值。 </a:t>
            </a:r>
          </a:p>
          <a:p>
            <a:pPr marL="0" indent="0">
              <a:buNone/>
            </a:pPr>
            <a:r>
              <a:rPr lang="en-US" altLang="zh-CN" dirty="0" err="1"/>
              <a:t>d.items</a:t>
            </a:r>
            <a:r>
              <a:rPr lang="en-US" altLang="zh-CN" dirty="0"/>
              <a:t>()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返回字典</a:t>
            </a:r>
            <a:r>
              <a:rPr lang="en-US" altLang="zh-CN" dirty="0"/>
              <a:t>d</a:t>
            </a:r>
            <a:r>
              <a:rPr lang="zh-CN" altLang="en-US" dirty="0"/>
              <a:t>的所有键值对。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EF686E52-992E-F3D1-0909-D426D1462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389" y="3170001"/>
            <a:ext cx="7631302" cy="30069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0449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还可以使用</a:t>
            </a:r>
            <a:r>
              <a:rPr lang="en-US" altLang="zh-CN" dirty="0"/>
              <a:t>for</a:t>
            </a:r>
            <a:r>
              <a:rPr lang="zh-CN" altLang="en-US" dirty="0"/>
              <a:t>循环语句访问字典。</a:t>
            </a:r>
            <a:endParaRPr lang="en-US" altLang="zh-CN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39715653-1B95-FC6C-3FC5-1C1823FB3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14" y="773040"/>
            <a:ext cx="5936427" cy="59879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03637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连接字典</a:t>
            </a:r>
          </a:p>
          <a:p>
            <a:pPr marL="0" indent="457200">
              <a:buNone/>
            </a:pPr>
            <a:r>
              <a:rPr lang="zh-CN" altLang="en-US" dirty="0"/>
              <a:t>利用</a:t>
            </a:r>
            <a:r>
              <a:rPr lang="en-US" altLang="zh-CN" dirty="0" err="1"/>
              <a:t>d.update</a:t>
            </a:r>
            <a:r>
              <a:rPr lang="en-US" altLang="zh-CN" dirty="0"/>
              <a:t>(t)</a:t>
            </a:r>
            <a:r>
              <a:rPr lang="zh-CN" altLang="en-US" dirty="0"/>
              <a:t>语句，可以把字典</a:t>
            </a:r>
            <a:r>
              <a:rPr lang="en-US" altLang="zh-CN" dirty="0"/>
              <a:t>t</a:t>
            </a:r>
            <a:r>
              <a:rPr lang="zh-CN" altLang="en-US" dirty="0"/>
              <a:t>添加到字典</a:t>
            </a:r>
            <a:r>
              <a:rPr lang="en-US" altLang="zh-CN" dirty="0"/>
              <a:t>d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4" name="图片 3" descr="散点图&#10;&#10;低可信度描述已自动生成">
            <a:extLst>
              <a:ext uri="{FF2B5EF4-FFF2-40B4-BE49-F238E27FC236}">
                <a16:creationId xmlns:a16="http://schemas.microsoft.com/office/drawing/2014/main" id="{B94CCB3B-8D9D-76EE-E00D-78FF4279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43" y="2579527"/>
            <a:ext cx="6656673" cy="150294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626233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3. </a:t>
            </a:r>
            <a:r>
              <a:rPr lang="zh-CN" altLang="en-US" dirty="0"/>
              <a:t>求长度、求和、最大和最小</a:t>
            </a:r>
          </a:p>
          <a:p>
            <a:pPr marL="0" indent="457200">
              <a:buNone/>
            </a:pPr>
            <a:r>
              <a:rPr lang="zh-CN" altLang="en-US" dirty="0"/>
              <a:t>可以利用</a:t>
            </a:r>
            <a:r>
              <a:rPr lang="en-US" altLang="zh-CN" dirty="0" err="1"/>
              <a:t>len</a:t>
            </a:r>
            <a:r>
              <a:rPr lang="en-US" altLang="zh-CN" dirty="0"/>
              <a:t>(s)</a:t>
            </a:r>
            <a:r>
              <a:rPr lang="zh-CN" altLang="en-US" dirty="0"/>
              <a:t>，</a:t>
            </a:r>
            <a:r>
              <a:rPr lang="en-US" altLang="zh-CN" dirty="0"/>
              <a:t>sum(</a:t>
            </a:r>
            <a:r>
              <a:rPr lang="en-US" altLang="zh-CN" dirty="0" err="1"/>
              <a:t>s.values</a:t>
            </a:r>
            <a:r>
              <a:rPr lang="en-US" altLang="zh-CN" dirty="0"/>
              <a:t>())</a:t>
            </a:r>
            <a:r>
              <a:rPr lang="zh-CN" altLang="en-US" dirty="0"/>
              <a:t>，</a:t>
            </a:r>
            <a:r>
              <a:rPr lang="en-US" altLang="zh-CN" dirty="0"/>
              <a:t>max(s)</a:t>
            </a:r>
            <a:r>
              <a:rPr lang="zh-CN" altLang="en-US" dirty="0"/>
              <a:t>和</a:t>
            </a:r>
            <a:r>
              <a:rPr lang="en-US" altLang="zh-CN" dirty="0"/>
              <a:t>min(s)</a:t>
            </a:r>
            <a:r>
              <a:rPr lang="zh-CN" altLang="en-US" dirty="0"/>
              <a:t>实现。</a:t>
            </a:r>
          </a:p>
          <a:p>
            <a:pPr marL="0" indent="457200">
              <a:buNone/>
            </a:pPr>
            <a:r>
              <a:rPr lang="zh-CN" altLang="en-US" dirty="0"/>
              <a:t>注意，</a:t>
            </a:r>
            <a:r>
              <a:rPr lang="en-US" altLang="zh-CN" dirty="0"/>
              <a:t>max()</a:t>
            </a:r>
            <a:r>
              <a:rPr lang="zh-CN" altLang="en-US" dirty="0"/>
              <a:t>和</a:t>
            </a:r>
            <a:r>
              <a:rPr lang="en-US" altLang="zh-CN" dirty="0"/>
              <a:t>min()</a:t>
            </a:r>
            <a:r>
              <a:rPr lang="zh-CN" altLang="en-US" dirty="0"/>
              <a:t>语句如果参数是字典</a:t>
            </a:r>
            <a:r>
              <a:rPr lang="en-US" altLang="zh-CN" dirty="0"/>
              <a:t>s</a:t>
            </a:r>
            <a:r>
              <a:rPr lang="zh-CN" altLang="en-US" dirty="0"/>
              <a:t>，默认计算键的最大和最小值，按</a:t>
            </a:r>
            <a:r>
              <a:rPr lang="en-US" altLang="zh-CN" dirty="0"/>
              <a:t>ASCII</a:t>
            </a:r>
            <a:r>
              <a:rPr lang="zh-CN" altLang="en-US" dirty="0"/>
              <a:t>码排序。</a:t>
            </a:r>
            <a:endParaRPr lang="en-US" altLang="zh-CN" dirty="0"/>
          </a:p>
        </p:txBody>
      </p:sp>
      <p:pic>
        <p:nvPicPr>
          <p:cNvPr id="5" name="图片 4" descr="图片包含 文本&#10;&#10;描述已自动生成">
            <a:extLst>
              <a:ext uri="{FF2B5EF4-FFF2-40B4-BE49-F238E27FC236}">
                <a16:creationId xmlns:a16="http://schemas.microsoft.com/office/drawing/2014/main" id="{A24A1E21-23C4-BF95-700F-1DF70BEA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3428999"/>
            <a:ext cx="10156421" cy="1466273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33114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4. </a:t>
            </a:r>
            <a:r>
              <a:rPr lang="zh-CN" altLang="en-US" dirty="0"/>
              <a:t>关系运算</a:t>
            </a:r>
          </a:p>
          <a:p>
            <a:pPr marL="0" indent="457200">
              <a:buNone/>
            </a:pPr>
            <a:r>
              <a:rPr lang="zh-CN" altLang="en-US" dirty="0"/>
              <a:t>关系运算符</a:t>
            </a:r>
            <a:r>
              <a:rPr lang="en-US" altLang="zh-CN" dirty="0"/>
              <a:t>(&lt;=</a:t>
            </a:r>
            <a:r>
              <a:rPr lang="zh-CN" altLang="en-US" dirty="0"/>
              <a:t>、</a:t>
            </a:r>
            <a:r>
              <a:rPr lang="en-US" altLang="zh-CN" dirty="0"/>
              <a:t>&lt;</a:t>
            </a:r>
            <a:r>
              <a:rPr lang="zh-CN" altLang="en-US" dirty="0"/>
              <a:t>、</a:t>
            </a:r>
            <a:r>
              <a:rPr lang="en-US" altLang="zh-CN" dirty="0"/>
              <a:t>&gt;</a:t>
            </a:r>
            <a:r>
              <a:rPr lang="zh-CN" altLang="en-US" dirty="0"/>
              <a:t>、</a:t>
            </a:r>
            <a:r>
              <a:rPr lang="en-US" altLang="zh-CN" dirty="0"/>
              <a:t>&gt;=</a:t>
            </a:r>
            <a:r>
              <a:rPr lang="zh-CN" altLang="en-US" dirty="0"/>
              <a:t>、</a:t>
            </a:r>
            <a:r>
              <a:rPr lang="en-US" altLang="zh-CN" dirty="0"/>
              <a:t>==</a:t>
            </a:r>
            <a:r>
              <a:rPr lang="zh-CN" altLang="en-US" dirty="0"/>
              <a:t>、</a:t>
            </a:r>
            <a:r>
              <a:rPr lang="en-US" altLang="zh-CN" dirty="0"/>
              <a:t>!=</a:t>
            </a:r>
            <a:r>
              <a:rPr lang="zh-CN" altLang="en-US" dirty="0"/>
              <a:t>、</a:t>
            </a:r>
            <a:r>
              <a:rPr lang="en-US" altLang="zh-CN" dirty="0"/>
              <a:t>is</a:t>
            </a:r>
            <a:r>
              <a:rPr lang="zh-CN" altLang="en-US" dirty="0"/>
              <a:t>、</a:t>
            </a:r>
            <a:r>
              <a:rPr lang="en-US" altLang="zh-CN" dirty="0"/>
              <a:t>is not</a:t>
            </a:r>
            <a:r>
              <a:rPr lang="zh-CN" altLang="en-US" dirty="0"/>
              <a:t>、</a:t>
            </a:r>
            <a:r>
              <a:rPr lang="en-US" altLang="zh-CN" dirty="0"/>
              <a:t>in</a:t>
            </a:r>
            <a:r>
              <a:rPr lang="zh-CN" altLang="en-US" dirty="0"/>
              <a:t>、</a:t>
            </a:r>
            <a:r>
              <a:rPr lang="en-US" altLang="zh-CN" dirty="0"/>
              <a:t>not in)</a:t>
            </a:r>
            <a:r>
              <a:rPr lang="zh-CN" altLang="en-US" dirty="0"/>
              <a:t>均适用于字典。注意：进行</a:t>
            </a:r>
            <a:r>
              <a:rPr lang="en-US" altLang="zh-CN" dirty="0"/>
              <a:t>&lt;=</a:t>
            </a:r>
            <a:r>
              <a:rPr lang="zh-CN" altLang="en-US" dirty="0"/>
              <a:t>、</a:t>
            </a:r>
            <a:r>
              <a:rPr lang="en-US" altLang="zh-CN" dirty="0"/>
              <a:t>&lt;</a:t>
            </a:r>
            <a:r>
              <a:rPr lang="zh-CN" altLang="en-US" dirty="0"/>
              <a:t>、</a:t>
            </a:r>
            <a:r>
              <a:rPr lang="en-US" altLang="zh-CN" dirty="0"/>
              <a:t>&gt;</a:t>
            </a:r>
            <a:r>
              <a:rPr lang="zh-CN" altLang="en-US" dirty="0"/>
              <a:t>、</a:t>
            </a:r>
            <a:r>
              <a:rPr lang="en-US" altLang="zh-CN" dirty="0"/>
              <a:t>&gt;=</a:t>
            </a:r>
            <a:r>
              <a:rPr lang="zh-CN" altLang="en-US" dirty="0"/>
              <a:t>计算时，需要指明是键、值，还是键值对之间的关系。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25CDAD0E-3B03-8CEF-8A21-8873DE75B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10" y="2791834"/>
            <a:ext cx="6343898" cy="3385128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29903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5. </a:t>
            </a:r>
            <a:r>
              <a:rPr lang="zh-CN" altLang="en-US" dirty="0"/>
              <a:t>排序</a:t>
            </a:r>
          </a:p>
          <a:p>
            <a:pPr marL="0" indent="457200">
              <a:buNone/>
            </a:pPr>
            <a:r>
              <a:rPr lang="zh-CN" altLang="en-US" dirty="0"/>
              <a:t>可以使用</a:t>
            </a:r>
            <a:r>
              <a:rPr lang="en-US" altLang="zh-CN" dirty="0"/>
              <a:t>sorted()</a:t>
            </a:r>
            <a:r>
              <a:rPr lang="zh-CN" altLang="en-US" dirty="0"/>
              <a:t>实现排序。注意：排序结果是字典的键组成的列表。。</a:t>
            </a:r>
          </a:p>
          <a:p>
            <a:pPr marL="0" indent="457200">
              <a:buNone/>
            </a:pPr>
            <a:r>
              <a:rPr lang="en-US" altLang="zh-CN" dirty="0"/>
              <a:t>sorted(</a:t>
            </a:r>
            <a:r>
              <a:rPr lang="en-US" altLang="zh-CN" dirty="0" err="1"/>
              <a:t>s,reverse</a:t>
            </a:r>
            <a:r>
              <a:rPr lang="en-US" altLang="zh-CN" dirty="0"/>
              <a:t>=</a:t>
            </a:r>
            <a:r>
              <a:rPr lang="en-US" altLang="zh-CN" dirty="0" err="1"/>
              <a:t>True|False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True</a:t>
            </a:r>
            <a:r>
              <a:rPr lang="zh-CN" altLang="en-US" dirty="0"/>
              <a:t>降序，</a:t>
            </a:r>
            <a:r>
              <a:rPr lang="en-US" altLang="zh-CN" dirty="0"/>
              <a:t>False</a:t>
            </a:r>
            <a:r>
              <a:rPr lang="zh-CN" altLang="en-US" dirty="0"/>
              <a:t>升序</a:t>
            </a:r>
            <a:r>
              <a:rPr lang="en-US" altLang="zh-CN" dirty="0"/>
              <a:t>(</a:t>
            </a:r>
            <a:r>
              <a:rPr lang="zh-CN" altLang="en-US" dirty="0"/>
              <a:t>默认）。</a:t>
            </a:r>
            <a:endParaRPr lang="en-US" altLang="zh-CN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91E9B83F-0292-95E7-AD8C-C1680116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38" y="2970847"/>
            <a:ext cx="7959488" cy="2026026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65336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6. </a:t>
            </a:r>
            <a:r>
              <a:rPr lang="zh-CN" altLang="en-US" dirty="0"/>
              <a:t>转换</a:t>
            </a:r>
          </a:p>
          <a:p>
            <a:pPr marL="0" indent="457200">
              <a:buNone/>
            </a:pPr>
            <a:r>
              <a:rPr lang="zh-CN" altLang="en-US" dirty="0"/>
              <a:t>利用</a:t>
            </a:r>
            <a:r>
              <a:rPr lang="en-US" altLang="zh-CN" dirty="0"/>
              <a:t>list()</a:t>
            </a:r>
            <a:r>
              <a:rPr lang="zh-CN" altLang="en-US" dirty="0"/>
              <a:t>、</a:t>
            </a:r>
            <a:r>
              <a:rPr lang="en-US" altLang="zh-CN" dirty="0"/>
              <a:t>tuple()</a:t>
            </a:r>
            <a:r>
              <a:rPr lang="zh-CN" altLang="en-US" dirty="0"/>
              <a:t>、</a:t>
            </a:r>
            <a:r>
              <a:rPr lang="en-US" altLang="zh-CN" dirty="0"/>
              <a:t>set()</a:t>
            </a:r>
            <a:r>
              <a:rPr lang="zh-CN" altLang="en-US" dirty="0"/>
              <a:t>和</a:t>
            </a:r>
            <a:r>
              <a:rPr lang="en-US" altLang="zh-CN" dirty="0" err="1"/>
              <a:t>dict</a:t>
            </a:r>
            <a:r>
              <a:rPr lang="en-US" altLang="zh-CN" dirty="0"/>
              <a:t>()</a:t>
            </a:r>
            <a:r>
              <a:rPr lang="zh-CN" altLang="en-US" dirty="0"/>
              <a:t>语句，可以实现列表、元组、集合和字典数据类型的转换。</a:t>
            </a:r>
          </a:p>
          <a:p>
            <a:pPr marL="0" indent="457200">
              <a:buNone/>
            </a:pPr>
            <a:r>
              <a:rPr lang="zh-CN" altLang="en-US" dirty="0"/>
              <a:t>注意：将字典类型转换为其他</a:t>
            </a:r>
            <a:r>
              <a:rPr lang="en-US" altLang="zh-CN" dirty="0"/>
              <a:t>3</a:t>
            </a:r>
            <a:r>
              <a:rPr lang="zh-CN" altLang="en-US" dirty="0"/>
              <a:t>种类型时，默认使用的时字典的键。</a:t>
            </a:r>
            <a:endParaRPr lang="en-US" altLang="zh-CN" dirty="0"/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B26B3C7F-BAF2-AFB2-B861-C0451CE6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29" y="3281028"/>
            <a:ext cx="5180890" cy="340609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58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4.2.1</a:t>
            </a:r>
            <a:r>
              <a:rPr lang="zh-CN" altLang="en-US" dirty="0"/>
              <a:t>创建列表</a:t>
            </a:r>
          </a:p>
          <a:p>
            <a:pPr marL="0" indent="457200">
              <a:buNone/>
            </a:pPr>
            <a:r>
              <a:rPr lang="zh-CN" altLang="en-US" dirty="0"/>
              <a:t>列表的创建方法：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直接使用方括号，如</a:t>
            </a:r>
            <a:r>
              <a:rPr lang="en-US" altLang="zh-CN" dirty="0"/>
              <a:t>x=[](</a:t>
            </a:r>
            <a:r>
              <a:rPr lang="zh-CN" altLang="en-US" dirty="0"/>
              <a:t>创建空列表</a:t>
            </a:r>
            <a:r>
              <a:rPr lang="en-US" altLang="zh-CN" dirty="0"/>
              <a:t>)</a:t>
            </a:r>
            <a:r>
              <a:rPr lang="zh-CN" altLang="en-US" dirty="0"/>
              <a:t>、</a:t>
            </a:r>
            <a:r>
              <a:rPr lang="en-US" altLang="zh-CN" dirty="0"/>
              <a:t>x=[</a:t>
            </a:r>
            <a:r>
              <a:rPr lang="en-US" altLang="zh-CN" dirty="0" err="1"/>
              <a:t>u,v,w</a:t>
            </a:r>
            <a:r>
              <a:rPr lang="en-US" altLang="zh-CN" dirty="0"/>
              <a:t>]</a:t>
            </a:r>
            <a:r>
              <a:rPr lang="zh-CN" altLang="en-US" dirty="0"/>
              <a:t>；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用函数</a:t>
            </a:r>
            <a:r>
              <a:rPr lang="en-US" altLang="zh-CN" dirty="0"/>
              <a:t>list( )</a:t>
            </a:r>
            <a:r>
              <a:rPr lang="zh-CN" altLang="en-US" dirty="0"/>
              <a:t>把字符串或元组转化成列表类型，如</a:t>
            </a:r>
            <a:r>
              <a:rPr lang="en-US" altLang="zh-CN" dirty="0"/>
              <a:t>x=list(‘abcdef123456’)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直接使用函数</a:t>
            </a:r>
            <a:r>
              <a:rPr lang="en-US" altLang="zh-CN" dirty="0"/>
              <a:t>list( )</a:t>
            </a:r>
            <a:r>
              <a:rPr lang="zh-CN" altLang="en-US" dirty="0"/>
              <a:t>会返回一个空列表。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24D0E82F-0BED-E0EC-49F4-3DB4D4DC3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3938385"/>
            <a:ext cx="6975562" cy="28318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432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4.5</a:t>
            </a:r>
            <a:r>
              <a:rPr lang="zh-CN" altLang="en-US" dirty="0"/>
              <a:t>字典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4579216" cy="5081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7. </a:t>
            </a:r>
            <a:r>
              <a:rPr lang="zh-CN" altLang="en-US" dirty="0"/>
              <a:t>复制字典</a:t>
            </a:r>
          </a:p>
          <a:p>
            <a:pPr marL="0" indent="0">
              <a:buNone/>
            </a:pPr>
            <a:r>
              <a:rPr lang="zh-CN" altLang="en-US" dirty="0"/>
              <a:t>可以使用赋值语句、</a:t>
            </a:r>
            <a:r>
              <a:rPr lang="en-US" altLang="zh-CN" dirty="0" err="1"/>
              <a:t>s.copy</a:t>
            </a:r>
            <a:r>
              <a:rPr lang="en-US" altLang="zh-CN" dirty="0"/>
              <a:t>()</a:t>
            </a:r>
            <a:r>
              <a:rPr lang="zh-CN" altLang="en-US" dirty="0"/>
              <a:t>和</a:t>
            </a:r>
            <a:r>
              <a:rPr lang="en-US" altLang="zh-CN" dirty="0" err="1"/>
              <a:t>copy.copy</a:t>
            </a:r>
            <a:r>
              <a:rPr lang="en-US" altLang="zh-CN" dirty="0"/>
              <a:t>()</a:t>
            </a:r>
            <a:r>
              <a:rPr lang="zh-CN" altLang="en-US" dirty="0"/>
              <a:t>实现。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例如：</a:t>
            </a:r>
            <a:r>
              <a:rPr lang="en-US" altLang="zh-CN" dirty="0"/>
              <a:t>t=s</a:t>
            </a:r>
            <a:r>
              <a:rPr lang="zh-CN" altLang="en-US" dirty="0"/>
              <a:t>，</a:t>
            </a:r>
            <a:r>
              <a:rPr lang="en-US" altLang="zh-CN" dirty="0"/>
              <a:t>t=</a:t>
            </a:r>
            <a:r>
              <a:rPr lang="en-US" altLang="zh-CN" dirty="0" err="1"/>
              <a:t>s.copy</a:t>
            </a:r>
            <a:r>
              <a:rPr lang="en-US" altLang="zh-CN" dirty="0"/>
              <a:t>()</a:t>
            </a:r>
            <a:r>
              <a:rPr lang="zh-CN" altLang="en-US" dirty="0"/>
              <a:t>，</a:t>
            </a:r>
            <a:r>
              <a:rPr lang="en-US" altLang="zh-CN" dirty="0"/>
              <a:t>t=</a:t>
            </a:r>
            <a:r>
              <a:rPr lang="en-US" altLang="zh-CN" dirty="0" err="1"/>
              <a:t>copy.copy</a:t>
            </a:r>
            <a:r>
              <a:rPr lang="en-US" altLang="zh-CN" dirty="0"/>
              <a:t>(s)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0B0E5DF7-0AC6-AA75-A90E-68F5C1F17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955" y="779362"/>
            <a:ext cx="6898553" cy="6043020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936365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实验</a:t>
            </a:r>
            <a:r>
              <a:rPr lang="en-US" altLang="zh-CN" dirty="0"/>
              <a:t>4-1 </a:t>
            </a:r>
            <a:r>
              <a:rPr lang="zh-CN" altLang="en-US" dirty="0"/>
              <a:t>列表</a:t>
            </a:r>
          </a:p>
          <a:p>
            <a:pPr marL="0" indent="0">
              <a:buNone/>
            </a:pPr>
            <a:r>
              <a:rPr lang="zh-CN" altLang="en-US" dirty="0"/>
              <a:t>给出程序如下运行结果。解释结果对应的功能。</a:t>
            </a:r>
          </a:p>
        </p:txBody>
      </p:sp>
      <p:pic>
        <p:nvPicPr>
          <p:cNvPr id="4" name="图片 3" descr="图形用户界面, 文本, 应用程序&#10;&#10;描述已自动生成">
            <a:extLst>
              <a:ext uri="{FF2B5EF4-FFF2-40B4-BE49-F238E27FC236}">
                <a16:creationId xmlns:a16="http://schemas.microsoft.com/office/drawing/2014/main" id="{89FFEC3B-900B-9B65-AC3F-C64DE802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150" y="2333624"/>
            <a:ext cx="7700506" cy="4240421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3090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实验</a:t>
            </a:r>
            <a:r>
              <a:rPr lang="en-US" altLang="zh-CN" dirty="0"/>
              <a:t>4-1 </a:t>
            </a:r>
            <a:r>
              <a:rPr lang="zh-CN" altLang="en-US" dirty="0"/>
              <a:t>列表</a:t>
            </a:r>
          </a:p>
          <a:p>
            <a:pPr marL="0" indent="0">
              <a:buNone/>
            </a:pPr>
            <a:r>
              <a:rPr lang="zh-CN" altLang="en-US" dirty="0"/>
              <a:t>给出程序如下运行结果。解释结果对应的功能。</a:t>
            </a:r>
          </a:p>
        </p:txBody>
      </p:sp>
      <p:pic>
        <p:nvPicPr>
          <p:cNvPr id="5" name="图片 4" descr="图形用户界面, 文本, 应用程序&#10;&#10;描述已自动生成">
            <a:extLst>
              <a:ext uri="{FF2B5EF4-FFF2-40B4-BE49-F238E27FC236}">
                <a16:creationId xmlns:a16="http://schemas.microsoft.com/office/drawing/2014/main" id="{0776BFC3-FB43-0F27-4F52-F715D4452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9" y="2333624"/>
            <a:ext cx="9747320" cy="4205531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8570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实验</a:t>
            </a:r>
            <a:r>
              <a:rPr lang="en-US" altLang="zh-CN" dirty="0"/>
              <a:t>4-1 </a:t>
            </a:r>
            <a:r>
              <a:rPr lang="zh-CN" altLang="en-US" dirty="0"/>
              <a:t>列表</a:t>
            </a:r>
          </a:p>
          <a:p>
            <a:pPr marL="0" indent="0">
              <a:buNone/>
            </a:pPr>
            <a:r>
              <a:rPr lang="zh-CN" altLang="en-US" dirty="0"/>
              <a:t>给出程序如下运行结果。解释结果对应的功能。</a:t>
            </a:r>
          </a:p>
        </p:txBody>
      </p:sp>
      <p:pic>
        <p:nvPicPr>
          <p:cNvPr id="4" name="图片 3" descr="文本&#10;&#10;中度可信度描述已自动生成">
            <a:extLst>
              <a:ext uri="{FF2B5EF4-FFF2-40B4-BE49-F238E27FC236}">
                <a16:creationId xmlns:a16="http://schemas.microsoft.com/office/drawing/2014/main" id="{FAACDC7E-B564-B9E7-2AE5-B214A154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93" y="2333624"/>
            <a:ext cx="10125025" cy="4205531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5721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实验</a:t>
            </a:r>
            <a:r>
              <a:rPr lang="en-US" altLang="zh-CN" dirty="0"/>
              <a:t>4-1 </a:t>
            </a:r>
            <a:r>
              <a:rPr lang="zh-CN" altLang="en-US" dirty="0"/>
              <a:t>列表</a:t>
            </a:r>
          </a:p>
          <a:p>
            <a:pPr marL="0" indent="0">
              <a:buNone/>
            </a:pPr>
            <a:r>
              <a:rPr lang="zh-CN" altLang="en-US" dirty="0"/>
              <a:t>给出程序如下运行结果。解释结果对应的功能。</a:t>
            </a:r>
          </a:p>
        </p:txBody>
      </p:sp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E3033B83-88FD-B047-2640-8987E1235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86" y="2196465"/>
            <a:ext cx="7886033" cy="444448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8380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实验</a:t>
            </a:r>
            <a:r>
              <a:rPr lang="en-US" altLang="zh-CN" dirty="0"/>
              <a:t>4-2</a:t>
            </a:r>
            <a:r>
              <a:rPr lang="zh-CN" altLang="en-US" dirty="0"/>
              <a:t>元组</a:t>
            </a:r>
          </a:p>
          <a:p>
            <a:pPr marL="0" indent="0">
              <a:buNone/>
            </a:pPr>
            <a:r>
              <a:rPr lang="zh-CN" altLang="en-US" dirty="0"/>
              <a:t>给出程序如下运行结果。解释结果对应的功能。</a:t>
            </a: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7EBD62F6-A8FE-50FF-5BA6-FEE101B1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88" y="2300763"/>
            <a:ext cx="10343228" cy="315792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1600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实验</a:t>
            </a:r>
            <a:r>
              <a:rPr lang="en-US" altLang="zh-CN" dirty="0"/>
              <a:t>4-3 </a:t>
            </a:r>
            <a:r>
              <a:rPr lang="zh-CN" altLang="en-US" dirty="0"/>
              <a:t>集合</a:t>
            </a:r>
          </a:p>
          <a:p>
            <a:pPr marL="0" indent="0">
              <a:buNone/>
            </a:pPr>
            <a:r>
              <a:rPr lang="zh-CN" altLang="en-US" dirty="0"/>
              <a:t>给出程序如下运行结果。解释结果对应的功能。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C1796EF9-31AE-1384-07F1-D1C45775E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5" y="2333913"/>
            <a:ext cx="9343774" cy="4205241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1268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实验</a:t>
            </a:r>
            <a:r>
              <a:rPr lang="en-US" altLang="zh-CN" dirty="0"/>
              <a:t>4-4 </a:t>
            </a:r>
            <a:r>
              <a:rPr lang="zh-CN" altLang="en-US" dirty="0"/>
              <a:t>字典</a:t>
            </a:r>
          </a:p>
          <a:p>
            <a:pPr marL="0" indent="0">
              <a:buNone/>
            </a:pPr>
            <a:r>
              <a:rPr lang="zh-CN" altLang="en-US" dirty="0"/>
              <a:t>给出程序如下运行结果。解释结果对应的功能。</a:t>
            </a: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61557964-E493-D0FA-8C07-8A852784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2" y="2276071"/>
            <a:ext cx="7120387" cy="441495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7157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本章习题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简述</a:t>
            </a:r>
            <a:r>
              <a:rPr lang="en-US" altLang="zh-CN" dirty="0"/>
              <a:t>Python</a:t>
            </a:r>
            <a:r>
              <a:rPr lang="zh-CN" altLang="en-US" dirty="0"/>
              <a:t>的基本数据类型和组合数据类型。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简述列表的基本概念、列表的创建和操作。</a:t>
            </a:r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简述元组的基本概念、元组的创建和操作。</a:t>
            </a:r>
          </a:p>
          <a:p>
            <a:pPr marL="0" indent="0">
              <a:buNone/>
            </a:pPr>
            <a:r>
              <a:rPr lang="en-US" altLang="zh-CN" dirty="0"/>
              <a:t>4. </a:t>
            </a:r>
            <a:r>
              <a:rPr lang="zh-CN" altLang="en-US" dirty="0"/>
              <a:t>简述集合的基本概念、集合的创建和操作。</a:t>
            </a:r>
          </a:p>
          <a:p>
            <a:pPr marL="0" indent="0">
              <a:buNone/>
            </a:pPr>
            <a:r>
              <a:rPr lang="en-US" altLang="zh-CN" dirty="0"/>
              <a:t>5. </a:t>
            </a:r>
            <a:r>
              <a:rPr lang="zh-CN" altLang="en-US" dirty="0"/>
              <a:t>简述字典的基本概念、字典的创建和操作。 </a:t>
            </a:r>
          </a:p>
        </p:txBody>
      </p:sp>
    </p:spTree>
    <p:extLst>
      <p:ext uri="{BB962C8B-B14F-4D97-AF65-F5344CB8AC3E}">
        <p14:creationId xmlns:p14="http://schemas.microsoft.com/office/powerpoint/2010/main" val="334813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6408016" cy="5081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4.2.1</a:t>
            </a:r>
            <a:r>
              <a:rPr lang="zh-CN" altLang="en-US" dirty="0"/>
              <a:t>创建列表</a:t>
            </a:r>
          </a:p>
          <a:p>
            <a:pPr marL="0" indent="0">
              <a:buNone/>
            </a:pPr>
            <a:r>
              <a:rPr lang="zh-CN" altLang="en-US" dirty="0"/>
              <a:t>此外，列表还可以使用</a:t>
            </a:r>
            <a:r>
              <a:rPr lang="en-US" altLang="zh-CN" dirty="0"/>
              <a:t>range()</a:t>
            </a:r>
            <a:r>
              <a:rPr lang="zh-CN" altLang="en-US" dirty="0"/>
              <a:t>函数来创建。</a:t>
            </a:r>
          </a:p>
          <a:p>
            <a:pPr marL="0" indent="0">
              <a:buNone/>
            </a:pPr>
            <a:r>
              <a:rPr lang="en-US" altLang="zh-CN" dirty="0"/>
              <a:t>range()</a:t>
            </a:r>
            <a:r>
              <a:rPr lang="zh-CN" altLang="en-US" dirty="0"/>
              <a:t>函数：</a:t>
            </a:r>
            <a:r>
              <a:rPr lang="en-US" altLang="zh-CN" dirty="0"/>
              <a:t>range(start, stop[, step])</a:t>
            </a:r>
          </a:p>
          <a:p>
            <a:pPr marL="0" indent="0">
              <a:buNone/>
            </a:pPr>
            <a:r>
              <a:rPr lang="en-US" altLang="zh-CN" dirty="0"/>
              <a:t>start: </a:t>
            </a:r>
            <a:r>
              <a:rPr lang="zh-CN" altLang="en-US" dirty="0"/>
              <a:t>计数从</a:t>
            </a:r>
            <a:r>
              <a:rPr lang="en-US" altLang="zh-CN" dirty="0"/>
              <a:t>start</a:t>
            </a:r>
            <a:r>
              <a:rPr lang="zh-CN" altLang="en-US" dirty="0"/>
              <a:t>开始。可省略，默认从</a:t>
            </a:r>
            <a:r>
              <a:rPr lang="en-US" altLang="zh-CN" dirty="0"/>
              <a:t>0</a:t>
            </a:r>
            <a:r>
              <a:rPr lang="zh-CN" altLang="en-US" dirty="0"/>
              <a:t>开始。</a:t>
            </a:r>
          </a:p>
          <a:p>
            <a:pPr marL="0" indent="0">
              <a:buNone/>
            </a:pPr>
            <a:r>
              <a:rPr lang="en-US" altLang="zh-CN" dirty="0"/>
              <a:t>stop: </a:t>
            </a:r>
            <a:r>
              <a:rPr lang="zh-CN" altLang="en-US" dirty="0"/>
              <a:t>计数到</a:t>
            </a:r>
            <a:r>
              <a:rPr lang="en-US" altLang="zh-CN" dirty="0"/>
              <a:t>stop</a:t>
            </a:r>
            <a:r>
              <a:rPr lang="zh-CN" altLang="en-US" dirty="0"/>
              <a:t>结束，但不包括</a:t>
            </a:r>
            <a:r>
              <a:rPr lang="en-US" altLang="zh-CN" dirty="0"/>
              <a:t>stop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step</a:t>
            </a:r>
            <a:r>
              <a:rPr lang="zh-CN" altLang="en-US" dirty="0"/>
              <a:t>：步长。可省略，默认为</a:t>
            </a:r>
            <a:r>
              <a:rPr lang="en-US" altLang="zh-CN" dirty="0"/>
              <a:t>1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FE0A6650-08B4-B233-ADB8-DF5D52B0A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732" y="1095374"/>
            <a:ext cx="5226997" cy="45942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94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6408016" cy="5081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4.2.1</a:t>
            </a:r>
            <a:r>
              <a:rPr lang="zh-CN" altLang="en-US" dirty="0"/>
              <a:t>创建列表</a:t>
            </a:r>
          </a:p>
          <a:p>
            <a:pPr marL="0" indent="0">
              <a:buNone/>
            </a:pPr>
            <a:r>
              <a:rPr lang="zh-CN" altLang="en-US" dirty="0"/>
              <a:t>还可以利用乘法*创建列表。</a:t>
            </a: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921EBF96-6D34-9A94-5A75-444C8A613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28" y="2545237"/>
            <a:ext cx="4642982" cy="17589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849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U4ZGE3ZWI1YTA2NWM4NGEwZDdkNWU0YzI2ZmU4ND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4531</Words>
  <Application>Microsoft Office PowerPoint</Application>
  <PresentationFormat>宽屏</PresentationFormat>
  <Paragraphs>338</Paragraphs>
  <Slides>78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78</vt:i4>
      </vt:variant>
    </vt:vector>
  </HeadingPairs>
  <TitlesOfParts>
    <vt:vector size="85" baseType="lpstr">
      <vt:lpstr>等线</vt:lpstr>
      <vt:lpstr>微软雅黑</vt:lpstr>
      <vt:lpstr>Arial</vt:lpstr>
      <vt:lpstr>Calibri</vt:lpstr>
      <vt:lpstr>Calibri Light</vt:lpstr>
      <vt:lpstr>Times New Roman</vt:lpstr>
      <vt:lpstr>Office 主题​​</vt:lpstr>
      <vt:lpstr>第4章 组合数据类型</vt:lpstr>
      <vt:lpstr>第4章 组合数据类型</vt:lpstr>
      <vt:lpstr>PowerPoint 演示文稿</vt:lpstr>
      <vt:lpstr>4.1组合数据类型概述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4.2列表</vt:lpstr>
      <vt:lpstr>4.3元组</vt:lpstr>
      <vt:lpstr>4.3元组</vt:lpstr>
      <vt:lpstr>4.3元组</vt:lpstr>
      <vt:lpstr>4.3元组</vt:lpstr>
      <vt:lpstr>4.3元组</vt:lpstr>
      <vt:lpstr>4.3元组</vt:lpstr>
      <vt:lpstr>4.3元组</vt:lpstr>
      <vt:lpstr>4.3元组</vt:lpstr>
      <vt:lpstr>4.3元组</vt:lpstr>
      <vt:lpstr>4.3元组</vt:lpstr>
      <vt:lpstr>4.3元组</vt:lpstr>
      <vt:lpstr>4.3元组</vt:lpstr>
      <vt:lpstr>4.4集合</vt:lpstr>
      <vt:lpstr>4.4集合</vt:lpstr>
      <vt:lpstr>4.4集合</vt:lpstr>
      <vt:lpstr>4.4集合</vt:lpstr>
      <vt:lpstr>4.4集合</vt:lpstr>
      <vt:lpstr>4.4集合</vt:lpstr>
      <vt:lpstr>4.4集合</vt:lpstr>
      <vt:lpstr>4.4集合</vt:lpstr>
      <vt:lpstr>4.4集合</vt:lpstr>
      <vt:lpstr>4.4集合</vt:lpstr>
      <vt:lpstr>4.4集合</vt:lpstr>
      <vt:lpstr>4.4集合</vt:lpstr>
      <vt:lpstr>4.4集合</vt:lpstr>
      <vt:lpstr>4.4集合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4.5字典</vt:lpstr>
      <vt:lpstr>本章实验</vt:lpstr>
      <vt:lpstr>本章实验</vt:lpstr>
      <vt:lpstr>本章实验</vt:lpstr>
      <vt:lpstr>本章实验</vt:lpstr>
      <vt:lpstr>本章实验</vt:lpstr>
      <vt:lpstr>本章实验</vt:lpstr>
      <vt:lpstr>本章实验</vt:lpstr>
      <vt:lpstr>本章习题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l</dc:creator>
  <cp:lastModifiedBy>细涓 刘</cp:lastModifiedBy>
  <cp:revision>32</cp:revision>
  <dcterms:created xsi:type="dcterms:W3CDTF">2022-08-25T01:33:00Z</dcterms:created>
  <dcterms:modified xsi:type="dcterms:W3CDTF">2024-04-30T05:13:48Z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E72A4B38C19B4D43B5EA46A57579BD6D</vt:lpwstr>
  </property>
  <property fmtid="{D5CDD505-2E9C-101B-9397-08002B2CF9AE}" pid="3" name="KSOProductBuildVer">
    <vt:lpwstr>2052-11.1.0.12302</vt:lpwstr>
  </property>
</Properties>
</file>