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629" r:id="rId3"/>
    <p:sldId id="680" r:id="rId4"/>
    <p:sldId id="627" r:id="rId5"/>
    <p:sldId id="258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716" r:id="rId41"/>
    <p:sldId id="717" r:id="rId42"/>
    <p:sldId id="630" r:id="rId43"/>
    <p:sldId id="719" r:id="rId44"/>
    <p:sldId id="720" r:id="rId45"/>
    <p:sldId id="721" r:id="rId46"/>
    <p:sldId id="722" r:id="rId47"/>
    <p:sldId id="723" r:id="rId48"/>
    <p:sldId id="724" r:id="rId49"/>
    <p:sldId id="725" r:id="rId50"/>
    <p:sldId id="726" r:id="rId51"/>
    <p:sldId id="727" r:id="rId52"/>
    <p:sldId id="728" r:id="rId53"/>
    <p:sldId id="673" r:id="rId54"/>
    <p:sldId id="676" r:id="rId55"/>
    <p:sldId id="677" r:id="rId56"/>
    <p:sldId id="678" r:id="rId57"/>
    <p:sldId id="679" r:id="rId58"/>
    <p:sldId id="675" r:id="rId59"/>
  </p:sldIdLst>
  <p:sldSz cx="12192000" cy="6858000"/>
  <p:notesSz cx="6858000" cy="9144000"/>
  <p:custDataLst>
    <p:tags r:id="rId6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5137" autoAdjust="0"/>
  </p:normalViewPr>
  <p:slideViewPr>
    <p:cSldViewPr snapToGrid="0">
      <p:cViewPr varScale="1">
        <p:scale>
          <a:sx n="95" d="100"/>
          <a:sy n="95" d="100"/>
        </p:scale>
        <p:origin x="48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C0392-A8D5-4397-AF54-4E1E1C07472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54A1-C52F-4190-8EF3-1DF2961C9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 txBox="1"/>
          <p:nvPr userDrawn="1"/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单击此处编辑母版标题样式</a:t>
            </a:r>
            <a:endParaRPr lang="en-US" sz="3600" dirty="0"/>
          </a:p>
        </p:txBody>
      </p:sp>
      <p:sp>
        <p:nvSpPr>
          <p:cNvPr id="2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 txBox="1"/>
          <p:nvPr userDrawn="1"/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单击此处编辑母版标题样式</a:t>
            </a:r>
            <a:endParaRPr lang="en-US" sz="3600" dirty="0"/>
          </a:p>
        </p:txBody>
      </p:sp>
      <p:sp>
        <p:nvSpPr>
          <p:cNvPr id="2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1BA3-108F-480D-AFBC-BF0D9BC15CC4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05D-B285-4AB0-8B08-57957BCCB0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525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371475" y="1485900"/>
            <a:ext cx="11563350" cy="4391025"/>
          </a:xfrm>
        </p:spPr>
        <p:txBody>
          <a:bodyPr/>
          <a:lstStyle>
            <a:lvl1pPr marL="0" indent="457200">
              <a:lnSpc>
                <a:spcPct val="150000"/>
              </a:lnSpc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6</a:t>
            </a:r>
            <a:r>
              <a:rPr lang="zh-CN" altLang="en-US" sz="2000" dirty="0">
                <a:solidFill>
                  <a:schemeClr val="bg1"/>
                </a:solidFill>
              </a:rPr>
              <a:t>章 函数与模块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-节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270"/>
            <a:ext cx="10515600" cy="608160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25772"/>
            <a:ext cx="10515600" cy="45638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085850"/>
            <a:ext cx="5648325" cy="50911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5850"/>
            <a:ext cx="5181600" cy="50911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004888"/>
            <a:ext cx="5626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6" y="1995487"/>
            <a:ext cx="5626100" cy="41941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7" y="1009651"/>
            <a:ext cx="56260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1995487"/>
            <a:ext cx="5626100" cy="41941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677339" cy="7331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Title Placeholder 1"/>
          <p:cNvSpPr txBox="1"/>
          <p:nvPr userDrawn="1"/>
        </p:nvSpPr>
        <p:spPr>
          <a:xfrm>
            <a:off x="7677340" y="0"/>
            <a:ext cx="4514660" cy="73318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章 </a:t>
            </a:r>
            <a:r>
              <a:rPr lang="en-US" altLang="zh-CN" sz="2000" dirty="0">
                <a:solidFill>
                  <a:schemeClr val="bg1"/>
                </a:solidFill>
              </a:rPr>
              <a:t>Python</a:t>
            </a:r>
            <a:r>
              <a:rPr lang="zh-CN" altLang="en-US" sz="2000" dirty="0">
                <a:solidFill>
                  <a:schemeClr val="bg1"/>
                </a:solidFill>
              </a:rPr>
              <a:t>基础知识与环境配置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3702-F966-4E8B-8924-AF1F0D5B1F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04113" y="0"/>
            <a:ext cx="7587887" cy="6858000"/>
          </a:xfrm>
          <a:custGeom>
            <a:avLst/>
            <a:gdLst>
              <a:gd name="connsiteX0" fmla="*/ 208864 w 7587887"/>
              <a:gd name="connsiteY0" fmla="*/ 0 h 6858000"/>
              <a:gd name="connsiteX1" fmla="*/ 7587887 w 7587887"/>
              <a:gd name="connsiteY1" fmla="*/ 0 h 6858000"/>
              <a:gd name="connsiteX2" fmla="*/ 7587887 w 7587887"/>
              <a:gd name="connsiteY2" fmla="*/ 6858000 h 6858000"/>
              <a:gd name="connsiteX3" fmla="*/ 4098321 w 7587887"/>
              <a:gd name="connsiteY3" fmla="*/ 6858000 h 6858000"/>
              <a:gd name="connsiteX4" fmla="*/ 4527676 w 7587887"/>
              <a:gd name="connsiteY4" fmla="*/ 6204458 h 6858000"/>
              <a:gd name="connsiteX5" fmla="*/ 5020172 w 7587887"/>
              <a:gd name="connsiteY5" fmla="*/ 5655651 h 6858000"/>
              <a:gd name="connsiteX6" fmla="*/ 4885473 w 7587887"/>
              <a:gd name="connsiteY6" fmla="*/ 4759125 h 6858000"/>
              <a:gd name="connsiteX7" fmla="*/ 4081483 w 7587887"/>
              <a:gd name="connsiteY7" fmla="*/ 4277348 h 6858000"/>
              <a:gd name="connsiteX8" fmla="*/ 3412194 w 7587887"/>
              <a:gd name="connsiteY8" fmla="*/ 4105584 h 6858000"/>
              <a:gd name="connsiteX9" fmla="*/ 2595576 w 7587887"/>
              <a:gd name="connsiteY9" fmla="*/ 3171354 h 6858000"/>
              <a:gd name="connsiteX10" fmla="*/ 2241989 w 7587887"/>
              <a:gd name="connsiteY10" fmla="*/ 2446593 h 6858000"/>
              <a:gd name="connsiteX11" fmla="*/ 1113878 w 7587887"/>
              <a:gd name="connsiteY11" fmla="*/ 1834945 h 6858000"/>
              <a:gd name="connsiteX12" fmla="*/ 82583 w 7587887"/>
              <a:gd name="connsiteY12" fmla="*/ 1101805 h 6858000"/>
              <a:gd name="connsiteX13" fmla="*/ 166771 w 7587887"/>
              <a:gd name="connsiteY13" fmla="*/ 75409 h 6858000"/>
              <a:gd name="connsiteX14" fmla="*/ 208864 w 7587887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7887" h="6858000">
                <a:moveTo>
                  <a:pt x="208864" y="0"/>
                </a:moveTo>
                <a:cubicBezTo>
                  <a:pt x="208864" y="0"/>
                  <a:pt x="208864" y="0"/>
                  <a:pt x="7587887" y="0"/>
                </a:cubicBezTo>
                <a:lnTo>
                  <a:pt x="7587887" y="6858000"/>
                </a:lnTo>
                <a:cubicBezTo>
                  <a:pt x="7587887" y="6858000"/>
                  <a:pt x="7587887" y="6858000"/>
                  <a:pt x="4098321" y="6858000"/>
                </a:cubicBezTo>
                <a:cubicBezTo>
                  <a:pt x="4182508" y="6610827"/>
                  <a:pt x="4338255" y="6388791"/>
                  <a:pt x="4527676" y="6204458"/>
                </a:cubicBezTo>
                <a:cubicBezTo>
                  <a:pt x="4704469" y="6032694"/>
                  <a:pt x="4914938" y="5877687"/>
                  <a:pt x="5020172" y="5655651"/>
                </a:cubicBezTo>
                <a:cubicBezTo>
                  <a:pt x="5154872" y="5370774"/>
                  <a:pt x="5083313" y="5010488"/>
                  <a:pt x="4885473" y="4759125"/>
                </a:cubicBezTo>
                <a:cubicBezTo>
                  <a:pt x="4687632" y="4511953"/>
                  <a:pt x="4388767" y="4356946"/>
                  <a:pt x="4081483" y="4277348"/>
                </a:cubicBezTo>
                <a:cubicBezTo>
                  <a:pt x="3858387" y="4218697"/>
                  <a:pt x="3622662" y="4197750"/>
                  <a:pt x="3412194" y="4105584"/>
                </a:cubicBezTo>
                <a:cubicBezTo>
                  <a:pt x="3020722" y="3938009"/>
                  <a:pt x="2763951" y="3560965"/>
                  <a:pt x="2595576" y="3171354"/>
                </a:cubicBezTo>
                <a:cubicBezTo>
                  <a:pt x="2490342" y="2919992"/>
                  <a:pt x="2410364" y="2656061"/>
                  <a:pt x="2241989" y="2446593"/>
                </a:cubicBezTo>
                <a:cubicBezTo>
                  <a:pt x="1972590" y="2107254"/>
                  <a:pt x="1526396" y="1973194"/>
                  <a:pt x="1113878" y="1834945"/>
                </a:cubicBezTo>
                <a:cubicBezTo>
                  <a:pt x="705570" y="1692506"/>
                  <a:pt x="267795" y="1495606"/>
                  <a:pt x="82583" y="1101805"/>
                </a:cubicBezTo>
                <a:cubicBezTo>
                  <a:pt x="-64745" y="779223"/>
                  <a:pt x="-1604" y="389612"/>
                  <a:pt x="166771" y="75409"/>
                </a:cubicBezTo>
                <a:cubicBezTo>
                  <a:pt x="183608" y="50273"/>
                  <a:pt x="196236" y="25136"/>
                  <a:pt x="2088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7677339" cy="73318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095375"/>
            <a:ext cx="11563350" cy="508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06BC-F8BB-4B8C-9A43-49DE5D573F3F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2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3702-F966-4E8B-8924-AF1F0D5B1F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b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函数与模块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31" y="-1"/>
            <a:ext cx="2089069" cy="1122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</a:t>
            </a:r>
            <a:r>
              <a:rPr lang="zh-CN" altLang="en-US" dirty="0"/>
              <a:t>函数的定义与调用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6.1.2lambda</a:t>
            </a:r>
            <a:r>
              <a:rPr lang="zh-CN" altLang="en-US" dirty="0"/>
              <a:t>函数</a:t>
            </a:r>
          </a:p>
        </p:txBody>
      </p:sp>
      <p:pic>
        <p:nvPicPr>
          <p:cNvPr id="4" name="图片 3" descr="文本&#10;&#10;中度可信度描述已自动生成">
            <a:extLst>
              <a:ext uri="{FF2B5EF4-FFF2-40B4-BE49-F238E27FC236}">
                <a16:creationId xmlns:a16="http://schemas.microsoft.com/office/drawing/2014/main" id="{5720AF13-8CAA-CE2F-F04F-259957A5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92" y="1840085"/>
            <a:ext cx="5381426" cy="158891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 descr="文本&#10;&#10;中度可信度描述已自动生成">
            <a:extLst>
              <a:ext uri="{FF2B5EF4-FFF2-40B4-BE49-F238E27FC236}">
                <a16:creationId xmlns:a16="http://schemas.microsoft.com/office/drawing/2014/main" id="{0EBC4A22-FAE9-7362-9F97-5495EAA8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92" y="3918959"/>
            <a:ext cx="4367790" cy="123087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99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参数传递：在调用函数的过程中，实参向形参传递数据的过程，即把程序中实参的值传递给函数的形参，函数的形参获得数据后参加后续的运算。</a:t>
            </a:r>
          </a:p>
          <a:p>
            <a:pPr marL="0" indent="457200">
              <a:buNone/>
            </a:pPr>
            <a:r>
              <a:rPr lang="zh-CN" altLang="en-US" dirty="0"/>
              <a:t>参数传递不但需要考虑参数的可变性</a:t>
            </a:r>
            <a:r>
              <a:rPr lang="en-US" altLang="zh-CN" dirty="0"/>
              <a:t>(</a:t>
            </a:r>
            <a:r>
              <a:rPr lang="zh-CN" altLang="en-US" dirty="0"/>
              <a:t>不变参数、可变参数</a:t>
            </a:r>
            <a:r>
              <a:rPr lang="en-US" altLang="zh-CN" dirty="0"/>
              <a:t>)</a:t>
            </a:r>
            <a:r>
              <a:rPr lang="zh-CN" altLang="en-US" dirty="0"/>
              <a:t>，而且需要考虑参数的类型</a:t>
            </a:r>
            <a:r>
              <a:rPr lang="en-US" altLang="zh-CN" dirty="0"/>
              <a:t>(</a:t>
            </a:r>
            <a:r>
              <a:rPr lang="zh-CN" altLang="en-US" dirty="0"/>
              <a:t>必传参数、可选</a:t>
            </a:r>
            <a:r>
              <a:rPr lang="en-US" altLang="zh-CN" dirty="0"/>
              <a:t>/</a:t>
            </a:r>
            <a:r>
              <a:rPr lang="zh-CN" altLang="en-US" dirty="0"/>
              <a:t>默认值参数、关键字参数、变长参数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函数可以定义可选参数，使用参数位置或名称传递参数值，根据函数中变量的不同作用域有不用的函数返回值方式。</a:t>
            </a:r>
          </a:p>
        </p:txBody>
      </p:sp>
    </p:spTree>
    <p:extLst>
      <p:ext uri="{BB962C8B-B14F-4D97-AF65-F5344CB8AC3E}">
        <p14:creationId xmlns:p14="http://schemas.microsoft.com/office/powerpoint/2010/main" val="223918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不变参数</a:t>
            </a:r>
          </a:p>
          <a:p>
            <a:pPr marL="0" indent="457200">
              <a:buNone/>
            </a:pPr>
            <a:r>
              <a:rPr lang="zh-CN" altLang="en-US" dirty="0"/>
              <a:t>不变参数：在程序中，只能使用，不可修改的参数，如整数、实数、复数、字符串、逻辑值和元组等。</a:t>
            </a:r>
          </a:p>
          <a:p>
            <a:pPr marL="0" indent="457200">
              <a:buNone/>
            </a:pPr>
            <a:r>
              <a:rPr lang="zh-CN" altLang="en-US" dirty="0"/>
              <a:t>例如：</a:t>
            </a:r>
            <a:r>
              <a:rPr lang="en-US" altLang="zh-CN" dirty="0"/>
              <a:t>u=11,u=1.1,u=2+3j,u=“</a:t>
            </a:r>
            <a:r>
              <a:rPr lang="en-US" altLang="zh-CN" dirty="0" err="1"/>
              <a:t>abcd</a:t>
            </a:r>
            <a:r>
              <a:rPr lang="en-US" altLang="zh-CN" dirty="0"/>
              <a:t>”,u=</a:t>
            </a:r>
            <a:r>
              <a:rPr lang="en-US" altLang="zh-CN" dirty="0" err="1"/>
              <a:t>True,u</a:t>
            </a:r>
            <a:r>
              <a:rPr lang="en-US" altLang="zh-CN" dirty="0"/>
              <a:t>=(1,2,3,4)</a:t>
            </a:r>
            <a:r>
              <a:rPr lang="zh-CN" altLang="en-US" dirty="0"/>
              <a:t>等。</a:t>
            </a:r>
          </a:p>
          <a:p>
            <a:pPr marL="0" indent="457200">
              <a:buNone/>
            </a:pPr>
            <a:r>
              <a:rPr lang="zh-CN" altLang="en-US" dirty="0"/>
              <a:t>不变参数传递：把不变参数</a:t>
            </a:r>
            <a:r>
              <a:rPr lang="en-US" altLang="zh-CN" dirty="0"/>
              <a:t>u(</a:t>
            </a:r>
            <a:r>
              <a:rPr lang="zh-CN" altLang="en-US" dirty="0"/>
              <a:t>实参</a:t>
            </a:r>
            <a:r>
              <a:rPr lang="en-US" altLang="zh-CN" dirty="0"/>
              <a:t>)</a:t>
            </a:r>
            <a:r>
              <a:rPr lang="zh-CN" altLang="en-US" dirty="0"/>
              <a:t>的值传递给函数的形参</a:t>
            </a:r>
            <a:r>
              <a:rPr lang="en-US" altLang="zh-CN" dirty="0"/>
              <a:t>v</a:t>
            </a:r>
            <a:r>
              <a:rPr lang="zh-CN" altLang="en-US" dirty="0"/>
              <a:t>，传递结束之后，</a:t>
            </a:r>
            <a:r>
              <a:rPr lang="en-US" altLang="zh-CN" dirty="0"/>
              <a:t>u</a:t>
            </a:r>
            <a:r>
              <a:rPr lang="zh-CN" altLang="en-US" dirty="0"/>
              <a:t>与</a:t>
            </a:r>
            <a:r>
              <a:rPr lang="en-US" altLang="zh-CN" dirty="0"/>
              <a:t>v</a:t>
            </a:r>
            <a:r>
              <a:rPr lang="zh-CN" altLang="en-US" dirty="0"/>
              <a:t>不再相关，互不影响</a:t>
            </a:r>
            <a:r>
              <a:rPr lang="en-US" altLang="zh-CN" dirty="0"/>
              <a:t>(u</a:t>
            </a:r>
            <a:r>
              <a:rPr lang="zh-CN" altLang="en-US" dirty="0"/>
              <a:t>仅接收</a:t>
            </a:r>
            <a:r>
              <a:rPr lang="en-US" altLang="zh-CN" dirty="0"/>
              <a:t>v</a:t>
            </a:r>
            <a:r>
              <a:rPr lang="zh-CN" altLang="en-US" dirty="0"/>
              <a:t>的值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zh-CN" altLang="en-US" dirty="0"/>
              <a:t>因此，后续再在函数内部修改</a:t>
            </a:r>
            <a:r>
              <a:rPr lang="en-US" altLang="zh-CN" dirty="0"/>
              <a:t>v</a:t>
            </a:r>
            <a:r>
              <a:rPr lang="zh-CN" altLang="en-US" dirty="0"/>
              <a:t>的值不会影响</a:t>
            </a:r>
            <a:r>
              <a:rPr lang="en-US" altLang="zh-CN" dirty="0"/>
              <a:t>u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3362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不变参数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34E30802-2196-A3BA-A024-BDFCB121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" y="1846926"/>
            <a:ext cx="5267759" cy="4359909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5" name="图片 4" descr="图标&#10;&#10;描述已自动生成">
            <a:extLst>
              <a:ext uri="{FF2B5EF4-FFF2-40B4-BE49-F238E27FC236}">
                <a16:creationId xmlns:a16="http://schemas.microsoft.com/office/drawing/2014/main" id="{EA83A38D-DE03-215D-4AD0-C363E9C0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92" y="1846925"/>
            <a:ext cx="5436334" cy="71154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9271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可变参数</a:t>
            </a:r>
          </a:p>
          <a:p>
            <a:pPr marL="0" indent="457200">
              <a:buNone/>
            </a:pPr>
            <a:r>
              <a:rPr lang="zh-CN" altLang="en-US" dirty="0"/>
              <a:t>可变参数：在程序中，既能使用，又可以修改的参数，如列表和字典等。</a:t>
            </a:r>
          </a:p>
          <a:p>
            <a:pPr marL="0" indent="457200">
              <a:buNone/>
            </a:pPr>
            <a:r>
              <a:rPr lang="zh-CN" altLang="en-US" dirty="0"/>
              <a:t>例如：</a:t>
            </a:r>
            <a:r>
              <a:rPr lang="en-US" altLang="zh-CN" dirty="0"/>
              <a:t>u=[1,2,3,4],u={‘a’:1,’b’:2,’c’:3,’d’:4}</a:t>
            </a:r>
            <a:r>
              <a:rPr lang="zh-CN" altLang="en-US" dirty="0"/>
              <a:t>等。</a:t>
            </a:r>
          </a:p>
          <a:p>
            <a:pPr marL="0" indent="457200">
              <a:buNone/>
            </a:pPr>
            <a:r>
              <a:rPr lang="zh-CN" altLang="en-US" dirty="0"/>
              <a:t>可变参数传递：把可变参数</a:t>
            </a:r>
            <a:r>
              <a:rPr lang="en-US" altLang="zh-CN" dirty="0"/>
              <a:t>u(</a:t>
            </a:r>
            <a:r>
              <a:rPr lang="zh-CN" altLang="en-US" dirty="0"/>
              <a:t>实参</a:t>
            </a:r>
            <a:r>
              <a:rPr lang="en-US" altLang="zh-CN" dirty="0"/>
              <a:t>)</a:t>
            </a:r>
            <a:r>
              <a:rPr lang="zh-CN" altLang="en-US" dirty="0"/>
              <a:t>的</a:t>
            </a:r>
            <a:r>
              <a:rPr lang="en-US" altLang="zh-CN" dirty="0"/>
              <a:t>id</a:t>
            </a:r>
            <a:r>
              <a:rPr lang="zh-CN" altLang="en-US" dirty="0"/>
              <a:t>传递给函数的形参</a:t>
            </a:r>
            <a:r>
              <a:rPr lang="en-US" altLang="zh-CN" dirty="0"/>
              <a:t>v</a:t>
            </a:r>
            <a:r>
              <a:rPr lang="zh-CN" altLang="en-US" dirty="0"/>
              <a:t>，传递结束之后，</a:t>
            </a:r>
            <a:r>
              <a:rPr lang="en-US" altLang="zh-CN" dirty="0"/>
              <a:t>u</a:t>
            </a:r>
            <a:r>
              <a:rPr lang="zh-CN" altLang="en-US" dirty="0"/>
              <a:t>与</a:t>
            </a:r>
            <a:r>
              <a:rPr lang="en-US" altLang="zh-CN" dirty="0"/>
              <a:t>v</a:t>
            </a:r>
            <a:r>
              <a:rPr lang="zh-CN" altLang="en-US" dirty="0"/>
              <a:t>建立了关联，同时引用一个对象</a:t>
            </a:r>
            <a:r>
              <a:rPr lang="en-US" altLang="zh-CN" dirty="0"/>
              <a:t>(</a:t>
            </a:r>
            <a:r>
              <a:rPr lang="zh-CN" altLang="en-US" dirty="0"/>
              <a:t>即指向同一内容地址</a:t>
            </a:r>
            <a:r>
              <a:rPr lang="en-US" altLang="zh-CN" dirty="0"/>
              <a:t>id)</a:t>
            </a:r>
            <a:r>
              <a:rPr lang="zh-CN" altLang="en-US" dirty="0"/>
              <a:t>。因此，后续函数内部修改</a:t>
            </a:r>
            <a:r>
              <a:rPr lang="en-US" altLang="zh-CN" dirty="0"/>
              <a:t>v</a:t>
            </a:r>
            <a:r>
              <a:rPr lang="zh-CN" altLang="en-US" dirty="0"/>
              <a:t>的值，会同时修改</a:t>
            </a:r>
            <a:r>
              <a:rPr lang="en-US" altLang="zh-CN" dirty="0"/>
              <a:t>u</a:t>
            </a:r>
            <a:r>
              <a:rPr lang="zh-CN" altLang="en-US" dirty="0"/>
              <a:t>的值。</a:t>
            </a:r>
          </a:p>
          <a:p>
            <a:pPr marL="0" indent="457200">
              <a:buNone/>
            </a:pPr>
            <a:r>
              <a:rPr lang="zh-CN" altLang="en-US" dirty="0"/>
              <a:t>特别提醒：如果在函数内部重新修改整个</a:t>
            </a:r>
            <a:r>
              <a:rPr lang="en-US" altLang="zh-CN" dirty="0"/>
              <a:t>v</a:t>
            </a:r>
            <a:r>
              <a:rPr lang="zh-CN" altLang="en-US" dirty="0"/>
              <a:t>，则不会影响相应</a:t>
            </a:r>
            <a:r>
              <a:rPr lang="en-US" altLang="zh-CN" dirty="0"/>
              <a:t>u</a:t>
            </a:r>
            <a:r>
              <a:rPr lang="zh-CN" altLang="en-US" dirty="0"/>
              <a:t>的值。因为如果给整个</a:t>
            </a:r>
            <a:r>
              <a:rPr lang="en-US" altLang="zh-CN" dirty="0"/>
              <a:t>v</a:t>
            </a:r>
            <a:r>
              <a:rPr lang="zh-CN" altLang="en-US" dirty="0"/>
              <a:t>重新赋值，则会给</a:t>
            </a:r>
            <a:r>
              <a:rPr lang="en-US" altLang="zh-CN" dirty="0"/>
              <a:t>v</a:t>
            </a:r>
            <a:r>
              <a:rPr lang="zh-CN" altLang="en-US" dirty="0"/>
              <a:t>重新分配</a:t>
            </a:r>
            <a:r>
              <a:rPr lang="en-US" altLang="zh-CN" dirty="0"/>
              <a:t>id</a:t>
            </a:r>
            <a:r>
              <a:rPr lang="zh-CN" altLang="en-US" dirty="0"/>
              <a:t>，这时</a:t>
            </a:r>
            <a:r>
              <a:rPr lang="en-US" altLang="zh-CN" dirty="0"/>
              <a:t>u</a:t>
            </a:r>
            <a:r>
              <a:rPr lang="zh-CN" altLang="en-US" dirty="0"/>
              <a:t>与</a:t>
            </a:r>
            <a:r>
              <a:rPr lang="en-US" altLang="zh-CN" dirty="0"/>
              <a:t>v</a:t>
            </a:r>
            <a:r>
              <a:rPr lang="zh-CN" altLang="en-US" dirty="0"/>
              <a:t>不再相关，这样就不会再影响</a:t>
            </a:r>
            <a:r>
              <a:rPr lang="en-US" altLang="zh-CN" dirty="0"/>
              <a:t>u</a:t>
            </a:r>
            <a:r>
              <a:rPr lang="zh-CN" altLang="en-US" dirty="0"/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351322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可变参数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0D14AD71-F275-5880-CC85-51B2F57F0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2" y="1863580"/>
            <a:ext cx="6839535" cy="345656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BE6104-A7C2-3D57-9436-5F2FAB94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91" y="5475963"/>
            <a:ext cx="10067329" cy="88789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750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可变参数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ED6A9FD0-32EA-2884-E42F-BD0E93A1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1" y="1863580"/>
            <a:ext cx="6252476" cy="3456564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3DEC14-5C4F-9B3E-A829-66070C4C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4" b="1"/>
          <a:stretch/>
        </p:blipFill>
        <p:spPr>
          <a:xfrm>
            <a:off x="943291" y="5532581"/>
            <a:ext cx="9914794" cy="82809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3128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6.2.2</a:t>
            </a:r>
            <a:r>
              <a:rPr lang="zh-CN" altLang="en-US" dirty="0"/>
              <a:t>参数类型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必传参数：严格按照形参的个数、顺序和类型</a:t>
            </a:r>
            <a:r>
              <a:rPr lang="en-US" altLang="zh-CN" dirty="0"/>
              <a:t>(</a:t>
            </a:r>
            <a:r>
              <a:rPr lang="zh-CN" altLang="en-US" dirty="0"/>
              <a:t>即符合运算的语法要求</a:t>
            </a:r>
            <a:r>
              <a:rPr lang="en-US" altLang="zh-CN" dirty="0"/>
              <a:t>)</a:t>
            </a:r>
            <a:r>
              <a:rPr lang="zh-CN" altLang="en-US" dirty="0"/>
              <a:t>，相应的实参必须传递的参数，即：</a:t>
            </a:r>
          </a:p>
          <a:p>
            <a:pPr marL="0" indent="457200">
              <a:buNone/>
            </a:pPr>
            <a:r>
              <a:rPr lang="en-US" altLang="zh-CN" dirty="0"/>
              <a:t>(1) </a:t>
            </a:r>
            <a:r>
              <a:rPr lang="zh-CN" altLang="en-US" dirty="0"/>
              <a:t>个数相等：实参的个数与相应形参的个数相等；</a:t>
            </a:r>
          </a:p>
          <a:p>
            <a:pPr marL="0" indent="457200">
              <a:buNone/>
            </a:pPr>
            <a:r>
              <a:rPr lang="en-US" altLang="zh-CN" dirty="0"/>
              <a:t>(2) </a:t>
            </a:r>
            <a:r>
              <a:rPr lang="zh-CN" altLang="en-US" dirty="0"/>
              <a:t>顺序一致：实参的顺序与相应形参的顺序一致。</a:t>
            </a:r>
          </a:p>
          <a:p>
            <a:pPr marL="0" indent="457200">
              <a:buNone/>
            </a:pPr>
            <a:r>
              <a:rPr lang="en-US" altLang="zh-CN" dirty="0"/>
              <a:t>(3) </a:t>
            </a:r>
            <a:r>
              <a:rPr lang="zh-CN" altLang="en-US" dirty="0"/>
              <a:t>类型相同：实参的类型与相应形参的类型一致。</a:t>
            </a:r>
          </a:p>
        </p:txBody>
      </p:sp>
    </p:spTree>
    <p:extLst>
      <p:ext uri="{BB962C8B-B14F-4D97-AF65-F5344CB8AC3E}">
        <p14:creationId xmlns:p14="http://schemas.microsoft.com/office/powerpoint/2010/main" val="59284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zh-CN" altLang="en-US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C1AA70D3-CB1D-0A74-2178-18E8D03A6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095375"/>
            <a:ext cx="5853834" cy="510387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1D9C8703-A741-A8A9-7142-89BDEEB2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28" y="1095375"/>
            <a:ext cx="4593247" cy="513917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5440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</a:t>
            </a:r>
            <a:r>
              <a:rPr lang="zh-CN" altLang="en-US" dirty="0"/>
              <a:t>可选</a:t>
            </a:r>
            <a:r>
              <a:rPr lang="en-US" altLang="zh-CN" dirty="0"/>
              <a:t>/</a:t>
            </a:r>
            <a:r>
              <a:rPr lang="zh-CN" altLang="en-US" dirty="0"/>
              <a:t>默认值参数</a:t>
            </a:r>
          </a:p>
          <a:p>
            <a:pPr marL="0" indent="457200">
              <a:buNone/>
            </a:pPr>
            <a:r>
              <a:rPr lang="zh-CN" altLang="en-US" dirty="0"/>
              <a:t>在定义函数时，如果有些参数存在默认值，即部分参数不一定需要调用程序输入，可以在定义函数时直接为这些参数指定默认值。当函数被调用时，如果没有传入的参数值，则使用函数定义时的默认值替代。</a:t>
            </a: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需要注意的是：由于函数调用时需要按顺序输入参数，可选参数必须定义在非可选参数的后面，即</a:t>
            </a:r>
            <a:r>
              <a:rPr lang="en-US" altLang="zh-CN" dirty="0"/>
              <a:t>dup()</a:t>
            </a:r>
            <a:r>
              <a:rPr lang="zh-CN" altLang="en-US" dirty="0"/>
              <a:t>函数中带默认值的可选参数</a:t>
            </a:r>
            <a:r>
              <a:rPr lang="en-US" altLang="zh-CN" dirty="0"/>
              <a:t>times</a:t>
            </a:r>
            <a:r>
              <a:rPr lang="zh-CN" altLang="en-US" dirty="0"/>
              <a:t>必须定义在</a:t>
            </a:r>
            <a:r>
              <a:rPr lang="en-US" altLang="zh-CN" dirty="0"/>
              <a:t>str</a:t>
            </a:r>
            <a:r>
              <a:rPr lang="zh-CN" altLang="en-US" dirty="0"/>
              <a:t>参数后面。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ADAA2227-160C-18D5-49AA-4A336DDC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3022513"/>
            <a:ext cx="3199166" cy="219603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93E04965-A1D7-CA9D-D1AC-D01B4592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37" y="3078162"/>
            <a:ext cx="3742697" cy="91194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25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6</a:t>
            </a:r>
            <a:r>
              <a:rPr lang="zh-CN" altLang="en-US" dirty="0"/>
              <a:t>章 函数与模块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71475" y="1485899"/>
            <a:ext cx="11563350" cy="520122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本章的学习目标：</a:t>
            </a:r>
          </a:p>
          <a:p>
            <a:r>
              <a:rPr lang="en-US" altLang="zh-CN" dirty="0"/>
              <a:t>1. </a:t>
            </a:r>
            <a:r>
              <a:rPr lang="zh-CN" altLang="en-US" dirty="0"/>
              <a:t>掌握函数的定义和调用方法；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理解函数的传递参数过程以及变量的作用范围；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理解函数递归的定义和使用方法；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掌握时间日期标准库的使用；</a:t>
            </a:r>
          </a:p>
          <a:p>
            <a:r>
              <a:rPr lang="en-US" altLang="zh-CN" dirty="0"/>
              <a:t>5. </a:t>
            </a:r>
            <a:r>
              <a:rPr lang="zh-CN" altLang="en-US" dirty="0"/>
              <a:t>掌握</a:t>
            </a:r>
            <a:r>
              <a:rPr lang="en-US" altLang="zh-CN" dirty="0"/>
              <a:t>Python</a:t>
            </a:r>
            <a:r>
              <a:rPr lang="zh-CN" altLang="en-US" dirty="0"/>
              <a:t>常用的内置函数使用方法；</a:t>
            </a:r>
          </a:p>
          <a:p>
            <a:r>
              <a:rPr lang="en-US" altLang="zh-CN" dirty="0"/>
              <a:t>6.</a:t>
            </a:r>
            <a:r>
              <a:rPr lang="zh-CN" altLang="en-US" dirty="0"/>
              <a:t>掌握模块的定义和调用方法。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6.2.3</a:t>
            </a:r>
            <a:r>
              <a:rPr lang="zh-CN" altLang="en-US" dirty="0"/>
              <a:t>参数传递</a:t>
            </a:r>
          </a:p>
          <a:p>
            <a:pPr marL="0" indent="457200">
              <a:buNone/>
            </a:pPr>
            <a:r>
              <a:rPr lang="zh-CN" altLang="en-US" dirty="0"/>
              <a:t>函数调用时，实参默认按照位置顺序传递给函数，如果参数很多时，该方式的程序可读性很差，如果不看函数定义只看实际调用的函数时，很难正确理解输入参数的含义。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为了解决上述问题，</a:t>
            </a:r>
            <a:r>
              <a:rPr lang="en-US" altLang="zh-CN" dirty="0"/>
              <a:t>Python</a:t>
            </a:r>
            <a:r>
              <a:rPr lang="zh-CN" altLang="en-US" dirty="0"/>
              <a:t>提供了按照形参名称输入实参的方式。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注：由于调用函数时指定了参数名称，所以参数之间的顺序可以任意调整。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568D16C0-4143-AC5C-F8E2-CAA304C8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19" y="4560932"/>
            <a:ext cx="6412996" cy="211541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996853-9BF0-02F9-0386-202DA6A2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22" y="6160655"/>
            <a:ext cx="4229072" cy="51569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72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6.2.4</a:t>
            </a:r>
            <a:r>
              <a:rPr lang="zh-CN" altLang="en-US" dirty="0"/>
              <a:t>函数返回值</a:t>
            </a:r>
          </a:p>
          <a:p>
            <a:pPr marL="0" indent="457200">
              <a:buNone/>
            </a:pPr>
            <a:r>
              <a:rPr lang="en-US" altLang="zh-CN" dirty="0"/>
              <a:t>return</a:t>
            </a:r>
            <a:r>
              <a:rPr lang="zh-CN" altLang="en-US" dirty="0"/>
              <a:t>语句用于退出函数，并将程序返回到函数被调用的位置继续执行。</a:t>
            </a:r>
            <a:r>
              <a:rPr lang="en-US" altLang="zh-CN" dirty="0"/>
              <a:t>return</a:t>
            </a:r>
            <a:r>
              <a:rPr lang="zh-CN" altLang="en-US" dirty="0"/>
              <a:t>语句可以同时将</a:t>
            </a:r>
            <a:r>
              <a:rPr lang="en-US" altLang="zh-CN" dirty="0"/>
              <a:t>0</a:t>
            </a:r>
            <a:r>
              <a:rPr lang="zh-CN" altLang="en-US" dirty="0"/>
              <a:t>个、</a:t>
            </a:r>
            <a:r>
              <a:rPr lang="en-US" altLang="zh-CN" dirty="0"/>
              <a:t>1</a:t>
            </a:r>
            <a:r>
              <a:rPr lang="zh-CN" altLang="en-US" dirty="0"/>
              <a:t>个或者多个函数运算后的结果返回给函数被调用处的变量。不带参数值的</a:t>
            </a:r>
            <a:r>
              <a:rPr lang="en-US" altLang="zh-CN" dirty="0"/>
              <a:t>return</a:t>
            </a:r>
            <a:r>
              <a:rPr lang="zh-CN" altLang="en-US" dirty="0"/>
              <a:t>语句返回</a:t>
            </a:r>
            <a:r>
              <a:rPr lang="en-US" altLang="zh-CN" dirty="0"/>
              <a:t>None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27C48662-32F5-077D-F322-EB065948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7" y="3229668"/>
            <a:ext cx="4634422" cy="266313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图形用户界面&#10;&#10;中度可信度描述已自动生成">
            <a:extLst>
              <a:ext uri="{FF2B5EF4-FFF2-40B4-BE49-F238E27FC236}">
                <a16:creationId xmlns:a16="http://schemas.microsoft.com/office/drawing/2014/main" id="{275A9FFF-9FBA-B753-C882-C24FDAA609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26"/>
          <a:stretch>
            <a:fillRect/>
          </a:stretch>
        </p:blipFill>
        <p:spPr>
          <a:xfrm>
            <a:off x="6077526" y="3229668"/>
            <a:ext cx="1939637" cy="320963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65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6.2.4</a:t>
            </a:r>
            <a:r>
              <a:rPr lang="zh-CN" altLang="en-US" dirty="0"/>
              <a:t>函数返回值</a:t>
            </a:r>
          </a:p>
          <a:p>
            <a:pPr marL="0" indent="457200">
              <a:buNone/>
            </a:pPr>
            <a:r>
              <a:rPr lang="zh-CN" altLang="en-US" dirty="0"/>
              <a:t>函数也可以用</a:t>
            </a:r>
            <a:r>
              <a:rPr lang="en-US" altLang="zh-CN" dirty="0"/>
              <a:t>return</a:t>
            </a:r>
            <a:r>
              <a:rPr lang="zh-CN" altLang="en-US" dirty="0"/>
              <a:t>语句返回多个值，多个值以元组类型保存。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E54F8774-E973-9D44-4C5F-EBEF59AAE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45" y="2291743"/>
            <a:ext cx="4644066" cy="337014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徽标&#10;&#10;中度可信度描述已自动生成">
            <a:extLst>
              <a:ext uri="{FF2B5EF4-FFF2-40B4-BE49-F238E27FC236}">
                <a16:creationId xmlns:a16="http://schemas.microsoft.com/office/drawing/2014/main" id="{32BF503A-4A40-70E0-4325-EEC8E48CD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45" y="5834536"/>
            <a:ext cx="8700908" cy="70480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92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6.2.5</a:t>
            </a:r>
            <a:r>
              <a:rPr lang="zh-CN" altLang="en-US" dirty="0"/>
              <a:t>局部变量与全局变量</a:t>
            </a:r>
          </a:p>
          <a:p>
            <a:pPr marL="0" indent="457200">
              <a:buNone/>
            </a:pPr>
            <a:r>
              <a:rPr lang="zh-CN" altLang="en-US" dirty="0"/>
              <a:t>程序中变量一般分为两种：局部变量和全局变量。</a:t>
            </a:r>
          </a:p>
          <a:p>
            <a:pPr marL="0" indent="457200">
              <a:buNone/>
            </a:pPr>
            <a:r>
              <a:rPr lang="zh-CN" altLang="en-US" dirty="0"/>
              <a:t>局部变量：在函数内部定义的变量，局部变量的作用范围只能在函数的内部有效，不能在函数外被引用，当函数退出时变量将不存在。</a:t>
            </a:r>
          </a:p>
        </p:txBody>
      </p:sp>
      <p:pic>
        <p:nvPicPr>
          <p:cNvPr id="4" name="图片 3" descr="图形用户界面, 文本, 信件&#10;&#10;描述已自动生成">
            <a:extLst>
              <a:ext uri="{FF2B5EF4-FFF2-40B4-BE49-F238E27FC236}">
                <a16:creationId xmlns:a16="http://schemas.microsoft.com/office/drawing/2014/main" id="{E0F5697A-9EC7-CE4E-3CA8-F9A1BCDC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3" y="3280889"/>
            <a:ext cx="7379703" cy="219488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图形用户界面, 文本, 应用程序, Word&#10;&#10;描述已自动生成">
            <a:extLst>
              <a:ext uri="{FF2B5EF4-FFF2-40B4-BE49-F238E27FC236}">
                <a16:creationId xmlns:a16="http://schemas.microsoft.com/office/drawing/2014/main" id="{E434F5D6-0558-0CFE-93C8-A6308654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4" y="5636090"/>
            <a:ext cx="7379704" cy="110645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830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6.2.5</a:t>
            </a:r>
            <a:r>
              <a:rPr lang="zh-CN" altLang="en-US" dirty="0"/>
              <a:t>局部变量与全局变量</a:t>
            </a:r>
          </a:p>
          <a:p>
            <a:pPr marL="0" indent="457200">
              <a:buNone/>
            </a:pPr>
            <a:r>
              <a:rPr lang="zh-CN" altLang="en-US" dirty="0"/>
              <a:t>全局变量：在函数之外定义的变量，全局变量拥有更大的作用域，一般没有缩进，程序执行全程有效。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4F1C3A7F-D0D2-967B-D956-767AB693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75" y="3057236"/>
            <a:ext cx="6975051" cy="351905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图片包含 图形用户界面&#10;&#10;描述已自动生成">
            <a:extLst>
              <a:ext uri="{FF2B5EF4-FFF2-40B4-BE49-F238E27FC236}">
                <a16:creationId xmlns:a16="http://schemas.microsoft.com/office/drawing/2014/main" id="{1FE03257-3BA2-5AA4-1FB5-1FCD7F36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49" b="13396"/>
          <a:stretch>
            <a:fillRect/>
          </a:stretch>
        </p:blipFill>
        <p:spPr>
          <a:xfrm>
            <a:off x="8033423" y="5560292"/>
            <a:ext cx="3901402" cy="10159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851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6.2.5</a:t>
            </a:r>
            <a:r>
              <a:rPr lang="zh-CN" altLang="en-US" dirty="0"/>
              <a:t>局部变量与全局变量</a:t>
            </a:r>
          </a:p>
          <a:p>
            <a:pPr marL="0" indent="457200">
              <a:buNone/>
            </a:pPr>
            <a:r>
              <a:rPr lang="zh-CN" altLang="en-US" dirty="0"/>
              <a:t>声明全局变量一般使用</a:t>
            </a:r>
            <a:r>
              <a:rPr lang="en-US" altLang="zh-CN" dirty="0"/>
              <a:t>global()</a:t>
            </a:r>
            <a:r>
              <a:rPr lang="zh-CN" altLang="en-US" dirty="0"/>
              <a:t>函数。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EA34587F-9D08-558C-C3F5-4C4C4C0F2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8" y="2419537"/>
            <a:ext cx="7149732" cy="406439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id="{3CF8A741-3020-DECE-935D-5960CA96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390" y="5374258"/>
            <a:ext cx="3795135" cy="110966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49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6.2.5</a:t>
            </a:r>
            <a:r>
              <a:rPr lang="zh-CN" altLang="en-US" dirty="0"/>
              <a:t>局部变量与全局变量</a:t>
            </a:r>
          </a:p>
          <a:p>
            <a:pPr marL="0" indent="457200">
              <a:buNone/>
            </a:pPr>
            <a:r>
              <a:rPr lang="zh-CN" altLang="en-US" dirty="0"/>
              <a:t>如果此时的全局变量不是整数</a:t>
            </a:r>
            <a:r>
              <a:rPr lang="en-US" altLang="zh-CN" dirty="0"/>
              <a:t>n</a:t>
            </a:r>
            <a:r>
              <a:rPr lang="zh-CN" altLang="en-US" dirty="0"/>
              <a:t>，而改为列表类型</a:t>
            </a:r>
            <a:r>
              <a:rPr lang="en-US" altLang="zh-CN" dirty="0"/>
              <a:t>ls</a:t>
            </a:r>
            <a:r>
              <a:rPr lang="zh-CN" altLang="en-US" dirty="0"/>
              <a:t>。</a:t>
            </a:r>
          </a:p>
        </p:txBody>
      </p:sp>
      <p:pic>
        <p:nvPicPr>
          <p:cNvPr id="6" name="图片 5" descr="图形用户界面, 文本, 应用程序&#10;&#10;描述已自动生成">
            <a:extLst>
              <a:ext uri="{FF2B5EF4-FFF2-40B4-BE49-F238E27FC236}">
                <a16:creationId xmlns:a16="http://schemas.microsoft.com/office/drawing/2014/main" id="{1D3DFC23-DDAD-6B2E-4AE4-57F239AFD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8" y="2365808"/>
            <a:ext cx="7849774" cy="405346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图片包含 图形用户界面&#10;&#10;描述已自动生成">
            <a:extLst>
              <a:ext uri="{FF2B5EF4-FFF2-40B4-BE49-F238E27FC236}">
                <a16:creationId xmlns:a16="http://schemas.microsoft.com/office/drawing/2014/main" id="{0EC19FC8-5BE2-4C73-0103-DD3A8FA5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506" y="5278279"/>
            <a:ext cx="4015287" cy="114099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35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6.2.5</a:t>
            </a:r>
            <a:r>
              <a:rPr lang="zh-CN" altLang="en-US" dirty="0"/>
              <a:t>局部变量与全局变量</a:t>
            </a:r>
          </a:p>
          <a:p>
            <a:pPr marL="0" indent="457200">
              <a:buNone/>
            </a:pPr>
            <a:r>
              <a:rPr lang="zh-CN" altLang="en-US" dirty="0"/>
              <a:t>如果函数</a:t>
            </a:r>
            <a:r>
              <a:rPr lang="en-US" altLang="zh-CN" dirty="0" err="1"/>
              <a:t>func</a:t>
            </a:r>
            <a:r>
              <a:rPr lang="en-US" altLang="zh-CN" dirty="0"/>
              <a:t>()</a:t>
            </a:r>
            <a:r>
              <a:rPr lang="zh-CN" altLang="en-US" dirty="0"/>
              <a:t>内部存在一个真实创建过名称为</a:t>
            </a:r>
            <a:r>
              <a:rPr lang="en-US" altLang="zh-CN" dirty="0"/>
              <a:t>ls</a:t>
            </a:r>
            <a:r>
              <a:rPr lang="zh-CN" altLang="en-US" dirty="0"/>
              <a:t>的列表，则函数</a:t>
            </a:r>
            <a:r>
              <a:rPr lang="en-US" altLang="zh-CN" dirty="0" err="1"/>
              <a:t>func</a:t>
            </a:r>
            <a:r>
              <a:rPr lang="en-US" altLang="zh-CN" dirty="0"/>
              <a:t>()</a:t>
            </a:r>
            <a:r>
              <a:rPr lang="zh-CN" altLang="en-US" dirty="0"/>
              <a:t>将操作该列表不会修改全局变量</a:t>
            </a:r>
            <a:r>
              <a:rPr lang="en-US" altLang="zh-CN" dirty="0"/>
              <a:t>ls</a:t>
            </a:r>
            <a:r>
              <a:rPr lang="zh-CN" altLang="en-US" dirty="0"/>
              <a:t>列表。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9FDE5B2D-A05D-DA42-AF62-5A8BE43E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5" y="2664706"/>
            <a:ext cx="7475833" cy="395798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012F894B-EBDF-383E-F9AF-EA576404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768" y="5631690"/>
            <a:ext cx="4041550" cy="99100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607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6.2</a:t>
            </a:r>
            <a:r>
              <a:rPr lang="zh-CN" altLang="en-US" dirty="0"/>
              <a:t>函数的参数传递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总结，</a:t>
            </a:r>
            <a:r>
              <a:rPr lang="en-US" altLang="zh-CN" dirty="0"/>
              <a:t>Python</a:t>
            </a:r>
            <a:r>
              <a:rPr lang="zh-CN" altLang="en-US" dirty="0"/>
              <a:t>函数对变量作用遵守如下原则：</a:t>
            </a:r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简单数据类型变量无论与全局变量是否重名，仅在函数内部创建与使用，函数执行退出后变量被释放，其同名全局变量值不变；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简单数据类型变量在用</a:t>
            </a:r>
            <a:r>
              <a:rPr lang="en-US" altLang="zh-CN" dirty="0"/>
              <a:t>global</a:t>
            </a:r>
            <a:r>
              <a:rPr lang="zh-CN" altLang="en-US" dirty="0"/>
              <a:t>保留字声明后，即变为全局变量使用，函数执行退出后该变量保留且值被函数改变；</a:t>
            </a:r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对于组合数据类型函数的全局变量，如果在函数没有被真实创建过，则函数内部可以直接使用并修改全局变量的值；</a:t>
            </a:r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zh-CN" altLang="en-US" dirty="0"/>
              <a:t>如果函数内部真实创建组合数据类型变量，不论是否有同名全局变量，函数仅对局部变量进行操作，函数执行操作退出后局部变量被释放，全局变量值不变。</a:t>
            </a:r>
          </a:p>
        </p:txBody>
      </p:sp>
    </p:spTree>
    <p:extLst>
      <p:ext uri="{BB962C8B-B14F-4D97-AF65-F5344CB8AC3E}">
        <p14:creationId xmlns:p14="http://schemas.microsoft.com/office/powerpoint/2010/main" val="545887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6.3</a:t>
            </a:r>
            <a:r>
              <a:rPr lang="zh-CN" altLang="en-US" dirty="0"/>
              <a:t>函数的递归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6.3.1</a:t>
            </a:r>
            <a:r>
              <a:rPr lang="zh-CN" altLang="en-US" dirty="0"/>
              <a:t>递归的定义</a:t>
            </a:r>
          </a:p>
          <a:p>
            <a:pPr marL="0" indent="457200">
              <a:buNone/>
            </a:pPr>
            <a:r>
              <a:rPr lang="zh-CN" altLang="en-US" dirty="0"/>
              <a:t>函数定义中调用函数自身的方式称之为递归。</a:t>
            </a:r>
          </a:p>
          <a:p>
            <a:pPr marL="0" indent="457200">
              <a:buNone/>
            </a:pPr>
            <a:r>
              <a:rPr lang="zh-CN" altLang="en-US" dirty="0"/>
              <a:t>例如，数学上有个经典的递归问题叫阶乘，阶乘的定义如下：</a:t>
            </a:r>
          </a:p>
          <a:p>
            <a:pPr marL="0" indent="457200">
              <a:buNone/>
            </a:pPr>
            <a:endParaRPr lang="zh-CN" altLang="en-US" dirty="0"/>
          </a:p>
          <a:p>
            <a:pPr marL="0" indent="457200">
              <a:buNone/>
            </a:pPr>
            <a:r>
              <a:rPr lang="zh-CN" altLang="en-US" dirty="0"/>
              <a:t>可以推广来看，</a:t>
            </a:r>
            <a:r>
              <a:rPr lang="en-US" altLang="zh-CN" dirty="0"/>
              <a:t>n!=n(n-1)!</a:t>
            </a:r>
            <a:r>
              <a:rPr lang="zh-CN" altLang="en-US" dirty="0"/>
              <a:t>。实际上，可以用另一种阶乘的方式表达：</a:t>
            </a:r>
          </a:p>
          <a:p>
            <a:pPr marL="0" indent="457200">
              <a:buNone/>
            </a:pPr>
            <a:r>
              <a:rPr lang="zh-CN" altLang="en-US" dirty="0"/>
              <a:t>				</a:t>
            </a:r>
          </a:p>
          <a:p>
            <a:pPr marL="0" indent="457200">
              <a:buNone/>
            </a:pPr>
            <a:endParaRPr lang="zh-CN" altLang="en-US" dirty="0"/>
          </a:p>
          <a:p>
            <a:pPr marL="0" indent="457200">
              <a:buNone/>
            </a:pPr>
            <a:r>
              <a:rPr lang="zh-CN" altLang="en-US" dirty="0"/>
              <a:t>递归不是重复循环，而是每次递归去计算比本次更小的数的阶乘，直到</a:t>
            </a:r>
            <a:r>
              <a:rPr lang="en-US" altLang="zh-CN" dirty="0"/>
              <a:t>0</a:t>
            </a:r>
            <a:r>
              <a:rPr lang="zh-CN" altLang="en-US" dirty="0"/>
              <a:t>！。</a:t>
            </a:r>
            <a:r>
              <a:rPr lang="en-US" altLang="zh-CN" dirty="0"/>
              <a:t>0</a:t>
            </a:r>
            <a:r>
              <a:rPr lang="zh-CN" altLang="en-US" dirty="0"/>
              <a:t>！的阶乘数值是已知的，因此被称为递归的基例。当递归到最后时，需要一个能直接算出值的表达式。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554BA9-E771-E7F8-52B3-8E0CA0B5E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81" y="2691681"/>
            <a:ext cx="3085879" cy="632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4A496B-BB93-5A80-BD74-C890C0EB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81" y="3810423"/>
            <a:ext cx="4448208" cy="11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6</a:t>
            </a:r>
            <a:r>
              <a:rPr lang="zh-CN" altLang="en-US" dirty="0"/>
              <a:t>章 函数与模块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71475" y="1485899"/>
            <a:ext cx="11563350" cy="520122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模块和函数是程序设计过程中利用率最高的重要对象。模块是包含变量、函数或者类的程序文件。函数是具有特定功能的程序。</a:t>
            </a:r>
          </a:p>
          <a:p>
            <a:r>
              <a:rPr lang="zh-CN" altLang="en-US" dirty="0"/>
              <a:t>模块</a:t>
            </a:r>
            <a:r>
              <a:rPr lang="en-US" altLang="zh-CN" dirty="0"/>
              <a:t>(</a:t>
            </a:r>
            <a:r>
              <a:rPr lang="zh-CN" altLang="en-US" dirty="0"/>
              <a:t>函数</a:t>
            </a:r>
            <a:r>
              <a:rPr lang="en-US" altLang="zh-CN" dirty="0"/>
              <a:t>)</a:t>
            </a:r>
            <a:r>
              <a:rPr lang="zh-CN" altLang="en-US" dirty="0"/>
              <a:t>分为系统模块</a:t>
            </a:r>
            <a:r>
              <a:rPr lang="en-US" altLang="zh-CN" dirty="0"/>
              <a:t>(</a:t>
            </a:r>
            <a:r>
              <a:rPr lang="zh-CN" altLang="en-US" dirty="0"/>
              <a:t>函数</a:t>
            </a:r>
            <a:r>
              <a:rPr lang="en-US" altLang="zh-CN" dirty="0"/>
              <a:t>)</a:t>
            </a:r>
            <a:r>
              <a:rPr lang="zh-CN" altLang="en-US" dirty="0"/>
              <a:t>和用户模块</a:t>
            </a:r>
            <a:r>
              <a:rPr lang="en-US" altLang="zh-CN" dirty="0"/>
              <a:t>(</a:t>
            </a:r>
            <a:r>
              <a:rPr lang="zh-CN" altLang="en-US" dirty="0"/>
              <a:t>函数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用户不但可以直接使用</a:t>
            </a:r>
            <a:r>
              <a:rPr lang="en-US" altLang="zh-CN" dirty="0"/>
              <a:t>Python</a:t>
            </a:r>
            <a:r>
              <a:rPr lang="zh-CN" altLang="en-US" dirty="0"/>
              <a:t>提供的系统自带模块</a:t>
            </a:r>
            <a:r>
              <a:rPr lang="en-US" altLang="zh-CN" dirty="0"/>
              <a:t>(</a:t>
            </a:r>
            <a:r>
              <a:rPr lang="zh-CN" altLang="en-US" dirty="0"/>
              <a:t>函数</a:t>
            </a:r>
            <a:r>
              <a:rPr lang="en-US" altLang="zh-CN" dirty="0"/>
              <a:t>)</a:t>
            </a:r>
            <a:r>
              <a:rPr lang="zh-CN" altLang="en-US" dirty="0"/>
              <a:t>，而且可以设计满足实际需要的用户定义模块</a:t>
            </a:r>
            <a:r>
              <a:rPr lang="en-US" altLang="zh-CN" dirty="0"/>
              <a:t>(</a:t>
            </a:r>
            <a:r>
              <a:rPr lang="zh-CN" altLang="en-US" dirty="0"/>
              <a:t>函数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充分利用模块及其函数是设计高质高效程序的最有效的手段。</a:t>
            </a:r>
          </a:p>
          <a:p>
            <a:r>
              <a:rPr lang="en-US" altLang="zh-CN" dirty="0"/>
              <a:t>Python</a:t>
            </a:r>
            <a:r>
              <a:rPr lang="zh-CN" altLang="en-US" dirty="0"/>
              <a:t>的最大优势是支持大量丰富的第三方模块。</a:t>
            </a:r>
          </a:p>
          <a:p>
            <a:r>
              <a:rPr lang="zh-CN" altLang="en-US" dirty="0"/>
              <a:t>本章主要介绍用户定义函数和用户定义模块的详细使用方法。</a:t>
            </a:r>
          </a:p>
        </p:txBody>
      </p:sp>
    </p:spTree>
    <p:extLst>
      <p:ext uri="{BB962C8B-B14F-4D97-AF65-F5344CB8AC3E}">
        <p14:creationId xmlns:p14="http://schemas.microsoft.com/office/powerpoint/2010/main" val="166620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6.3</a:t>
            </a:r>
            <a:r>
              <a:rPr lang="zh-CN" altLang="en-US" dirty="0"/>
              <a:t>函数的递归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6.3.1</a:t>
            </a:r>
            <a:r>
              <a:rPr lang="zh-CN" altLang="en-US" dirty="0"/>
              <a:t>递归的定义</a:t>
            </a:r>
          </a:p>
          <a:p>
            <a:pPr marL="0" indent="457200">
              <a:buNone/>
            </a:pPr>
            <a:r>
              <a:rPr lang="zh-CN" altLang="en-US" dirty="0"/>
              <a:t>由上述例子总结出递归的两个关键特征：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存在一个或者多个基例，基例不用再次递归，是已知确定的值。</a:t>
            </a:r>
          </a:p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所有的递归链要以一个或者多个基例做最后的结尾向上层返回。</a:t>
            </a:r>
          </a:p>
        </p:txBody>
      </p:sp>
    </p:spTree>
    <p:extLst>
      <p:ext uri="{BB962C8B-B14F-4D97-AF65-F5344CB8AC3E}">
        <p14:creationId xmlns:p14="http://schemas.microsoft.com/office/powerpoint/2010/main" val="771243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6.3</a:t>
            </a:r>
            <a:r>
              <a:rPr lang="zh-CN" altLang="en-US" dirty="0"/>
              <a:t>函数的递归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6.3.2</a:t>
            </a:r>
            <a:r>
              <a:rPr lang="zh-CN" altLang="en-US" dirty="0"/>
              <a:t>递归的使用方法</a:t>
            </a:r>
          </a:p>
          <a:p>
            <a:pPr marL="0" indent="457200">
              <a:buNone/>
            </a:pPr>
            <a:r>
              <a:rPr lang="zh-CN" altLang="en-US" dirty="0"/>
              <a:t>以上述阶乘计算为示例。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E8F8B9A7-6532-955E-48FD-4F1DEB34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26" y="2382286"/>
            <a:ext cx="6988553" cy="402824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DD8CB2-9D78-ABE6-17CE-D22DE5A7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930" y="5136218"/>
            <a:ext cx="4145621" cy="127431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92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6.4Python</a:t>
            </a:r>
            <a:r>
              <a:rPr lang="zh-CN" altLang="en-US" dirty="0"/>
              <a:t>内置函数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2955385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Python</a:t>
            </a:r>
            <a:r>
              <a:rPr lang="zh-CN" altLang="en-US" dirty="0"/>
              <a:t>解释器中有</a:t>
            </a:r>
            <a:r>
              <a:rPr lang="en-US" altLang="zh-CN" dirty="0"/>
              <a:t>68</a:t>
            </a:r>
            <a:r>
              <a:rPr lang="zh-CN" altLang="en-US" dirty="0"/>
              <a:t>个内置函数，这些函数不需要引用库可以直接使用。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8D0DC7A-0408-D791-5574-9D5BA69AF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89156"/>
              </p:ext>
            </p:extLst>
          </p:nvPr>
        </p:nvGraphicFramePr>
        <p:xfrm>
          <a:off x="3570059" y="832728"/>
          <a:ext cx="8435299" cy="585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673">
                  <a:extLst>
                    <a:ext uri="{9D8B030D-6E8A-4147-A177-3AD203B41FA5}">
                      <a16:colId xmlns:a16="http://schemas.microsoft.com/office/drawing/2014/main" val="1491399366"/>
                    </a:ext>
                  </a:extLst>
                </a:gridCol>
                <a:gridCol w="1812036">
                  <a:extLst>
                    <a:ext uri="{9D8B030D-6E8A-4147-A177-3AD203B41FA5}">
                      <a16:colId xmlns:a16="http://schemas.microsoft.com/office/drawing/2014/main" val="3350329099"/>
                    </a:ext>
                  </a:extLst>
                </a:gridCol>
                <a:gridCol w="1752974">
                  <a:extLst>
                    <a:ext uri="{9D8B030D-6E8A-4147-A177-3AD203B41FA5}">
                      <a16:colId xmlns:a16="http://schemas.microsoft.com/office/drawing/2014/main" val="2421169412"/>
                    </a:ext>
                  </a:extLst>
                </a:gridCol>
                <a:gridCol w="1529717">
                  <a:extLst>
                    <a:ext uri="{9D8B030D-6E8A-4147-A177-3AD203B41FA5}">
                      <a16:colId xmlns:a16="http://schemas.microsoft.com/office/drawing/2014/main" val="3805654928"/>
                    </a:ext>
                  </a:extLst>
                </a:gridCol>
                <a:gridCol w="1530899">
                  <a:extLst>
                    <a:ext uri="{9D8B030D-6E8A-4147-A177-3AD203B41FA5}">
                      <a16:colId xmlns:a16="http://schemas.microsoft.com/office/drawing/2014/main" val="418463653"/>
                    </a:ext>
                  </a:extLst>
                </a:gridCol>
              </a:tblGrid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abs(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round(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compile(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locals(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2863281812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all( )</a:t>
                      </a:r>
                      <a:endParaRPr lang="en-US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input(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set(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dir(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map(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2282414969"/>
                  </a:ext>
                </a:extLst>
              </a:tr>
              <a:tr h="5309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any(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int(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sorted(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exec(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memoryview(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184589012"/>
                  </a:ext>
                </a:extLst>
              </a:tr>
              <a:tr h="5309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asci(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len(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str(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enumerate(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next(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1011874638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bin(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list(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tuple(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filter(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object(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3082812884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bool(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max(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type(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format(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property(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555855870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chr(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min(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zip(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frozenset(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repr(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2416247554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complex(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oct(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 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getattr(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setattr(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2385588948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dict(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open(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globals(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slice(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3953569553"/>
                  </a:ext>
                </a:extLst>
              </a:tr>
              <a:tr h="5309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divmod(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ord(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bytes(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hasattr(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staticmethod(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1722097361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eval(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pow(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delattr(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help(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sum(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3780877953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float(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print(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bytearray(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isinstance(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super(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79888747"/>
                  </a:ext>
                </a:extLst>
              </a:tr>
              <a:tr h="295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hash(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range(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callable(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issubclass(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vars(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308183050"/>
                  </a:ext>
                </a:extLst>
              </a:tr>
              <a:tr h="5309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hex(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reversed(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classmethod(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iter( )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_import( )_</a:t>
                      </a:r>
                      <a:endParaRPr lang="en-US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2" marR="64122" marT="42748" marB="42748" anchor="ctr"/>
                </a:tc>
                <a:extLst>
                  <a:ext uri="{0D108BD9-81ED-4DB2-BD59-A6C34878D82A}">
                    <a16:rowId xmlns:a16="http://schemas.microsoft.com/office/drawing/2014/main" val="68682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658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6.4Python</a:t>
            </a:r>
            <a:r>
              <a:rPr lang="zh-CN" altLang="en-US" dirty="0"/>
              <a:t>内置函数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部分函数说明如下：</a:t>
            </a:r>
          </a:p>
          <a:p>
            <a:pPr marL="0" indent="0">
              <a:buNone/>
            </a:pPr>
            <a:r>
              <a:rPr lang="en-US" altLang="zh-CN" dirty="0"/>
              <a:t>1. all( )</a:t>
            </a:r>
            <a:r>
              <a:rPr lang="zh-CN" altLang="en-US" dirty="0"/>
              <a:t>函数一般针对组合数据类型，如果其中每个元素都是</a:t>
            </a:r>
            <a:r>
              <a:rPr lang="en-US" altLang="zh-CN" dirty="0"/>
              <a:t>True</a:t>
            </a:r>
            <a:r>
              <a:rPr lang="zh-CN" altLang="en-US" dirty="0"/>
              <a:t>，则返回</a:t>
            </a:r>
            <a:r>
              <a:rPr lang="en-US" altLang="zh-CN" dirty="0"/>
              <a:t>True</a:t>
            </a:r>
            <a:r>
              <a:rPr lang="zh-CN" altLang="en-US" dirty="0"/>
              <a:t>，否则返回</a:t>
            </a:r>
            <a:r>
              <a:rPr lang="en-US" altLang="zh-CN" dirty="0"/>
              <a:t>False</a:t>
            </a:r>
            <a:r>
              <a:rPr lang="zh-CN" altLang="en-US" dirty="0"/>
              <a:t>。注：整数</a:t>
            </a:r>
            <a:r>
              <a:rPr lang="en-US" altLang="zh-CN" dirty="0"/>
              <a:t>0</a:t>
            </a:r>
            <a:r>
              <a:rPr lang="zh-CN" altLang="en-US" dirty="0"/>
              <a:t>，空字符串” “、空列表</a:t>
            </a:r>
            <a:r>
              <a:rPr lang="en-US" altLang="zh-CN" dirty="0"/>
              <a:t>[ ]</a:t>
            </a:r>
            <a:r>
              <a:rPr lang="zh-CN" altLang="en-US" dirty="0"/>
              <a:t>等都被当作</a:t>
            </a:r>
            <a:r>
              <a:rPr lang="en-US" altLang="zh-CN" dirty="0"/>
              <a:t>False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 any( )</a:t>
            </a:r>
            <a:r>
              <a:rPr lang="zh-CN" altLang="en-US" dirty="0"/>
              <a:t>函数与</a:t>
            </a:r>
            <a:r>
              <a:rPr lang="en-US" altLang="zh-CN" dirty="0"/>
              <a:t>all( )</a:t>
            </a:r>
            <a:r>
              <a:rPr lang="zh-CN" altLang="en-US" dirty="0"/>
              <a:t>函数恰恰相反，只要组合数据类型中任何一个为</a:t>
            </a:r>
            <a:r>
              <a:rPr lang="en-US" altLang="zh-CN" dirty="0"/>
              <a:t>True</a:t>
            </a:r>
            <a:r>
              <a:rPr lang="zh-CN" altLang="en-US" dirty="0"/>
              <a:t>，则返回</a:t>
            </a:r>
            <a:r>
              <a:rPr lang="en-US" altLang="zh-CN" dirty="0"/>
              <a:t>True</a:t>
            </a:r>
            <a:r>
              <a:rPr lang="zh-CN" altLang="en-US" dirty="0"/>
              <a:t>，只有当全部元素返回</a:t>
            </a:r>
            <a:r>
              <a:rPr lang="en-US" altLang="zh-CN" dirty="0"/>
              <a:t>False</a:t>
            </a:r>
            <a:r>
              <a:rPr lang="zh-CN" altLang="en-US" dirty="0"/>
              <a:t>时才返回</a:t>
            </a:r>
            <a:r>
              <a:rPr lang="en-US" altLang="zh-CN" dirty="0"/>
              <a:t>False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3. hash( )</a:t>
            </a:r>
            <a:r>
              <a:rPr lang="zh-CN" altLang="en-US" dirty="0"/>
              <a:t>函数对于能计算哈希的类型返回哈希值。</a:t>
            </a:r>
          </a:p>
          <a:p>
            <a:pPr marL="0" indent="0">
              <a:buNone/>
            </a:pPr>
            <a:r>
              <a:rPr lang="en-US" altLang="zh-CN" dirty="0"/>
              <a:t>4. id( )</a:t>
            </a:r>
            <a:r>
              <a:rPr lang="zh-CN" altLang="en-US" dirty="0"/>
              <a:t>函数对每一个数据返回唯一的一个编号值，数据不同编号不同，故可根据比较变量两者的编号是否相同来判断数据是否一致。</a:t>
            </a:r>
            <a:r>
              <a:rPr lang="en-US" altLang="zh-CN" dirty="0"/>
              <a:t>Python</a:t>
            </a:r>
            <a:r>
              <a:rPr lang="zh-CN" altLang="en-US" dirty="0"/>
              <a:t>将数据存储在内存中的地址作为唯一编号。</a:t>
            </a:r>
          </a:p>
          <a:p>
            <a:pPr marL="0" indent="0">
              <a:buNone/>
            </a:pPr>
            <a:r>
              <a:rPr lang="en-US" altLang="zh-CN" dirty="0"/>
              <a:t>5. reversed( )</a:t>
            </a:r>
            <a:r>
              <a:rPr lang="zh-CN" altLang="en-US" dirty="0"/>
              <a:t>函数返回输入组合数据类型的逆序列形式。</a:t>
            </a:r>
          </a:p>
          <a:p>
            <a:pPr marL="0" indent="0">
              <a:buNone/>
            </a:pPr>
            <a:r>
              <a:rPr lang="en-US" altLang="zh-CN" dirty="0"/>
              <a:t>6. sorted( )</a:t>
            </a:r>
            <a:r>
              <a:rPr lang="zh-CN" altLang="en-US" dirty="0"/>
              <a:t>函数对一个序列进行排序，默认为从小到大排序。</a:t>
            </a:r>
          </a:p>
          <a:p>
            <a:pPr marL="0" indent="0">
              <a:buNone/>
            </a:pPr>
            <a:r>
              <a:rPr lang="en-US" altLang="zh-CN" dirty="0"/>
              <a:t>7. type( )</a:t>
            </a:r>
            <a:r>
              <a:rPr lang="zh-CN" altLang="en-US" dirty="0"/>
              <a:t>函数返回每一个数据对应的类型。</a:t>
            </a:r>
          </a:p>
        </p:txBody>
      </p:sp>
    </p:spTree>
    <p:extLst>
      <p:ext uri="{BB962C8B-B14F-4D97-AF65-F5344CB8AC3E}">
        <p14:creationId xmlns:p14="http://schemas.microsoft.com/office/powerpoint/2010/main" val="328053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6.4Python</a:t>
            </a:r>
            <a:r>
              <a:rPr lang="zh-CN" altLang="en-US" dirty="0"/>
              <a:t>内置函数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6B3DC31E-03EE-2C41-218F-3F16B715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3" y="1138600"/>
            <a:ext cx="6739445" cy="373001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B0BC7684-ACFB-014E-5C0A-A4498E599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75" y="2928026"/>
            <a:ext cx="4873160" cy="190628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110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模块是包含变量、函数和类定义的程序。一个模块通常包含若干函数。在</a:t>
            </a:r>
            <a:r>
              <a:rPr lang="en-US" altLang="zh-CN" dirty="0"/>
              <a:t>Python</a:t>
            </a:r>
            <a:r>
              <a:rPr lang="zh-CN" altLang="en-US" dirty="0"/>
              <a:t>中，不但可以直接使用系统提供的标准模块，而且可以设计适合实际应用的用户定义模块。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6.5.1</a:t>
            </a:r>
            <a:r>
              <a:rPr lang="zh-CN" altLang="en-US" dirty="0"/>
              <a:t>创建模块</a:t>
            </a:r>
          </a:p>
          <a:p>
            <a:pPr marL="0" indent="457200">
              <a:buNone/>
            </a:pPr>
            <a:r>
              <a:rPr lang="zh-CN" altLang="en-US" dirty="0"/>
              <a:t>创建模块就是创建一个</a:t>
            </a:r>
            <a:r>
              <a:rPr lang="en-US" altLang="zh-CN" dirty="0"/>
              <a:t>Python</a:t>
            </a:r>
            <a:r>
              <a:rPr lang="zh-CN" altLang="en-US" dirty="0"/>
              <a:t>程序文件，即把变量</a:t>
            </a:r>
            <a:r>
              <a:rPr lang="en-US" altLang="zh-CN" dirty="0"/>
              <a:t>(</a:t>
            </a:r>
            <a:r>
              <a:rPr lang="zh-CN" altLang="en-US" dirty="0"/>
              <a:t>赋值语句</a:t>
            </a:r>
            <a:r>
              <a:rPr lang="en-US" altLang="zh-CN" dirty="0"/>
              <a:t>)</a:t>
            </a:r>
            <a:r>
              <a:rPr lang="zh-CN" altLang="en-US" dirty="0"/>
              <a:t>、函数定义和类定义等写入一个程序文件。</a:t>
            </a:r>
          </a:p>
        </p:txBody>
      </p:sp>
    </p:spTree>
    <p:extLst>
      <p:ext uri="{BB962C8B-B14F-4D97-AF65-F5344CB8AC3E}">
        <p14:creationId xmlns:p14="http://schemas.microsoft.com/office/powerpoint/2010/main" val="250335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例：创建包含</a:t>
            </a:r>
            <a:r>
              <a:rPr lang="en-US" altLang="zh-CN" dirty="0"/>
              <a:t>3</a:t>
            </a:r>
            <a:r>
              <a:rPr lang="zh-CN" altLang="en-US" dirty="0"/>
              <a:t>个变量</a:t>
            </a:r>
            <a:r>
              <a:rPr lang="en-US" altLang="zh-CN" dirty="0" err="1"/>
              <a:t>iint</a:t>
            </a:r>
            <a:r>
              <a:rPr lang="en-US" altLang="zh-CN" dirty="0"/>
              <a:t>=6, </a:t>
            </a:r>
            <a:r>
              <a:rPr lang="en-US" altLang="zh-CN" dirty="0" err="1"/>
              <a:t>ireal</a:t>
            </a:r>
            <a:r>
              <a:rPr lang="en-US" altLang="zh-CN" dirty="0"/>
              <a:t>=6.6, </a:t>
            </a:r>
            <a:r>
              <a:rPr lang="en-US" altLang="zh-CN" dirty="0" err="1"/>
              <a:t>icom</a:t>
            </a:r>
            <a:r>
              <a:rPr lang="en-US" altLang="zh-CN" dirty="0"/>
              <a:t>=6+6j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个函数</a:t>
            </a:r>
            <a:r>
              <a:rPr lang="en-US" altLang="zh-CN" dirty="0"/>
              <a:t>def </a:t>
            </a:r>
            <a:r>
              <a:rPr lang="en-US" altLang="zh-CN" dirty="0" err="1"/>
              <a:t>wel</a:t>
            </a:r>
            <a:r>
              <a:rPr lang="en-US" altLang="zh-CN" dirty="0"/>
              <a:t>(x)</a:t>
            </a:r>
            <a:r>
              <a:rPr lang="zh-CN" altLang="en-US" dirty="0"/>
              <a:t>欢迎函数</a:t>
            </a:r>
            <a:r>
              <a:rPr lang="en-US" altLang="zh-CN" dirty="0"/>
              <a:t>, def happy()</a:t>
            </a:r>
            <a:r>
              <a:rPr lang="zh-CN" altLang="en-US" dirty="0"/>
              <a:t>快乐函数</a:t>
            </a:r>
            <a:r>
              <a:rPr lang="en-US" altLang="zh-CN" dirty="0"/>
              <a:t>, def </a:t>
            </a:r>
            <a:r>
              <a:rPr lang="en-US" altLang="zh-CN" dirty="0" err="1"/>
              <a:t>nar</a:t>
            </a:r>
            <a:r>
              <a:rPr lang="en-US" altLang="zh-CN" dirty="0"/>
              <a:t>(</a:t>
            </a:r>
            <a:r>
              <a:rPr lang="en-US" altLang="zh-CN" dirty="0" err="1"/>
              <a:t>i,j,k</a:t>
            </a:r>
            <a:r>
              <a:rPr lang="en-US" altLang="zh-CN" dirty="0"/>
              <a:t>)</a:t>
            </a:r>
            <a:r>
              <a:rPr lang="zh-CN" altLang="en-US" dirty="0"/>
              <a:t>水仙花数函数</a:t>
            </a:r>
            <a:r>
              <a:rPr lang="en-US" altLang="zh-CN" dirty="0"/>
              <a:t>, def rose(</a:t>
            </a:r>
            <a:r>
              <a:rPr lang="en-US" altLang="zh-CN" dirty="0" err="1"/>
              <a:t>i,j,k,l</a:t>
            </a:r>
            <a:r>
              <a:rPr lang="en-US" altLang="zh-CN" dirty="0"/>
              <a:t>)</a:t>
            </a:r>
            <a:r>
              <a:rPr lang="zh-CN" altLang="en-US" dirty="0"/>
              <a:t>四叶玫瑰函数的写入模块</a:t>
            </a:r>
            <a:r>
              <a:rPr lang="en-US" altLang="zh-CN" dirty="0"/>
              <a:t>imod.py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B4F371FA-A80E-2E3A-2FC0-B59585D6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64" y="2489892"/>
            <a:ext cx="6770124" cy="4134644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63544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例：创建包含</a:t>
            </a:r>
            <a:r>
              <a:rPr lang="en-US" altLang="zh-CN" dirty="0"/>
              <a:t>3</a:t>
            </a:r>
            <a:r>
              <a:rPr lang="zh-CN" altLang="en-US" dirty="0"/>
              <a:t>个变量</a:t>
            </a:r>
            <a:r>
              <a:rPr lang="en-US" altLang="zh-CN" dirty="0" err="1"/>
              <a:t>iint</a:t>
            </a:r>
            <a:r>
              <a:rPr lang="en-US" altLang="zh-CN" dirty="0"/>
              <a:t>=6, </a:t>
            </a:r>
            <a:r>
              <a:rPr lang="en-US" altLang="zh-CN" dirty="0" err="1"/>
              <a:t>ireal</a:t>
            </a:r>
            <a:r>
              <a:rPr lang="en-US" altLang="zh-CN" dirty="0"/>
              <a:t>=6.6, </a:t>
            </a:r>
            <a:r>
              <a:rPr lang="en-US" altLang="zh-CN" dirty="0" err="1"/>
              <a:t>icom</a:t>
            </a:r>
            <a:r>
              <a:rPr lang="en-US" altLang="zh-CN" dirty="0"/>
              <a:t>=6+6j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个函数</a:t>
            </a:r>
            <a:r>
              <a:rPr lang="en-US" altLang="zh-CN" dirty="0"/>
              <a:t>def </a:t>
            </a:r>
            <a:r>
              <a:rPr lang="en-US" altLang="zh-CN" dirty="0" err="1"/>
              <a:t>wel</a:t>
            </a:r>
            <a:r>
              <a:rPr lang="en-US" altLang="zh-CN" dirty="0"/>
              <a:t>(x)</a:t>
            </a:r>
            <a:r>
              <a:rPr lang="zh-CN" altLang="en-US" dirty="0"/>
              <a:t>欢迎函数</a:t>
            </a:r>
            <a:r>
              <a:rPr lang="en-US" altLang="zh-CN" dirty="0"/>
              <a:t>, def happy()</a:t>
            </a:r>
            <a:r>
              <a:rPr lang="zh-CN" altLang="en-US" dirty="0"/>
              <a:t>快乐函数</a:t>
            </a:r>
            <a:r>
              <a:rPr lang="en-US" altLang="zh-CN" dirty="0"/>
              <a:t>, def </a:t>
            </a:r>
            <a:r>
              <a:rPr lang="en-US" altLang="zh-CN" dirty="0" err="1"/>
              <a:t>nar</a:t>
            </a:r>
            <a:r>
              <a:rPr lang="en-US" altLang="zh-CN" dirty="0"/>
              <a:t>(</a:t>
            </a:r>
            <a:r>
              <a:rPr lang="en-US" altLang="zh-CN" dirty="0" err="1"/>
              <a:t>i,j,k</a:t>
            </a:r>
            <a:r>
              <a:rPr lang="en-US" altLang="zh-CN" dirty="0"/>
              <a:t>)</a:t>
            </a:r>
            <a:r>
              <a:rPr lang="zh-CN" altLang="en-US" dirty="0"/>
              <a:t>水仙花数函数</a:t>
            </a:r>
            <a:r>
              <a:rPr lang="en-US" altLang="zh-CN" dirty="0"/>
              <a:t>, def rose(</a:t>
            </a:r>
            <a:r>
              <a:rPr lang="en-US" altLang="zh-CN" dirty="0" err="1"/>
              <a:t>i,j,k,l</a:t>
            </a:r>
            <a:r>
              <a:rPr lang="en-US" altLang="zh-CN" dirty="0"/>
              <a:t>)</a:t>
            </a:r>
            <a:r>
              <a:rPr lang="zh-CN" altLang="en-US" dirty="0"/>
              <a:t>四叶玫瑰函数的写入模块</a:t>
            </a:r>
            <a:r>
              <a:rPr lang="en-US" altLang="zh-CN" dirty="0"/>
              <a:t>imod.py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在完成模块文件的建立之后，需要把模块文件</a:t>
            </a:r>
            <a:r>
              <a:rPr lang="en-US" altLang="zh-CN" dirty="0"/>
              <a:t>(imod.py)</a:t>
            </a:r>
            <a:r>
              <a:rPr lang="zh-CN" altLang="en-US" dirty="0"/>
              <a:t>放到</a:t>
            </a:r>
            <a:r>
              <a:rPr lang="en-US" altLang="zh-CN" dirty="0"/>
              <a:t>Python</a:t>
            </a:r>
            <a:r>
              <a:rPr lang="zh-CN" altLang="en-US" dirty="0"/>
              <a:t>的一个搜索路径</a:t>
            </a:r>
            <a:r>
              <a:rPr lang="en-US" altLang="zh-CN" dirty="0"/>
              <a:t>(</a:t>
            </a:r>
            <a:r>
              <a:rPr lang="zh-CN" altLang="en-US" dirty="0"/>
              <a:t>默认为安装路径</a:t>
            </a:r>
            <a:r>
              <a:rPr lang="en-US" altLang="zh-CN" dirty="0"/>
              <a:t>……Python310\lib)</a:t>
            </a:r>
            <a:r>
              <a:rPr lang="zh-CN" altLang="en-US" dirty="0"/>
              <a:t>中。</a:t>
            </a: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B33B9F8A-71B1-FD79-552E-AF826B31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9" b="-1"/>
          <a:stretch/>
        </p:blipFill>
        <p:spPr>
          <a:xfrm>
            <a:off x="371475" y="3657600"/>
            <a:ext cx="11567528" cy="2217906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07992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endParaRPr lang="en-US" altLang="zh-CN" dirty="0"/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9FC1869F-4F9C-496D-EE56-CF23EBD6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83" y="1158605"/>
            <a:ext cx="5004799" cy="5583940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90265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6.5.2</a:t>
            </a:r>
            <a:r>
              <a:rPr lang="zh-CN" altLang="en-US" dirty="0"/>
              <a:t>使用模块</a:t>
            </a:r>
          </a:p>
          <a:p>
            <a:pPr marL="0" indent="457200">
              <a:buNone/>
            </a:pPr>
            <a:r>
              <a:rPr lang="zh-CN" altLang="en-US" dirty="0"/>
              <a:t>使用模块，可以使用</a:t>
            </a:r>
            <a:r>
              <a:rPr lang="en-US" altLang="zh-CN" dirty="0"/>
              <a:t>import</a:t>
            </a:r>
            <a:r>
              <a:rPr lang="zh-CN" altLang="en-US" dirty="0"/>
              <a:t>把一个或多个模块导入到当前的程序中，即</a:t>
            </a: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导入模块后，可以使用</a:t>
            </a:r>
            <a:r>
              <a:rPr lang="en-US" altLang="zh-CN" dirty="0" err="1"/>
              <a:t>dir</a:t>
            </a:r>
            <a:r>
              <a:rPr lang="en-US" altLang="zh-CN" dirty="0"/>
              <a:t>()</a:t>
            </a:r>
            <a:r>
              <a:rPr lang="zh-CN" altLang="en-US" dirty="0"/>
              <a:t>函数查看模块属性。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FEA55B-EEB4-9E82-5196-47CD1837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06" y="2246480"/>
            <a:ext cx="3656085" cy="8039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A394C6-4BBD-3C80-DAD3-B831BAC1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2" y="3918960"/>
            <a:ext cx="10818272" cy="111767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3878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任意多边形: 形状 122"/>
          <p:cNvSpPr/>
          <p:nvPr/>
        </p:nvSpPr>
        <p:spPr>
          <a:xfrm>
            <a:off x="-1644649" y="3071153"/>
            <a:ext cx="17613085" cy="1444704"/>
          </a:xfrm>
          <a:custGeom>
            <a:avLst/>
            <a:gdLst>
              <a:gd name="connsiteX0" fmla="*/ 0 w 15210971"/>
              <a:gd name="connsiteY0" fmla="*/ 72097 h 1444704"/>
              <a:gd name="connsiteX1" fmla="*/ 1748971 w 15210971"/>
              <a:gd name="connsiteY1" fmla="*/ 761526 h 1444704"/>
              <a:gd name="connsiteX2" fmla="*/ 3969657 w 15210971"/>
              <a:gd name="connsiteY2" fmla="*/ 188211 h 1444704"/>
              <a:gd name="connsiteX3" fmla="*/ 6328228 w 15210971"/>
              <a:gd name="connsiteY3" fmla="*/ 863126 h 1444704"/>
              <a:gd name="connsiteX4" fmla="*/ 9296400 w 15210971"/>
              <a:gd name="connsiteY4" fmla="*/ 6783 h 1444704"/>
              <a:gd name="connsiteX5" fmla="*/ 11560628 w 15210971"/>
              <a:gd name="connsiteY5" fmla="*/ 1429183 h 1444704"/>
              <a:gd name="connsiteX6" fmla="*/ 15210971 w 15210971"/>
              <a:gd name="connsiteY6" fmla="*/ 638154 h 144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10971" h="1444704">
                <a:moveTo>
                  <a:pt x="0" y="72097"/>
                </a:moveTo>
                <a:cubicBezTo>
                  <a:pt x="543681" y="407135"/>
                  <a:pt x="1087362" y="742174"/>
                  <a:pt x="1748971" y="761526"/>
                </a:cubicBezTo>
                <a:cubicBezTo>
                  <a:pt x="2410580" y="780878"/>
                  <a:pt x="3206448" y="171278"/>
                  <a:pt x="3969657" y="188211"/>
                </a:cubicBezTo>
                <a:cubicBezTo>
                  <a:pt x="4732866" y="205144"/>
                  <a:pt x="5440438" y="893364"/>
                  <a:pt x="6328228" y="863126"/>
                </a:cubicBezTo>
                <a:cubicBezTo>
                  <a:pt x="7216018" y="832888"/>
                  <a:pt x="8424333" y="-87560"/>
                  <a:pt x="9296400" y="6783"/>
                </a:cubicBezTo>
                <a:cubicBezTo>
                  <a:pt x="10168467" y="101126"/>
                  <a:pt x="10574866" y="1323955"/>
                  <a:pt x="11560628" y="1429183"/>
                </a:cubicBezTo>
                <a:cubicBezTo>
                  <a:pt x="12546390" y="1534411"/>
                  <a:pt x="13878680" y="1086282"/>
                  <a:pt x="15210971" y="63815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: 形状 124"/>
          <p:cNvSpPr/>
          <p:nvPr/>
        </p:nvSpPr>
        <p:spPr>
          <a:xfrm>
            <a:off x="-3270249" y="3100182"/>
            <a:ext cx="17613085" cy="1444704"/>
          </a:xfrm>
          <a:custGeom>
            <a:avLst/>
            <a:gdLst>
              <a:gd name="connsiteX0" fmla="*/ 0 w 15210971"/>
              <a:gd name="connsiteY0" fmla="*/ 72097 h 1444704"/>
              <a:gd name="connsiteX1" fmla="*/ 1748971 w 15210971"/>
              <a:gd name="connsiteY1" fmla="*/ 761526 h 1444704"/>
              <a:gd name="connsiteX2" fmla="*/ 3969657 w 15210971"/>
              <a:gd name="connsiteY2" fmla="*/ 188211 h 1444704"/>
              <a:gd name="connsiteX3" fmla="*/ 6328228 w 15210971"/>
              <a:gd name="connsiteY3" fmla="*/ 863126 h 1444704"/>
              <a:gd name="connsiteX4" fmla="*/ 9296400 w 15210971"/>
              <a:gd name="connsiteY4" fmla="*/ 6783 h 1444704"/>
              <a:gd name="connsiteX5" fmla="*/ 11560628 w 15210971"/>
              <a:gd name="connsiteY5" fmla="*/ 1429183 h 1444704"/>
              <a:gd name="connsiteX6" fmla="*/ 15210971 w 15210971"/>
              <a:gd name="connsiteY6" fmla="*/ 638154 h 144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10971" h="1444704">
                <a:moveTo>
                  <a:pt x="0" y="72097"/>
                </a:moveTo>
                <a:cubicBezTo>
                  <a:pt x="543681" y="407135"/>
                  <a:pt x="1087362" y="742174"/>
                  <a:pt x="1748971" y="761526"/>
                </a:cubicBezTo>
                <a:cubicBezTo>
                  <a:pt x="2410580" y="780878"/>
                  <a:pt x="3206448" y="171278"/>
                  <a:pt x="3969657" y="188211"/>
                </a:cubicBezTo>
                <a:cubicBezTo>
                  <a:pt x="4732866" y="205144"/>
                  <a:pt x="5440438" y="893364"/>
                  <a:pt x="6328228" y="863126"/>
                </a:cubicBezTo>
                <a:cubicBezTo>
                  <a:pt x="7216018" y="832888"/>
                  <a:pt x="8424333" y="-87560"/>
                  <a:pt x="9296400" y="6783"/>
                </a:cubicBezTo>
                <a:cubicBezTo>
                  <a:pt x="10168467" y="101126"/>
                  <a:pt x="10574866" y="1323955"/>
                  <a:pt x="11560628" y="1429183"/>
                </a:cubicBezTo>
                <a:cubicBezTo>
                  <a:pt x="12546390" y="1534411"/>
                  <a:pt x="13878680" y="1086282"/>
                  <a:pt x="15210971" y="63815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/>
          <p:cNvSpPr/>
          <p:nvPr/>
        </p:nvSpPr>
        <p:spPr>
          <a:xfrm>
            <a:off x="3805093" y="1"/>
            <a:ext cx="3968423" cy="1933574"/>
          </a:xfrm>
          <a:custGeom>
            <a:avLst/>
            <a:gdLst>
              <a:gd name="connsiteX0" fmla="*/ 0 w 3968423"/>
              <a:gd name="connsiteY0" fmla="*/ 0 h 1933574"/>
              <a:gd name="connsiteX1" fmla="*/ 3968423 w 3968423"/>
              <a:gd name="connsiteY1" fmla="*/ 0 h 1933574"/>
              <a:gd name="connsiteX2" fmla="*/ 3946431 w 3968423"/>
              <a:gd name="connsiteY2" fmla="*/ 161996 h 1933574"/>
              <a:gd name="connsiteX3" fmla="*/ 1984212 w 3968423"/>
              <a:gd name="connsiteY3" fmla="*/ 1933574 h 1933574"/>
              <a:gd name="connsiteX4" fmla="*/ 21992 w 3968423"/>
              <a:gd name="connsiteY4" fmla="*/ 161996 h 1933574"/>
              <a:gd name="connsiteX0-1" fmla="*/ 0 w 3968423"/>
              <a:gd name="connsiteY0-2" fmla="*/ 19051 h 1952625"/>
              <a:gd name="connsiteX1-3" fmla="*/ 304945 w 3968423"/>
              <a:gd name="connsiteY1-4" fmla="*/ 0 h 1952625"/>
              <a:gd name="connsiteX2-5" fmla="*/ 3968423 w 3968423"/>
              <a:gd name="connsiteY2-6" fmla="*/ 19051 h 1952625"/>
              <a:gd name="connsiteX3-7" fmla="*/ 3946431 w 3968423"/>
              <a:gd name="connsiteY3-8" fmla="*/ 181047 h 1952625"/>
              <a:gd name="connsiteX4-9" fmla="*/ 1984212 w 3968423"/>
              <a:gd name="connsiteY4-10" fmla="*/ 1952625 h 1952625"/>
              <a:gd name="connsiteX5" fmla="*/ 21992 w 3968423"/>
              <a:gd name="connsiteY5" fmla="*/ 181047 h 1952625"/>
              <a:gd name="connsiteX6" fmla="*/ 0 w 3968423"/>
              <a:gd name="connsiteY6" fmla="*/ 19051 h 1952625"/>
              <a:gd name="connsiteX0-11" fmla="*/ 0 w 3968423"/>
              <a:gd name="connsiteY0-12" fmla="*/ 0 h 1933574"/>
              <a:gd name="connsiteX1-13" fmla="*/ 3968423 w 3968423"/>
              <a:gd name="connsiteY1-14" fmla="*/ 0 h 1933574"/>
              <a:gd name="connsiteX2-15" fmla="*/ 3946431 w 3968423"/>
              <a:gd name="connsiteY2-16" fmla="*/ 161996 h 1933574"/>
              <a:gd name="connsiteX3-17" fmla="*/ 1984212 w 3968423"/>
              <a:gd name="connsiteY3-18" fmla="*/ 1933574 h 1933574"/>
              <a:gd name="connsiteX4-19" fmla="*/ 21992 w 3968423"/>
              <a:gd name="connsiteY4-20" fmla="*/ 161996 h 1933574"/>
              <a:gd name="connsiteX5-21" fmla="*/ 0 w 3968423"/>
              <a:gd name="connsiteY5-22" fmla="*/ 0 h 1933574"/>
              <a:gd name="connsiteX0-23" fmla="*/ 0 w 3968423"/>
              <a:gd name="connsiteY0-24" fmla="*/ 14289 h 1947863"/>
              <a:gd name="connsiteX1-25" fmla="*/ 328757 w 3968423"/>
              <a:gd name="connsiteY1-26" fmla="*/ 0 h 1947863"/>
              <a:gd name="connsiteX2-27" fmla="*/ 3968423 w 3968423"/>
              <a:gd name="connsiteY2-28" fmla="*/ 14289 h 1947863"/>
              <a:gd name="connsiteX3-29" fmla="*/ 3946431 w 3968423"/>
              <a:gd name="connsiteY3-30" fmla="*/ 176285 h 1947863"/>
              <a:gd name="connsiteX4-31" fmla="*/ 1984212 w 3968423"/>
              <a:gd name="connsiteY4-32" fmla="*/ 1947863 h 1947863"/>
              <a:gd name="connsiteX5-33" fmla="*/ 21992 w 3968423"/>
              <a:gd name="connsiteY5-34" fmla="*/ 176285 h 1947863"/>
              <a:gd name="connsiteX6-35" fmla="*/ 0 w 3968423"/>
              <a:gd name="connsiteY6-36" fmla="*/ 14289 h 1947863"/>
              <a:gd name="connsiteX0-37" fmla="*/ 328757 w 3968423"/>
              <a:gd name="connsiteY0-38" fmla="*/ 0 h 1947863"/>
              <a:gd name="connsiteX1-39" fmla="*/ 3968423 w 3968423"/>
              <a:gd name="connsiteY1-40" fmla="*/ 14289 h 1947863"/>
              <a:gd name="connsiteX2-41" fmla="*/ 3946431 w 3968423"/>
              <a:gd name="connsiteY2-42" fmla="*/ 176285 h 1947863"/>
              <a:gd name="connsiteX3-43" fmla="*/ 1984212 w 3968423"/>
              <a:gd name="connsiteY3-44" fmla="*/ 1947863 h 1947863"/>
              <a:gd name="connsiteX4-45" fmla="*/ 21992 w 3968423"/>
              <a:gd name="connsiteY4-46" fmla="*/ 176285 h 1947863"/>
              <a:gd name="connsiteX5-47" fmla="*/ 0 w 3968423"/>
              <a:gd name="connsiteY5-48" fmla="*/ 14289 h 1947863"/>
              <a:gd name="connsiteX6-49" fmla="*/ 420197 w 3968423"/>
              <a:gd name="connsiteY6-50" fmla="*/ 91440 h 1947863"/>
              <a:gd name="connsiteX0-51" fmla="*/ 328757 w 3968423"/>
              <a:gd name="connsiteY0-52" fmla="*/ 0 h 1947863"/>
              <a:gd name="connsiteX1-53" fmla="*/ 3968423 w 3968423"/>
              <a:gd name="connsiteY1-54" fmla="*/ 14289 h 1947863"/>
              <a:gd name="connsiteX2-55" fmla="*/ 3946431 w 3968423"/>
              <a:gd name="connsiteY2-56" fmla="*/ 176285 h 1947863"/>
              <a:gd name="connsiteX3-57" fmla="*/ 1984212 w 3968423"/>
              <a:gd name="connsiteY3-58" fmla="*/ 1947863 h 1947863"/>
              <a:gd name="connsiteX4-59" fmla="*/ 21992 w 3968423"/>
              <a:gd name="connsiteY4-60" fmla="*/ 176285 h 1947863"/>
              <a:gd name="connsiteX5-61" fmla="*/ 0 w 3968423"/>
              <a:gd name="connsiteY5-62" fmla="*/ 14289 h 1947863"/>
              <a:gd name="connsiteX0-63" fmla="*/ 3968423 w 3968423"/>
              <a:gd name="connsiteY0-64" fmla="*/ 0 h 1933574"/>
              <a:gd name="connsiteX1-65" fmla="*/ 3946431 w 3968423"/>
              <a:gd name="connsiteY1-66" fmla="*/ 161996 h 1933574"/>
              <a:gd name="connsiteX2-67" fmla="*/ 1984212 w 3968423"/>
              <a:gd name="connsiteY2-68" fmla="*/ 1933574 h 1933574"/>
              <a:gd name="connsiteX3-69" fmla="*/ 21992 w 3968423"/>
              <a:gd name="connsiteY3-70" fmla="*/ 161996 h 1933574"/>
              <a:gd name="connsiteX4-71" fmla="*/ 0 w 3968423"/>
              <a:gd name="connsiteY4-72" fmla="*/ 0 h 193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68423" h="1933574">
                <a:moveTo>
                  <a:pt x="3968423" y="0"/>
                </a:moveTo>
                <a:lnTo>
                  <a:pt x="3946431" y="161996"/>
                </a:lnTo>
                <a:cubicBezTo>
                  <a:pt x="3764638" y="1172055"/>
                  <a:pt x="2955217" y="1933574"/>
                  <a:pt x="1984212" y="1933574"/>
                </a:cubicBezTo>
                <a:cubicBezTo>
                  <a:pt x="1013203" y="1933574"/>
                  <a:pt x="203783" y="1172055"/>
                  <a:pt x="21992" y="161996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/>
        </p:nvSpPr>
        <p:spPr>
          <a:xfrm>
            <a:off x="4414949" y="1"/>
            <a:ext cx="3901235" cy="1719263"/>
          </a:xfrm>
          <a:custGeom>
            <a:avLst/>
            <a:gdLst>
              <a:gd name="connsiteX0" fmla="*/ 0 w 3901235"/>
              <a:gd name="connsiteY0" fmla="*/ 0 h 1719263"/>
              <a:gd name="connsiteX1" fmla="*/ 3901235 w 3901235"/>
              <a:gd name="connsiteY1" fmla="*/ 0 h 1719263"/>
              <a:gd name="connsiteX2" fmla="*/ 3871510 w 3901235"/>
              <a:gd name="connsiteY2" fmla="*/ 134033 h 1719263"/>
              <a:gd name="connsiteX3" fmla="*/ 1950618 w 3901235"/>
              <a:gd name="connsiteY3" fmla="*/ 1719263 h 1719263"/>
              <a:gd name="connsiteX4" fmla="*/ 29725 w 3901235"/>
              <a:gd name="connsiteY4" fmla="*/ 134033 h 1719263"/>
              <a:gd name="connsiteX0-1" fmla="*/ 0 w 3901235"/>
              <a:gd name="connsiteY0-2" fmla="*/ 4764 h 1724027"/>
              <a:gd name="connsiteX1-3" fmla="*/ 971439 w 3901235"/>
              <a:gd name="connsiteY1-4" fmla="*/ 0 h 1724027"/>
              <a:gd name="connsiteX2-5" fmla="*/ 3901235 w 3901235"/>
              <a:gd name="connsiteY2-6" fmla="*/ 4764 h 1724027"/>
              <a:gd name="connsiteX3-7" fmla="*/ 3871510 w 3901235"/>
              <a:gd name="connsiteY3-8" fmla="*/ 138797 h 1724027"/>
              <a:gd name="connsiteX4-9" fmla="*/ 1950618 w 3901235"/>
              <a:gd name="connsiteY4-10" fmla="*/ 1724027 h 1724027"/>
              <a:gd name="connsiteX5" fmla="*/ 29725 w 3901235"/>
              <a:gd name="connsiteY5" fmla="*/ 138797 h 1724027"/>
              <a:gd name="connsiteX6" fmla="*/ 0 w 3901235"/>
              <a:gd name="connsiteY6" fmla="*/ 4764 h 1724027"/>
              <a:gd name="connsiteX0-11" fmla="*/ 971439 w 3901235"/>
              <a:gd name="connsiteY0-12" fmla="*/ 0 h 1724027"/>
              <a:gd name="connsiteX1-13" fmla="*/ 3901235 w 3901235"/>
              <a:gd name="connsiteY1-14" fmla="*/ 4764 h 1724027"/>
              <a:gd name="connsiteX2-15" fmla="*/ 3871510 w 3901235"/>
              <a:gd name="connsiteY2-16" fmla="*/ 138797 h 1724027"/>
              <a:gd name="connsiteX3-17" fmla="*/ 1950618 w 3901235"/>
              <a:gd name="connsiteY3-18" fmla="*/ 1724027 h 1724027"/>
              <a:gd name="connsiteX4-19" fmla="*/ 29725 w 3901235"/>
              <a:gd name="connsiteY4-20" fmla="*/ 138797 h 1724027"/>
              <a:gd name="connsiteX5-21" fmla="*/ 0 w 3901235"/>
              <a:gd name="connsiteY5-22" fmla="*/ 4764 h 1724027"/>
              <a:gd name="connsiteX6-23" fmla="*/ 1062879 w 3901235"/>
              <a:gd name="connsiteY6-24" fmla="*/ 91440 h 1724027"/>
              <a:gd name="connsiteX0-25" fmla="*/ 971439 w 3901235"/>
              <a:gd name="connsiteY0-26" fmla="*/ 0 h 1724027"/>
              <a:gd name="connsiteX1-27" fmla="*/ 3901235 w 3901235"/>
              <a:gd name="connsiteY1-28" fmla="*/ 4764 h 1724027"/>
              <a:gd name="connsiteX2-29" fmla="*/ 3871510 w 3901235"/>
              <a:gd name="connsiteY2-30" fmla="*/ 138797 h 1724027"/>
              <a:gd name="connsiteX3-31" fmla="*/ 1950618 w 3901235"/>
              <a:gd name="connsiteY3-32" fmla="*/ 1724027 h 1724027"/>
              <a:gd name="connsiteX4-33" fmla="*/ 29725 w 3901235"/>
              <a:gd name="connsiteY4-34" fmla="*/ 138797 h 1724027"/>
              <a:gd name="connsiteX5-35" fmla="*/ 0 w 3901235"/>
              <a:gd name="connsiteY5-36" fmla="*/ 4764 h 1724027"/>
              <a:gd name="connsiteX0-37" fmla="*/ 3901235 w 3901235"/>
              <a:gd name="connsiteY0-38" fmla="*/ 0 h 1719263"/>
              <a:gd name="connsiteX1-39" fmla="*/ 3871510 w 3901235"/>
              <a:gd name="connsiteY1-40" fmla="*/ 134033 h 1719263"/>
              <a:gd name="connsiteX2-41" fmla="*/ 1950618 w 3901235"/>
              <a:gd name="connsiteY2-42" fmla="*/ 1719263 h 1719263"/>
              <a:gd name="connsiteX3-43" fmla="*/ 29725 w 3901235"/>
              <a:gd name="connsiteY3-44" fmla="*/ 134033 h 1719263"/>
              <a:gd name="connsiteX4-45" fmla="*/ 0 w 3901235"/>
              <a:gd name="connsiteY4-46" fmla="*/ 0 h 1719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01235" h="1719263">
                <a:moveTo>
                  <a:pt x="3901235" y="0"/>
                </a:moveTo>
                <a:lnTo>
                  <a:pt x="3871510" y="134033"/>
                </a:lnTo>
                <a:cubicBezTo>
                  <a:pt x="3629235" y="1049959"/>
                  <a:pt x="2860935" y="1719263"/>
                  <a:pt x="1950618" y="1719263"/>
                </a:cubicBezTo>
                <a:cubicBezTo>
                  <a:pt x="1040298" y="1719263"/>
                  <a:pt x="271998" y="1049959"/>
                  <a:pt x="29725" y="13403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75432" y="2695959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6.4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02527" y="3415031"/>
            <a:ext cx="2132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内置函数</a:t>
            </a:r>
          </a:p>
        </p:txBody>
      </p:sp>
      <p:sp>
        <p:nvSpPr>
          <p:cNvPr id="49" name="矩形 48"/>
          <p:cNvSpPr/>
          <p:nvPr/>
        </p:nvSpPr>
        <p:spPr>
          <a:xfrm>
            <a:off x="606656" y="37335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函数的定义与调用</a:t>
            </a:r>
          </a:p>
        </p:txBody>
      </p:sp>
      <p:sp>
        <p:nvSpPr>
          <p:cNvPr id="172" name="任意多边形: 形状 171"/>
          <p:cNvSpPr/>
          <p:nvPr/>
        </p:nvSpPr>
        <p:spPr>
          <a:xfrm>
            <a:off x="4294786" y="0"/>
            <a:ext cx="3592905" cy="1725984"/>
          </a:xfrm>
          <a:custGeom>
            <a:avLst/>
            <a:gdLst>
              <a:gd name="connsiteX0" fmla="*/ 0 w 3592905"/>
              <a:gd name="connsiteY0" fmla="*/ 0 h 1725984"/>
              <a:gd name="connsiteX1" fmla="*/ 3592905 w 3592905"/>
              <a:gd name="connsiteY1" fmla="*/ 0 h 1725984"/>
              <a:gd name="connsiteX2" fmla="*/ 3587358 w 3592905"/>
              <a:gd name="connsiteY2" fmla="*/ 109844 h 1725984"/>
              <a:gd name="connsiteX3" fmla="*/ 1796452 w 3592905"/>
              <a:gd name="connsiteY3" fmla="*/ 1725984 h 1725984"/>
              <a:gd name="connsiteX4" fmla="*/ 5547 w 3592905"/>
              <a:gd name="connsiteY4" fmla="*/ 109844 h 172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905" h="1725984">
                <a:moveTo>
                  <a:pt x="0" y="0"/>
                </a:moveTo>
                <a:lnTo>
                  <a:pt x="3592905" y="0"/>
                </a:lnTo>
                <a:lnTo>
                  <a:pt x="3587358" y="109844"/>
                </a:lnTo>
                <a:cubicBezTo>
                  <a:pt x="3495170" y="1017606"/>
                  <a:pt x="2728536" y="1725984"/>
                  <a:pt x="1796452" y="1725984"/>
                </a:cubicBezTo>
                <a:cubicBezTo>
                  <a:pt x="864368" y="1725984"/>
                  <a:pt x="97735" y="1017606"/>
                  <a:pt x="5547" y="1098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任意多边形: 形状 120"/>
          <p:cNvSpPr/>
          <p:nvPr/>
        </p:nvSpPr>
        <p:spPr>
          <a:xfrm rot="2001767">
            <a:off x="9105615" y="1066962"/>
            <a:ext cx="979224" cy="985205"/>
          </a:xfrm>
          <a:custGeom>
            <a:avLst/>
            <a:gdLst>
              <a:gd name="connsiteX0" fmla="*/ 447971 w 1442460"/>
              <a:gd name="connsiteY0" fmla="*/ 1397101 h 1451272"/>
              <a:gd name="connsiteX1" fmla="*/ 994490 w 1442460"/>
              <a:gd name="connsiteY1" fmla="*/ 1397101 h 1451272"/>
              <a:gd name="connsiteX2" fmla="*/ 867471 w 1442460"/>
              <a:gd name="connsiteY2" fmla="*/ 1436530 h 1451272"/>
              <a:gd name="connsiteX3" fmla="*/ 721230 w 1442460"/>
              <a:gd name="connsiteY3" fmla="*/ 1451272 h 1451272"/>
              <a:gd name="connsiteX4" fmla="*/ 574989 w 1442460"/>
              <a:gd name="connsiteY4" fmla="*/ 1436530 h 1451272"/>
              <a:gd name="connsiteX5" fmla="*/ 209854 w 1442460"/>
              <a:gd name="connsiteY5" fmla="*/ 1240162 h 1451272"/>
              <a:gd name="connsiteX6" fmla="*/ 1232607 w 1442460"/>
              <a:gd name="connsiteY6" fmla="*/ 1240162 h 1451272"/>
              <a:gd name="connsiteX7" fmla="*/ 1166640 w 1442460"/>
              <a:gd name="connsiteY7" fmla="*/ 1294590 h 1451272"/>
              <a:gd name="connsiteX8" fmla="*/ 275821 w 1442460"/>
              <a:gd name="connsiteY8" fmla="*/ 1294590 h 1451272"/>
              <a:gd name="connsiteX9" fmla="*/ 93401 w 1442460"/>
              <a:gd name="connsiteY9" fmla="*/ 1083223 h 1451272"/>
              <a:gd name="connsiteX10" fmla="*/ 1349059 w 1442460"/>
              <a:gd name="connsiteY10" fmla="*/ 1083223 h 1451272"/>
              <a:gd name="connsiteX11" fmla="*/ 1322939 w 1442460"/>
              <a:gd name="connsiteY11" fmla="*/ 1131346 h 1451272"/>
              <a:gd name="connsiteX12" fmla="*/ 1317737 w 1442460"/>
              <a:gd name="connsiteY12" fmla="*/ 1137651 h 1451272"/>
              <a:gd name="connsiteX13" fmla="*/ 124723 w 1442460"/>
              <a:gd name="connsiteY13" fmla="*/ 1137651 h 1451272"/>
              <a:gd name="connsiteX14" fmla="*/ 119521 w 1442460"/>
              <a:gd name="connsiteY14" fmla="*/ 1131346 h 1451272"/>
              <a:gd name="connsiteX15" fmla="*/ 27225 w 1442460"/>
              <a:gd name="connsiteY15" fmla="*/ 926284 h 1451272"/>
              <a:gd name="connsiteX16" fmla="*/ 1415235 w 1442460"/>
              <a:gd name="connsiteY16" fmla="*/ 926284 h 1451272"/>
              <a:gd name="connsiteX17" fmla="*/ 1398340 w 1442460"/>
              <a:gd name="connsiteY17" fmla="*/ 980712 h 1451272"/>
              <a:gd name="connsiteX18" fmla="*/ 44121 w 1442460"/>
              <a:gd name="connsiteY18" fmla="*/ 980712 h 1451272"/>
              <a:gd name="connsiteX19" fmla="*/ 0 w 1442460"/>
              <a:gd name="connsiteY19" fmla="*/ 769345 h 1451272"/>
              <a:gd name="connsiteX20" fmla="*/ 1442460 w 1442460"/>
              <a:gd name="connsiteY20" fmla="*/ 769345 h 1451272"/>
              <a:gd name="connsiteX21" fmla="*/ 1436973 w 1442460"/>
              <a:gd name="connsiteY21" fmla="*/ 823773 h 1451272"/>
              <a:gd name="connsiteX22" fmla="*/ 5487 w 1442460"/>
              <a:gd name="connsiteY22" fmla="*/ 823773 h 1451272"/>
              <a:gd name="connsiteX23" fmla="*/ 7009 w 1442460"/>
              <a:gd name="connsiteY23" fmla="*/ 612406 h 1451272"/>
              <a:gd name="connsiteX24" fmla="*/ 1435452 w 1442460"/>
              <a:gd name="connsiteY24" fmla="*/ 612406 h 1451272"/>
              <a:gd name="connsiteX25" fmla="*/ 1440939 w 1442460"/>
              <a:gd name="connsiteY25" fmla="*/ 666834 h 1451272"/>
              <a:gd name="connsiteX26" fmla="*/ 1522 w 1442460"/>
              <a:gd name="connsiteY26" fmla="*/ 666834 h 1451272"/>
              <a:gd name="connsiteX27" fmla="*/ 48806 w 1442460"/>
              <a:gd name="connsiteY27" fmla="*/ 455467 h 1451272"/>
              <a:gd name="connsiteX28" fmla="*/ 1393655 w 1442460"/>
              <a:gd name="connsiteY28" fmla="*/ 455467 h 1451272"/>
              <a:gd name="connsiteX29" fmla="*/ 1410550 w 1442460"/>
              <a:gd name="connsiteY29" fmla="*/ 509895 h 1451272"/>
              <a:gd name="connsiteX30" fmla="*/ 31911 w 1442460"/>
              <a:gd name="connsiteY30" fmla="*/ 509895 h 1451272"/>
              <a:gd name="connsiteX31" fmla="*/ 137176 w 1442460"/>
              <a:gd name="connsiteY31" fmla="*/ 298528 h 1451272"/>
              <a:gd name="connsiteX32" fmla="*/ 1305284 w 1442460"/>
              <a:gd name="connsiteY32" fmla="*/ 298528 h 1451272"/>
              <a:gd name="connsiteX33" fmla="*/ 1322939 w 1442460"/>
              <a:gd name="connsiteY33" fmla="*/ 319926 h 1451272"/>
              <a:gd name="connsiteX34" fmla="*/ 1340867 w 1442460"/>
              <a:gd name="connsiteY34" fmla="*/ 352956 h 1451272"/>
              <a:gd name="connsiteX35" fmla="*/ 101593 w 1442460"/>
              <a:gd name="connsiteY35" fmla="*/ 352956 h 1451272"/>
              <a:gd name="connsiteX36" fmla="*/ 119521 w 1442460"/>
              <a:gd name="connsiteY36" fmla="*/ 319926 h 1451272"/>
              <a:gd name="connsiteX37" fmla="*/ 294114 w 1442460"/>
              <a:gd name="connsiteY37" fmla="*/ 141589 h 1451272"/>
              <a:gd name="connsiteX38" fmla="*/ 1148347 w 1442460"/>
              <a:gd name="connsiteY38" fmla="*/ 141589 h 1451272"/>
              <a:gd name="connsiteX39" fmla="*/ 1214314 w 1442460"/>
              <a:gd name="connsiteY39" fmla="*/ 196017 h 1451272"/>
              <a:gd name="connsiteX40" fmla="*/ 228147 w 1442460"/>
              <a:gd name="connsiteY40" fmla="*/ 196017 h 1451272"/>
              <a:gd name="connsiteX41" fmla="*/ 721230 w 1442460"/>
              <a:gd name="connsiteY41" fmla="*/ 0 h 1451272"/>
              <a:gd name="connsiteX42" fmla="*/ 867471 w 1442460"/>
              <a:gd name="connsiteY42" fmla="*/ 14742 h 1451272"/>
              <a:gd name="connsiteX43" fmla="*/ 945868 w 1442460"/>
              <a:gd name="connsiteY43" fmla="*/ 39078 h 1451272"/>
              <a:gd name="connsiteX44" fmla="*/ 496593 w 1442460"/>
              <a:gd name="connsiteY44" fmla="*/ 39078 h 1451272"/>
              <a:gd name="connsiteX45" fmla="*/ 574989 w 1442460"/>
              <a:gd name="connsiteY45" fmla="*/ 14742 h 1451272"/>
              <a:gd name="connsiteX46" fmla="*/ 721230 w 1442460"/>
              <a:gd name="connsiteY46" fmla="*/ 0 h 145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42460" h="1451272">
                <a:moveTo>
                  <a:pt x="447971" y="1397101"/>
                </a:moveTo>
                <a:lnTo>
                  <a:pt x="994490" y="1397101"/>
                </a:lnTo>
                <a:lnTo>
                  <a:pt x="867471" y="1436530"/>
                </a:lnTo>
                <a:cubicBezTo>
                  <a:pt x="820234" y="1446196"/>
                  <a:pt x="771325" y="1451272"/>
                  <a:pt x="721230" y="1451272"/>
                </a:cubicBezTo>
                <a:cubicBezTo>
                  <a:pt x="671136" y="1451272"/>
                  <a:pt x="622226" y="1446196"/>
                  <a:pt x="574989" y="1436530"/>
                </a:cubicBezTo>
                <a:close/>
                <a:moveTo>
                  <a:pt x="209854" y="1240162"/>
                </a:moveTo>
                <a:lnTo>
                  <a:pt x="1232607" y="1240162"/>
                </a:lnTo>
                <a:lnTo>
                  <a:pt x="1166640" y="1294590"/>
                </a:lnTo>
                <a:lnTo>
                  <a:pt x="275821" y="1294590"/>
                </a:lnTo>
                <a:close/>
                <a:moveTo>
                  <a:pt x="93401" y="1083223"/>
                </a:moveTo>
                <a:lnTo>
                  <a:pt x="1349059" y="1083223"/>
                </a:lnTo>
                <a:lnTo>
                  <a:pt x="1322939" y="1131346"/>
                </a:lnTo>
                <a:lnTo>
                  <a:pt x="1317737" y="1137651"/>
                </a:lnTo>
                <a:lnTo>
                  <a:pt x="124723" y="1137651"/>
                </a:lnTo>
                <a:lnTo>
                  <a:pt x="119521" y="1131346"/>
                </a:lnTo>
                <a:close/>
                <a:moveTo>
                  <a:pt x="27225" y="926284"/>
                </a:moveTo>
                <a:lnTo>
                  <a:pt x="1415235" y="926284"/>
                </a:lnTo>
                <a:lnTo>
                  <a:pt x="1398340" y="980712"/>
                </a:lnTo>
                <a:lnTo>
                  <a:pt x="44121" y="980712"/>
                </a:lnTo>
                <a:close/>
                <a:moveTo>
                  <a:pt x="0" y="769345"/>
                </a:moveTo>
                <a:lnTo>
                  <a:pt x="1442460" y="769345"/>
                </a:lnTo>
                <a:lnTo>
                  <a:pt x="1436973" y="823773"/>
                </a:lnTo>
                <a:lnTo>
                  <a:pt x="5487" y="823773"/>
                </a:lnTo>
                <a:close/>
                <a:moveTo>
                  <a:pt x="7009" y="612406"/>
                </a:moveTo>
                <a:lnTo>
                  <a:pt x="1435452" y="612406"/>
                </a:lnTo>
                <a:lnTo>
                  <a:pt x="1440939" y="666834"/>
                </a:lnTo>
                <a:lnTo>
                  <a:pt x="1522" y="666834"/>
                </a:lnTo>
                <a:close/>
                <a:moveTo>
                  <a:pt x="48806" y="455467"/>
                </a:moveTo>
                <a:lnTo>
                  <a:pt x="1393655" y="455467"/>
                </a:lnTo>
                <a:lnTo>
                  <a:pt x="1410550" y="509895"/>
                </a:lnTo>
                <a:lnTo>
                  <a:pt x="31911" y="509895"/>
                </a:lnTo>
                <a:close/>
                <a:moveTo>
                  <a:pt x="137176" y="298528"/>
                </a:moveTo>
                <a:lnTo>
                  <a:pt x="1305284" y="298528"/>
                </a:lnTo>
                <a:lnTo>
                  <a:pt x="1322939" y="319926"/>
                </a:lnTo>
                <a:lnTo>
                  <a:pt x="1340867" y="352956"/>
                </a:lnTo>
                <a:lnTo>
                  <a:pt x="101593" y="352956"/>
                </a:lnTo>
                <a:lnTo>
                  <a:pt x="119521" y="319926"/>
                </a:lnTo>
                <a:close/>
                <a:moveTo>
                  <a:pt x="294114" y="141589"/>
                </a:moveTo>
                <a:lnTo>
                  <a:pt x="1148347" y="141589"/>
                </a:lnTo>
                <a:lnTo>
                  <a:pt x="1214314" y="196017"/>
                </a:lnTo>
                <a:lnTo>
                  <a:pt x="228147" y="196017"/>
                </a:lnTo>
                <a:close/>
                <a:moveTo>
                  <a:pt x="721230" y="0"/>
                </a:moveTo>
                <a:cubicBezTo>
                  <a:pt x="771325" y="0"/>
                  <a:pt x="820234" y="5076"/>
                  <a:pt x="867471" y="14742"/>
                </a:cubicBezTo>
                <a:lnTo>
                  <a:pt x="945868" y="39078"/>
                </a:lnTo>
                <a:lnTo>
                  <a:pt x="496593" y="39078"/>
                </a:lnTo>
                <a:lnTo>
                  <a:pt x="574989" y="14742"/>
                </a:lnTo>
                <a:cubicBezTo>
                  <a:pt x="622226" y="5076"/>
                  <a:pt x="671136" y="0"/>
                  <a:pt x="7212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1648201" y="3441015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180" name="组合 179"/>
          <p:cNvGrpSpPr/>
          <p:nvPr/>
        </p:nvGrpSpPr>
        <p:grpSpPr>
          <a:xfrm>
            <a:off x="5431027" y="298047"/>
            <a:ext cx="1320423" cy="1005661"/>
            <a:chOff x="5386258" y="298047"/>
            <a:chExt cx="1320423" cy="1005661"/>
          </a:xfrm>
        </p:grpSpPr>
        <p:sp>
          <p:nvSpPr>
            <p:cNvPr id="42" name="矩形 41"/>
            <p:cNvSpPr/>
            <p:nvPr/>
          </p:nvSpPr>
          <p:spPr>
            <a:xfrm>
              <a:off x="5386258" y="298047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</p:txBody>
        </p:sp>
        <p:sp>
          <p:nvSpPr>
            <p:cNvPr id="173" name="矩形 172"/>
            <p:cNvSpPr/>
            <p:nvPr/>
          </p:nvSpPr>
          <p:spPr>
            <a:xfrm>
              <a:off x="5957758" y="534267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cxnSp>
          <p:nvCxnSpPr>
            <p:cNvPr id="175" name="直接连接符 174"/>
            <p:cNvCxnSpPr/>
            <p:nvPr/>
          </p:nvCxnSpPr>
          <p:spPr>
            <a:xfrm flipV="1">
              <a:off x="5603081" y="1001316"/>
              <a:ext cx="279797" cy="2155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flipV="1">
              <a:off x="6210300" y="379810"/>
              <a:ext cx="279797" cy="2155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椭圆 181"/>
          <p:cNvSpPr/>
          <p:nvPr/>
        </p:nvSpPr>
        <p:spPr>
          <a:xfrm>
            <a:off x="1551101" y="1154454"/>
            <a:ext cx="452100" cy="4521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8787379" y="1478302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218102" y="1144930"/>
            <a:ext cx="140946" cy="140946"/>
          </a:xfrm>
          <a:prstGeom prst="ellipse">
            <a:avLst/>
          </a:prstGeom>
          <a:solidFill>
            <a:srgbClr val="03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31401" y="2995960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6.1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92232" y="3094822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2600762" y="414477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函数的参数传递</a:t>
            </a:r>
          </a:p>
        </p:txBody>
      </p:sp>
      <p:sp>
        <p:nvSpPr>
          <p:cNvPr id="6" name="椭圆 5"/>
          <p:cNvSpPr/>
          <p:nvPr/>
        </p:nvSpPr>
        <p:spPr>
          <a:xfrm>
            <a:off x="3514065" y="3852237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>
            <a:off x="3297265" y="3407182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6.2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8913" y="387006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函数的递归</a:t>
            </a:r>
          </a:p>
        </p:txBody>
      </p:sp>
      <p:sp>
        <p:nvSpPr>
          <p:cNvPr id="9" name="椭圆 8"/>
          <p:cNvSpPr/>
          <p:nvPr/>
        </p:nvSpPr>
        <p:spPr>
          <a:xfrm>
            <a:off x="5305736" y="3577530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9"/>
          <p:cNvSpPr/>
          <p:nvPr/>
        </p:nvSpPr>
        <p:spPr>
          <a:xfrm>
            <a:off x="5088936" y="3132475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6.3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49955" y="2636925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6.5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94650" y="335599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3" name="椭圆 12"/>
          <p:cNvSpPr/>
          <p:nvPr/>
        </p:nvSpPr>
        <p:spPr>
          <a:xfrm>
            <a:off x="9066755" y="3035788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B3C6B3A-E183-742C-626E-96A48EC0272F}"/>
              </a:ext>
            </a:extLst>
          </p:cNvPr>
          <p:cNvSpPr/>
          <p:nvPr/>
        </p:nvSpPr>
        <p:spPr>
          <a:xfrm>
            <a:off x="10378309" y="3551107"/>
            <a:ext cx="58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000" spc="200" dirty="0">
                <a:solidFill>
                  <a:schemeClr val="accent1"/>
                </a:solidFill>
                <a:latin typeface="+mn-ea"/>
              </a:rPr>
              <a:t>6.6</a:t>
            </a:r>
            <a:endParaRPr lang="zh-CN" altLang="en-US" sz="2000" spc="2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56604CD-5ADB-4886-EAF5-20FF5CFEFF44}"/>
              </a:ext>
            </a:extLst>
          </p:cNvPr>
          <p:cNvSpPr/>
          <p:nvPr/>
        </p:nvSpPr>
        <p:spPr>
          <a:xfrm>
            <a:off x="9490019" y="4270179"/>
            <a:ext cx="2363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datetime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库的使用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07D2B28-CB61-9702-140D-729A6C4812C9}"/>
              </a:ext>
            </a:extLst>
          </p:cNvPr>
          <p:cNvSpPr/>
          <p:nvPr/>
        </p:nvSpPr>
        <p:spPr>
          <a:xfrm>
            <a:off x="10595109" y="3949970"/>
            <a:ext cx="153420" cy="153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例：利用</a:t>
            </a:r>
            <a:r>
              <a:rPr lang="en-US" altLang="zh-CN" dirty="0"/>
              <a:t>imod.py</a:t>
            </a:r>
            <a:r>
              <a:rPr lang="zh-CN" altLang="en-US" dirty="0"/>
              <a:t>模块，完成如下任务：</a:t>
            </a:r>
          </a:p>
          <a:p>
            <a:pPr marL="0" indent="0">
              <a:buNone/>
            </a:pPr>
            <a:r>
              <a:rPr lang="en-US" altLang="zh-CN" dirty="0"/>
              <a:t>(1) </a:t>
            </a:r>
            <a:r>
              <a:rPr lang="zh-CN" altLang="en-US" dirty="0"/>
              <a:t>输入姓名，输出对他的欢迎和快乐问候；</a:t>
            </a:r>
          </a:p>
          <a:p>
            <a:pPr marL="0" indent="0">
              <a:buNone/>
            </a:pPr>
            <a:r>
              <a:rPr lang="en-US" altLang="zh-CN" dirty="0"/>
              <a:t>(2) </a:t>
            </a:r>
            <a:r>
              <a:rPr lang="zh-CN" altLang="en-US" dirty="0"/>
              <a:t>计算并输出三个变量的和值；</a:t>
            </a:r>
          </a:p>
          <a:p>
            <a:pPr marL="0" indent="0">
              <a:buNone/>
            </a:pPr>
            <a:r>
              <a:rPr lang="en-US" altLang="zh-CN" dirty="0"/>
              <a:t>(3) </a:t>
            </a:r>
            <a:r>
              <a:rPr lang="zh-CN" altLang="en-US" dirty="0"/>
              <a:t>输出所有的水仙花数；</a:t>
            </a:r>
          </a:p>
          <a:p>
            <a:pPr marL="0" indent="0">
              <a:buNone/>
            </a:pPr>
            <a:r>
              <a:rPr lang="en-US" altLang="zh-CN" dirty="0"/>
              <a:t>(4) </a:t>
            </a:r>
            <a:r>
              <a:rPr lang="zh-CN" altLang="en-US" dirty="0"/>
              <a:t>输出所有的四叶玫瑰花数。</a:t>
            </a:r>
          </a:p>
        </p:txBody>
      </p:sp>
    </p:spTree>
    <p:extLst>
      <p:ext uri="{BB962C8B-B14F-4D97-AF65-F5344CB8AC3E}">
        <p14:creationId xmlns:p14="http://schemas.microsoft.com/office/powerpoint/2010/main" val="3188588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6.5</a:t>
            </a:r>
            <a:r>
              <a:rPr lang="zh-CN" altLang="en-US" dirty="0"/>
              <a:t>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4A86F4FA-A56D-AEA2-3BA1-CF8F2854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095375"/>
            <a:ext cx="8684467" cy="5480523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FB4C0FDE-3191-D9C9-A81B-FDD33EE5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076" y="4019529"/>
            <a:ext cx="2735749" cy="2556369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79264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Python</a:t>
            </a:r>
            <a:r>
              <a:rPr lang="zh-CN" altLang="en-US" dirty="0"/>
              <a:t>时间处理的标准函数库</a:t>
            </a:r>
            <a:r>
              <a:rPr lang="en-US" altLang="zh-CN" dirty="0"/>
              <a:t>datetime</a:t>
            </a:r>
            <a:r>
              <a:rPr lang="zh-CN" altLang="en-US" dirty="0"/>
              <a:t>提供了一批显示日期和时间的格式化方法。</a:t>
            </a:r>
            <a:r>
              <a:rPr lang="en-US" altLang="zh-CN" dirty="0"/>
              <a:t>datetime</a:t>
            </a:r>
            <a:r>
              <a:rPr lang="zh-CN" altLang="en-US" dirty="0"/>
              <a:t>库可以从系统中获得时间，并以用户选择的格式输出。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2891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6.6.1datetime</a:t>
            </a:r>
            <a:r>
              <a:rPr lang="zh-CN" altLang="en-US" dirty="0"/>
              <a:t>库概述</a:t>
            </a:r>
          </a:p>
          <a:p>
            <a:pPr marL="0" indent="457200">
              <a:buNone/>
            </a:pPr>
            <a:r>
              <a:rPr lang="en-US" altLang="zh-CN" dirty="0"/>
              <a:t>datetime</a:t>
            </a:r>
            <a:r>
              <a:rPr lang="zh-CN" altLang="en-US" dirty="0"/>
              <a:t>库以格林威治时间为基础，每天由</a:t>
            </a:r>
            <a:r>
              <a:rPr lang="en-US" altLang="zh-CN" dirty="0"/>
              <a:t>3600×24</a:t>
            </a:r>
            <a:r>
              <a:rPr lang="zh-CN" altLang="en-US" dirty="0"/>
              <a:t>秒精准定义。该库包括两个常量：</a:t>
            </a:r>
            <a:r>
              <a:rPr lang="en-US" altLang="zh-CN" dirty="0" err="1"/>
              <a:t>datetime.MINYEAR</a:t>
            </a:r>
            <a:r>
              <a:rPr lang="zh-CN" altLang="en-US" dirty="0"/>
              <a:t>和</a:t>
            </a:r>
            <a:r>
              <a:rPr lang="en-US" altLang="zh-CN" dirty="0" err="1"/>
              <a:t>datetime.MAXYEAR</a:t>
            </a:r>
            <a:r>
              <a:rPr lang="en-US" altLang="zh-CN" dirty="0"/>
              <a:t>,</a:t>
            </a:r>
            <a:r>
              <a:rPr lang="zh-CN" altLang="en-US" dirty="0"/>
              <a:t>分别表示</a:t>
            </a:r>
            <a:r>
              <a:rPr lang="en-US" altLang="zh-CN" dirty="0"/>
              <a:t>datetime</a:t>
            </a:r>
            <a:r>
              <a:rPr lang="zh-CN" altLang="en-US" dirty="0"/>
              <a:t>所能表示的最小、最大年份，值为</a:t>
            </a:r>
            <a:r>
              <a:rPr lang="en-US" altLang="zh-CN" dirty="0"/>
              <a:t>1</a:t>
            </a:r>
            <a:r>
              <a:rPr lang="zh-CN" altLang="en-US" dirty="0"/>
              <a:t>和</a:t>
            </a:r>
            <a:r>
              <a:rPr lang="en-US" altLang="zh-CN" dirty="0"/>
              <a:t>9999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en-US" altLang="zh-CN" dirty="0"/>
              <a:t>datetime</a:t>
            </a:r>
            <a:r>
              <a:rPr lang="zh-CN" altLang="en-US" dirty="0"/>
              <a:t>库以类的方式提供多种日期和时间表达方式。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en-US" altLang="zh-CN" dirty="0" err="1"/>
              <a:t>datetime.date</a:t>
            </a:r>
            <a:r>
              <a:rPr lang="en-US" altLang="zh-CN" dirty="0"/>
              <a:t>:</a:t>
            </a:r>
            <a:r>
              <a:rPr lang="zh-CN" altLang="en-US" dirty="0"/>
              <a:t>日期表示类，可以表示年、月、日等。</a:t>
            </a:r>
          </a:p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en-US" altLang="zh-CN" dirty="0" err="1"/>
              <a:t>datetime.time</a:t>
            </a:r>
            <a:r>
              <a:rPr lang="zh-CN" altLang="en-US" dirty="0"/>
              <a:t>：时间表示类，可以表示小时、分钟、秒、毫秒等。</a:t>
            </a:r>
          </a:p>
          <a:p>
            <a:pPr marL="0" indent="457200">
              <a:buNone/>
            </a:pPr>
            <a:r>
              <a:rPr lang="en-US" altLang="zh-CN" dirty="0"/>
              <a:t>3. datetime. datetime</a:t>
            </a:r>
            <a:r>
              <a:rPr lang="zh-CN" altLang="en-US" dirty="0"/>
              <a:t>：日期和时间表示类，功能覆盖</a:t>
            </a:r>
            <a:r>
              <a:rPr lang="en-US" altLang="zh-CN" dirty="0"/>
              <a:t>date</a:t>
            </a:r>
            <a:r>
              <a:rPr lang="zh-CN" altLang="en-US" dirty="0"/>
              <a:t>和</a:t>
            </a:r>
            <a:r>
              <a:rPr lang="en-US" altLang="zh-CN" dirty="0"/>
              <a:t>time</a:t>
            </a:r>
            <a:r>
              <a:rPr lang="zh-CN" altLang="en-US" dirty="0"/>
              <a:t>类。</a:t>
            </a:r>
          </a:p>
          <a:p>
            <a:pPr marL="0" indent="457200">
              <a:buNone/>
            </a:pPr>
            <a:r>
              <a:rPr lang="en-US" altLang="zh-CN" dirty="0"/>
              <a:t>4. </a:t>
            </a:r>
            <a:r>
              <a:rPr lang="en-US" altLang="zh-CN" dirty="0" err="1"/>
              <a:t>datetime.timedelta</a:t>
            </a:r>
            <a:r>
              <a:rPr lang="zh-CN" altLang="en-US" dirty="0"/>
              <a:t>：与时间间隔有关的类。</a:t>
            </a:r>
          </a:p>
        </p:txBody>
      </p:sp>
    </p:spTree>
    <p:extLst>
      <p:ext uri="{BB962C8B-B14F-4D97-AF65-F5344CB8AC3E}">
        <p14:creationId xmlns:p14="http://schemas.microsoft.com/office/powerpoint/2010/main" val="582828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6.6.1datetime</a:t>
            </a:r>
            <a:r>
              <a:rPr lang="zh-CN" altLang="en-US" dirty="0"/>
              <a:t>库概述</a:t>
            </a:r>
          </a:p>
          <a:p>
            <a:pPr marL="0" indent="457200">
              <a:buNone/>
            </a:pPr>
            <a:r>
              <a:rPr lang="zh-CN" altLang="en-US" dirty="0"/>
              <a:t>由于</a:t>
            </a:r>
            <a:r>
              <a:rPr lang="en-US" altLang="zh-CN" dirty="0"/>
              <a:t>datetime. datetime</a:t>
            </a:r>
            <a:r>
              <a:rPr lang="zh-CN" altLang="en-US" dirty="0"/>
              <a:t>类表达形式最为丰富，下面主要介绍此类的使用。使用</a:t>
            </a:r>
            <a:r>
              <a:rPr lang="en-US" altLang="zh-CN" dirty="0"/>
              <a:t>datetime</a:t>
            </a:r>
            <a:r>
              <a:rPr lang="zh-CN" altLang="en-US" dirty="0"/>
              <a:t>类需要引用</a:t>
            </a:r>
            <a:r>
              <a:rPr lang="en-US" altLang="zh-CN" dirty="0"/>
              <a:t>import</a:t>
            </a:r>
            <a:r>
              <a:rPr lang="zh-CN" altLang="en-US" dirty="0"/>
              <a:t>保留字，引用方式如下：</a:t>
            </a: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zh-CN" altLang="en-US" dirty="0"/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30D91312-586C-4BD0-EF72-31F2CE6B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42" y="2657785"/>
            <a:ext cx="5275709" cy="40011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0" algn="ctr"/>
            <a:r>
              <a:rPr lang="en-US" altLang="zh-CN" sz="2000" kern="100" dirty="0">
                <a:latin typeface="等线"/>
                <a:ea typeface="等线"/>
                <a:cs typeface="Times New Roman"/>
                <a:sym typeface="Times New Roman"/>
              </a:rPr>
              <a:t>from datetime import datetime</a:t>
            </a:r>
          </a:p>
        </p:txBody>
      </p:sp>
    </p:spTree>
    <p:extLst>
      <p:ext uri="{BB962C8B-B14F-4D97-AF65-F5344CB8AC3E}">
        <p14:creationId xmlns:p14="http://schemas.microsoft.com/office/powerpoint/2010/main" val="1112318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6.6.2datetime</a:t>
            </a:r>
            <a:r>
              <a:rPr lang="zh-CN" altLang="en-US" dirty="0"/>
              <a:t>库使用</a:t>
            </a:r>
          </a:p>
          <a:p>
            <a:pPr marL="0" indent="457200">
              <a:buNone/>
            </a:pPr>
            <a:r>
              <a:rPr lang="en-US" altLang="zh-CN" dirty="0"/>
              <a:t>datetime. datetime</a:t>
            </a:r>
            <a:r>
              <a:rPr lang="zh-CN" altLang="en-US" dirty="0"/>
              <a:t>类简称</a:t>
            </a:r>
            <a:r>
              <a:rPr lang="en-US" altLang="zh-CN" dirty="0"/>
              <a:t>datetime</a:t>
            </a:r>
            <a:r>
              <a:rPr lang="zh-CN" altLang="en-US" dirty="0"/>
              <a:t>类，使用方式是首先创建一个</a:t>
            </a:r>
            <a:r>
              <a:rPr lang="en-US" altLang="zh-CN" dirty="0"/>
              <a:t>datetime</a:t>
            </a:r>
            <a:r>
              <a:rPr lang="zh-CN" altLang="en-US" dirty="0"/>
              <a:t>对象，然后通过对象的方法和属性显示时间。创建</a:t>
            </a:r>
            <a:r>
              <a:rPr lang="en-US" altLang="zh-CN" dirty="0"/>
              <a:t>datetime</a:t>
            </a:r>
            <a:r>
              <a:rPr lang="zh-CN" altLang="en-US" dirty="0"/>
              <a:t>对象有</a:t>
            </a:r>
            <a:r>
              <a:rPr lang="en-US" altLang="zh-CN" dirty="0"/>
              <a:t>3</a:t>
            </a:r>
            <a:r>
              <a:rPr lang="zh-CN" altLang="en-US" dirty="0"/>
              <a:t>种方法：</a:t>
            </a:r>
            <a:r>
              <a:rPr lang="en-US" altLang="zh-CN" dirty="0" err="1"/>
              <a:t>datetime.now</a:t>
            </a:r>
            <a:r>
              <a:rPr lang="en-US" altLang="zh-CN" dirty="0"/>
              <a:t>( )</a:t>
            </a:r>
            <a:r>
              <a:rPr lang="zh-CN" altLang="en-US" dirty="0"/>
              <a:t>、</a:t>
            </a:r>
            <a:r>
              <a:rPr lang="en-US" altLang="zh-CN" dirty="0" err="1"/>
              <a:t>datetime.utcnow</a:t>
            </a:r>
            <a:r>
              <a:rPr lang="en-US" altLang="zh-CN" dirty="0"/>
              <a:t>( )</a:t>
            </a:r>
            <a:r>
              <a:rPr lang="zh-CN" altLang="en-US" dirty="0"/>
              <a:t>和</a:t>
            </a:r>
            <a:r>
              <a:rPr lang="en-US" altLang="zh-CN" dirty="0" err="1"/>
              <a:t>datetime.datetime</a:t>
            </a:r>
            <a:r>
              <a:rPr lang="en-US" altLang="zh-CN" dirty="0"/>
              <a:t>( )</a:t>
            </a:r>
            <a:r>
              <a:rPr lang="zh-CN" altLang="en-US" dirty="0"/>
              <a:t>。</a:t>
            </a:r>
          </a:p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使用</a:t>
            </a:r>
            <a:r>
              <a:rPr lang="en-US" altLang="zh-CN" dirty="0" err="1"/>
              <a:t>datetime.now</a:t>
            </a:r>
            <a:r>
              <a:rPr lang="en-US" altLang="zh-CN" dirty="0"/>
              <a:t>( )</a:t>
            </a:r>
            <a:r>
              <a:rPr lang="zh-CN" altLang="en-US" dirty="0"/>
              <a:t>获得当前日期和时间对象。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作用：返回一个</a:t>
            </a:r>
            <a:r>
              <a:rPr lang="en-US" altLang="zh-CN" dirty="0"/>
              <a:t>datetime</a:t>
            </a:r>
            <a:r>
              <a:rPr lang="zh-CN" altLang="en-US" dirty="0"/>
              <a:t>类型，表示当前的日期和时间，精确到微秒。</a:t>
            </a:r>
          </a:p>
          <a:p>
            <a:pPr marL="0" indent="457200">
              <a:buNone/>
            </a:pPr>
            <a:r>
              <a:rPr lang="zh-CN" altLang="en-US" dirty="0"/>
              <a:t>参数：无</a:t>
            </a:r>
            <a:endParaRPr lang="en-US" altLang="zh-CN" dirty="0"/>
          </a:p>
          <a:p>
            <a:pPr marL="0" indent="457200">
              <a:buNone/>
            </a:pPr>
            <a:endParaRPr lang="zh-CN" altLang="en-US" dirty="0"/>
          </a:p>
        </p:txBody>
      </p:sp>
      <p:pic>
        <p:nvPicPr>
          <p:cNvPr id="4" name="图片 3" descr="图形用户界面, 文本&#10;&#10;描述已自动生成">
            <a:extLst>
              <a:ext uri="{FF2B5EF4-FFF2-40B4-BE49-F238E27FC236}">
                <a16:creationId xmlns:a16="http://schemas.microsoft.com/office/drawing/2014/main" id="{07815B11-6A49-0B75-C768-AB5479EB7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5" y="4792027"/>
            <a:ext cx="5023006" cy="193247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22F683-DB6B-7C5E-CBB7-820241E6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6176962"/>
            <a:ext cx="5602855" cy="547536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542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用</a:t>
            </a:r>
            <a:r>
              <a:rPr lang="en-US" altLang="zh-CN" dirty="0" err="1"/>
              <a:t>datetime.utcnow</a:t>
            </a:r>
            <a:r>
              <a:rPr lang="en-US" altLang="zh-CN" dirty="0"/>
              <a:t>( )</a:t>
            </a:r>
            <a:r>
              <a:rPr lang="zh-CN" altLang="en-US" dirty="0"/>
              <a:t>获得当前日期和时间对应的</a:t>
            </a:r>
            <a:r>
              <a:rPr lang="en-US" altLang="zh-CN" dirty="0"/>
              <a:t>UTC(</a:t>
            </a:r>
            <a:r>
              <a:rPr lang="zh-CN" altLang="en-US" dirty="0"/>
              <a:t>世界标准时间</a:t>
            </a:r>
            <a:r>
              <a:rPr lang="en-US" altLang="zh-CN" dirty="0"/>
              <a:t>)</a:t>
            </a:r>
            <a:r>
              <a:rPr lang="zh-CN" altLang="en-US" dirty="0"/>
              <a:t>时间对象，使用方法如下：</a:t>
            </a:r>
          </a:p>
          <a:p>
            <a:pPr marL="0" indent="457200">
              <a:buNone/>
            </a:pPr>
            <a:r>
              <a:rPr lang="en-US" altLang="zh-CN" dirty="0" err="1"/>
              <a:t>datetime.utcnow</a:t>
            </a:r>
            <a:r>
              <a:rPr lang="en-US" altLang="zh-CN" dirty="0"/>
              <a:t>( )</a:t>
            </a:r>
          </a:p>
          <a:p>
            <a:pPr marL="0" indent="457200">
              <a:buNone/>
            </a:pPr>
            <a:r>
              <a:rPr lang="zh-CN" altLang="en-US" dirty="0"/>
              <a:t>作用：返回一个</a:t>
            </a:r>
            <a:r>
              <a:rPr lang="en-US" altLang="zh-CN" dirty="0"/>
              <a:t>datetime</a:t>
            </a:r>
            <a:r>
              <a:rPr lang="zh-CN" altLang="en-US" dirty="0"/>
              <a:t>类型，表示当前的日期和时间的</a:t>
            </a:r>
            <a:r>
              <a:rPr lang="en-US" altLang="zh-CN" dirty="0"/>
              <a:t>UTC</a:t>
            </a:r>
            <a:r>
              <a:rPr lang="zh-CN" altLang="en-US" dirty="0"/>
              <a:t>表示，精确到微秒。</a:t>
            </a:r>
          </a:p>
          <a:p>
            <a:pPr marL="0" indent="457200">
              <a:buNone/>
            </a:pPr>
            <a:r>
              <a:rPr lang="zh-CN" altLang="en-US" dirty="0"/>
              <a:t>参数：无</a:t>
            </a:r>
          </a:p>
        </p:txBody>
      </p:sp>
      <p:pic>
        <p:nvPicPr>
          <p:cNvPr id="5" name="图片 4" descr="图形用户界面, 文本&#10;&#10;描述已自动生成">
            <a:extLst>
              <a:ext uri="{FF2B5EF4-FFF2-40B4-BE49-F238E27FC236}">
                <a16:creationId xmlns:a16="http://schemas.microsoft.com/office/drawing/2014/main" id="{E3DB64EC-CF07-8920-2683-3333EBDC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5" y="4260194"/>
            <a:ext cx="5099089" cy="191676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E1DE05-9C68-8D4F-55B8-A493B2CA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96" y="5622587"/>
            <a:ext cx="5703724" cy="55437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858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57200">
              <a:buNone/>
            </a:pPr>
            <a:r>
              <a:rPr lang="en-US" altLang="zh-CN" dirty="0"/>
              <a:t>3. </a:t>
            </a:r>
            <a:r>
              <a:rPr lang="en-US" altLang="zh-CN" dirty="0" err="1"/>
              <a:t>datetime.now</a:t>
            </a:r>
            <a:r>
              <a:rPr lang="en-US" altLang="zh-CN" dirty="0"/>
              <a:t>( )</a:t>
            </a:r>
            <a:r>
              <a:rPr lang="zh-CN" altLang="en-US" dirty="0"/>
              <a:t>和</a:t>
            </a:r>
            <a:r>
              <a:rPr lang="en-US" altLang="zh-CN" dirty="0" err="1"/>
              <a:t>datetime.utcnow</a:t>
            </a:r>
            <a:r>
              <a:rPr lang="en-US" altLang="zh-CN" dirty="0"/>
              <a:t>( )</a:t>
            </a:r>
            <a:r>
              <a:rPr lang="zh-CN" altLang="en-US" dirty="0"/>
              <a:t>都返回一个</a:t>
            </a:r>
            <a:r>
              <a:rPr lang="en-US" altLang="zh-CN" dirty="0"/>
              <a:t>datetime</a:t>
            </a:r>
            <a:r>
              <a:rPr lang="zh-CN" altLang="en-US" dirty="0"/>
              <a:t>类型的对象，也可以直接使用</a:t>
            </a:r>
            <a:r>
              <a:rPr lang="en-US" altLang="zh-CN" dirty="0"/>
              <a:t>datetime( )</a:t>
            </a:r>
            <a:r>
              <a:rPr lang="zh-CN" altLang="en-US" dirty="0"/>
              <a:t>构造一个日期和时间对象，使用方法如下：</a:t>
            </a:r>
          </a:p>
          <a:p>
            <a:pPr marL="0" indent="457200">
              <a:buNone/>
            </a:pPr>
            <a:r>
              <a:rPr lang="en-US" altLang="zh-CN" dirty="0"/>
              <a:t>datetime(</a:t>
            </a:r>
            <a:r>
              <a:rPr lang="en-US" altLang="zh-CN" dirty="0" err="1"/>
              <a:t>year,month,day,hour</a:t>
            </a:r>
            <a:r>
              <a:rPr lang="en-US" altLang="zh-CN" dirty="0"/>
              <a:t>=0,minute=0,second=0,microsecond=0)</a:t>
            </a:r>
          </a:p>
          <a:p>
            <a:pPr marL="0" indent="457200">
              <a:buNone/>
            </a:pPr>
            <a:r>
              <a:rPr lang="zh-CN" altLang="en-US" dirty="0"/>
              <a:t>作用：返回一个</a:t>
            </a:r>
            <a:r>
              <a:rPr lang="en-US" altLang="zh-CN" dirty="0"/>
              <a:t>datetime</a:t>
            </a:r>
            <a:r>
              <a:rPr lang="zh-CN" altLang="en-US" dirty="0"/>
              <a:t>类型，表示指定日期和时间，可以精确到微秒。</a:t>
            </a:r>
            <a:endParaRPr lang="en-US" altLang="zh-CN" dirty="0"/>
          </a:p>
          <a:p>
            <a:pPr marL="0" indent="457200">
              <a:buNone/>
            </a:pPr>
            <a:r>
              <a:rPr lang="en-US" altLang="zh-CN" dirty="0"/>
              <a:t>year</a:t>
            </a:r>
            <a:r>
              <a:rPr lang="zh-CN" altLang="en-US" dirty="0"/>
              <a:t>：指定的年份，</a:t>
            </a:r>
            <a:r>
              <a:rPr lang="en-US" altLang="zh-CN" dirty="0"/>
              <a:t>MINYEAR&lt;=year&lt;=MAXYEAR</a:t>
            </a:r>
          </a:p>
          <a:p>
            <a:pPr marL="0" indent="457200">
              <a:buNone/>
            </a:pPr>
            <a:r>
              <a:rPr lang="en-US" altLang="zh-CN" dirty="0"/>
              <a:t>month</a:t>
            </a:r>
            <a:r>
              <a:rPr lang="zh-CN" altLang="en-US" dirty="0"/>
              <a:t>：指定的月份，</a:t>
            </a:r>
            <a:r>
              <a:rPr lang="en-US" altLang="zh-CN" dirty="0"/>
              <a:t>1&lt;=month&lt;=12</a:t>
            </a:r>
          </a:p>
          <a:p>
            <a:pPr marL="0" indent="457200">
              <a:buNone/>
            </a:pPr>
            <a:r>
              <a:rPr lang="en-US" altLang="zh-CN" dirty="0"/>
              <a:t>day</a:t>
            </a:r>
            <a:r>
              <a:rPr lang="zh-CN" altLang="en-US" dirty="0"/>
              <a:t>：指定的日期，</a:t>
            </a:r>
            <a:r>
              <a:rPr lang="en-US" altLang="zh-CN" dirty="0"/>
              <a:t>1&lt;=day&lt;=</a:t>
            </a:r>
            <a:r>
              <a:rPr lang="zh-CN" altLang="en-US" dirty="0"/>
              <a:t>月份所对应的日期上限</a:t>
            </a:r>
          </a:p>
          <a:p>
            <a:pPr marL="0" indent="457200">
              <a:buNone/>
            </a:pPr>
            <a:r>
              <a:rPr lang="en-US" altLang="zh-CN" dirty="0"/>
              <a:t>hour</a:t>
            </a:r>
            <a:r>
              <a:rPr lang="zh-CN" altLang="en-US" dirty="0"/>
              <a:t>：指定的小时，</a:t>
            </a:r>
            <a:r>
              <a:rPr lang="en-US" altLang="zh-CN" dirty="0"/>
              <a:t>0&lt;=month&lt;24</a:t>
            </a:r>
          </a:p>
          <a:p>
            <a:pPr marL="0" indent="457200">
              <a:buNone/>
            </a:pPr>
            <a:r>
              <a:rPr lang="en-US" altLang="zh-CN" dirty="0"/>
              <a:t>minute</a:t>
            </a:r>
            <a:r>
              <a:rPr lang="zh-CN" altLang="en-US" dirty="0"/>
              <a:t>：指定的分钟数，</a:t>
            </a:r>
            <a:r>
              <a:rPr lang="en-US" altLang="zh-CN" dirty="0"/>
              <a:t>0&lt;=minute&lt;60</a:t>
            </a:r>
          </a:p>
          <a:p>
            <a:pPr marL="0" indent="457200">
              <a:buNone/>
            </a:pPr>
            <a:r>
              <a:rPr lang="en-US" altLang="zh-CN" dirty="0"/>
              <a:t>second</a:t>
            </a:r>
            <a:r>
              <a:rPr lang="zh-CN" altLang="en-US" dirty="0"/>
              <a:t>：指定的秒数，</a:t>
            </a:r>
            <a:r>
              <a:rPr lang="en-US" altLang="zh-CN" dirty="0"/>
              <a:t>0&lt;=second&lt;60</a:t>
            </a:r>
          </a:p>
          <a:p>
            <a:pPr marL="0" indent="457200">
              <a:buNone/>
            </a:pPr>
            <a:r>
              <a:rPr lang="en-US" altLang="zh-CN" dirty="0"/>
              <a:t>microsecond</a:t>
            </a:r>
            <a:r>
              <a:rPr lang="zh-CN" altLang="en-US" dirty="0"/>
              <a:t>：指定的微秒数，</a:t>
            </a:r>
            <a:r>
              <a:rPr lang="en-US" altLang="zh-CN" dirty="0"/>
              <a:t>0&lt;=microsecond&lt;1000000</a:t>
            </a:r>
          </a:p>
          <a:p>
            <a:pPr marL="0" indent="457200">
              <a:buNone/>
            </a:pPr>
            <a:r>
              <a:rPr lang="zh-CN" altLang="en-US" dirty="0"/>
              <a:t>其中，</a:t>
            </a:r>
            <a:r>
              <a:rPr lang="en-US" altLang="zh-CN" dirty="0"/>
              <a:t>hour</a:t>
            </a:r>
            <a:r>
              <a:rPr lang="zh-CN" altLang="en-US" dirty="0"/>
              <a:t>，</a:t>
            </a:r>
            <a:r>
              <a:rPr lang="en-US" altLang="zh-CN" dirty="0"/>
              <a:t>minute</a:t>
            </a:r>
            <a:r>
              <a:rPr lang="zh-CN" altLang="en-US" dirty="0"/>
              <a:t>，</a:t>
            </a:r>
            <a:r>
              <a:rPr lang="en-US" altLang="zh-CN" dirty="0"/>
              <a:t>second</a:t>
            </a:r>
            <a:r>
              <a:rPr lang="zh-CN" altLang="en-US" dirty="0"/>
              <a:t>，</a:t>
            </a:r>
            <a:r>
              <a:rPr lang="en-US" altLang="zh-CN" dirty="0"/>
              <a:t>microsecond</a:t>
            </a:r>
            <a:r>
              <a:rPr lang="zh-CN" altLang="en-US" dirty="0"/>
              <a:t>参数可以全部或部分省略。</a:t>
            </a:r>
          </a:p>
        </p:txBody>
      </p:sp>
    </p:spTree>
    <p:extLst>
      <p:ext uri="{BB962C8B-B14F-4D97-AF65-F5344CB8AC3E}">
        <p14:creationId xmlns:p14="http://schemas.microsoft.com/office/powerpoint/2010/main" val="3375070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调用</a:t>
            </a:r>
            <a:r>
              <a:rPr lang="en-US" altLang="zh-CN" dirty="0"/>
              <a:t>datetime( )</a:t>
            </a:r>
            <a:r>
              <a:rPr lang="zh-CN" altLang="en-US" dirty="0"/>
              <a:t>函数直接创建一个</a:t>
            </a:r>
            <a:r>
              <a:rPr lang="en-US" altLang="zh-CN" dirty="0"/>
              <a:t>datetime</a:t>
            </a:r>
            <a:r>
              <a:rPr lang="zh-CN" altLang="en-US" dirty="0"/>
              <a:t>对象。</a:t>
            </a:r>
          </a:p>
        </p:txBody>
      </p:sp>
      <p:pic>
        <p:nvPicPr>
          <p:cNvPr id="4" name="图片 3" descr="图片包含 文本&#10;&#10;描述已自动生成">
            <a:extLst>
              <a:ext uri="{FF2B5EF4-FFF2-40B4-BE49-F238E27FC236}">
                <a16:creationId xmlns:a16="http://schemas.microsoft.com/office/drawing/2014/main" id="{C9BFF7E7-1932-AF0C-4CC4-4678A7FF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7" y="1739015"/>
            <a:ext cx="8742220" cy="191858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2E33A9-D9E7-C625-3780-156106DFB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67" y="4426086"/>
            <a:ext cx="7152951" cy="61284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179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程序已经有一个</a:t>
            </a:r>
            <a:r>
              <a:rPr lang="en-US" altLang="zh-CN" dirty="0"/>
              <a:t>datetime</a:t>
            </a:r>
            <a:r>
              <a:rPr lang="zh-CN" altLang="en-US" dirty="0"/>
              <a:t>对象，接下来可以利用这个对象的属性显示时间，为了区别</a:t>
            </a:r>
            <a:r>
              <a:rPr lang="en-US" altLang="zh-CN" dirty="0"/>
              <a:t>datetime</a:t>
            </a:r>
            <a:r>
              <a:rPr lang="zh-CN" altLang="en-US" dirty="0"/>
              <a:t>库名，采用上面示例中的</a:t>
            </a:r>
            <a:r>
              <a:rPr lang="en-US" altLang="zh-CN" dirty="0"/>
              <a:t>someday</a:t>
            </a:r>
            <a:r>
              <a:rPr lang="zh-CN" altLang="en-US" dirty="0"/>
              <a:t>代替生成的</a:t>
            </a:r>
            <a:r>
              <a:rPr lang="en-US" altLang="zh-CN" dirty="0"/>
              <a:t>datetime</a:t>
            </a:r>
            <a:r>
              <a:rPr lang="zh-CN" altLang="en-US" dirty="0"/>
              <a:t>对象。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AA95AA-ADCC-137F-7142-57652B48C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79875"/>
              </p:ext>
            </p:extLst>
          </p:nvPr>
        </p:nvGraphicFramePr>
        <p:xfrm>
          <a:off x="2032067" y="2531292"/>
          <a:ext cx="9902758" cy="4199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2557">
                  <a:extLst>
                    <a:ext uri="{9D8B030D-6E8A-4147-A177-3AD203B41FA5}">
                      <a16:colId xmlns:a16="http://schemas.microsoft.com/office/drawing/2014/main" val="664510947"/>
                    </a:ext>
                  </a:extLst>
                </a:gridCol>
                <a:gridCol w="6780201">
                  <a:extLst>
                    <a:ext uri="{9D8B030D-6E8A-4147-A177-3AD203B41FA5}">
                      <a16:colId xmlns:a16="http://schemas.microsoft.com/office/drawing/2014/main" val="1952014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属性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描述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59554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someday.min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固定返回</a:t>
                      </a:r>
                      <a:r>
                        <a:rPr lang="en-US" sz="1600" kern="0">
                          <a:effectLst/>
                        </a:rPr>
                        <a:t>datetime</a:t>
                      </a:r>
                      <a:r>
                        <a:rPr lang="zh-CN" altLang="en-US" sz="1600" kern="0">
                          <a:effectLst/>
                        </a:rPr>
                        <a:t>的最小时间对象，</a:t>
                      </a:r>
                      <a:r>
                        <a:rPr lang="en-US" sz="1600" kern="0">
                          <a:effectLst/>
                        </a:rPr>
                        <a:t>datetime(1,1,1,0,0)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213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someday.max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固定返回</a:t>
                      </a:r>
                      <a:r>
                        <a:rPr lang="en-US" sz="1600" kern="0">
                          <a:effectLst/>
                        </a:rPr>
                        <a:t>datetime</a:t>
                      </a:r>
                      <a:r>
                        <a:rPr lang="zh-CN" altLang="en-US" sz="1600" kern="0">
                          <a:effectLst/>
                        </a:rPr>
                        <a:t>的最大时间对象，</a:t>
                      </a:r>
                      <a:r>
                        <a:rPr lang="en-US" sz="1600" kern="0">
                          <a:effectLst/>
                        </a:rPr>
                        <a:t>datetime(9999,12,31,23,59,59,999999)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79966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someday.year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返回</a:t>
                      </a:r>
                      <a:r>
                        <a:rPr lang="en-US" sz="1600" kern="0">
                          <a:effectLst/>
                        </a:rPr>
                        <a:t>someday</a:t>
                      </a:r>
                      <a:r>
                        <a:rPr lang="zh-CN" altLang="en-US" sz="1600" kern="0">
                          <a:effectLst/>
                        </a:rPr>
                        <a:t>包含的年份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551182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someday.month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返回</a:t>
                      </a:r>
                      <a:r>
                        <a:rPr lang="en-US" sz="1600" kern="0">
                          <a:effectLst/>
                        </a:rPr>
                        <a:t>someday</a:t>
                      </a:r>
                      <a:r>
                        <a:rPr lang="zh-CN" altLang="en-US" sz="1600" kern="0">
                          <a:effectLst/>
                        </a:rPr>
                        <a:t>包含的月份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694207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someday.day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返回</a:t>
                      </a:r>
                      <a:r>
                        <a:rPr lang="en-US" sz="1600" kern="0">
                          <a:effectLst/>
                        </a:rPr>
                        <a:t>someday</a:t>
                      </a:r>
                      <a:r>
                        <a:rPr lang="zh-CN" altLang="en-US" sz="1600" kern="0">
                          <a:effectLst/>
                        </a:rPr>
                        <a:t>包含的日期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574891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someday.hour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返回</a:t>
                      </a:r>
                      <a:r>
                        <a:rPr lang="en-US" sz="1600" kern="0">
                          <a:effectLst/>
                        </a:rPr>
                        <a:t>someday</a:t>
                      </a:r>
                      <a:r>
                        <a:rPr lang="zh-CN" altLang="en-US" sz="1600" kern="0">
                          <a:effectLst/>
                        </a:rPr>
                        <a:t>包含的小时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719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someday.minute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返回</a:t>
                      </a:r>
                      <a:r>
                        <a:rPr lang="en-US" sz="1600" kern="0">
                          <a:effectLst/>
                        </a:rPr>
                        <a:t>someday</a:t>
                      </a:r>
                      <a:r>
                        <a:rPr lang="zh-CN" altLang="en-US" sz="1600" kern="0">
                          <a:effectLst/>
                        </a:rPr>
                        <a:t>包含的分钟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1418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someday.second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effectLst/>
                        </a:rPr>
                        <a:t>返回</a:t>
                      </a:r>
                      <a:r>
                        <a:rPr lang="en-US" sz="1600" kern="0">
                          <a:effectLst/>
                        </a:rPr>
                        <a:t>someday</a:t>
                      </a:r>
                      <a:r>
                        <a:rPr lang="zh-CN" altLang="en-US" sz="1600" kern="0">
                          <a:effectLst/>
                        </a:rPr>
                        <a:t>包含的秒钟</a:t>
                      </a:r>
                      <a:endParaRPr lang="zh-CN" alt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09056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someday.microsecond</a:t>
                      </a:r>
                      <a:endParaRPr lang="en-US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</a:rPr>
                        <a:t>返回</a:t>
                      </a:r>
                      <a:r>
                        <a:rPr lang="en-US" sz="1600" kern="0" dirty="0">
                          <a:effectLst/>
                        </a:rPr>
                        <a:t>someday</a:t>
                      </a:r>
                      <a:r>
                        <a:rPr lang="zh-CN" altLang="en-US" sz="1600" kern="0" dirty="0">
                          <a:effectLst/>
                        </a:rPr>
                        <a:t>包含的微秒值</a:t>
                      </a:r>
                      <a:endParaRPr lang="zh-CN" altLang="en-US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4193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6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</a:t>
            </a:r>
            <a:r>
              <a:rPr lang="zh-CN" altLang="en-US" dirty="0"/>
              <a:t>函数的定义与调用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6.1.1</a:t>
            </a:r>
            <a:r>
              <a:rPr lang="zh-CN" altLang="en-US" dirty="0"/>
              <a:t>函数的定义与调用</a:t>
            </a:r>
          </a:p>
          <a:p>
            <a:pPr marL="0" indent="457200">
              <a:buNone/>
            </a:pPr>
            <a:r>
              <a:rPr lang="zh-CN" altLang="en-US" dirty="0"/>
              <a:t>用户定义函数的内容包括函数的定义和函数的调用，形式参数</a:t>
            </a:r>
            <a:r>
              <a:rPr lang="en-US" altLang="zh-CN" dirty="0"/>
              <a:t>(</a:t>
            </a:r>
            <a:r>
              <a:rPr lang="zh-CN" altLang="en-US" dirty="0"/>
              <a:t>形参</a:t>
            </a:r>
            <a:r>
              <a:rPr lang="en-US" altLang="zh-CN" dirty="0"/>
              <a:t>)</a:t>
            </a:r>
            <a:r>
              <a:rPr lang="zh-CN" altLang="en-US" dirty="0"/>
              <a:t>和实际参数</a:t>
            </a:r>
            <a:r>
              <a:rPr lang="en-US" altLang="zh-CN" dirty="0"/>
              <a:t>(</a:t>
            </a:r>
            <a:r>
              <a:rPr lang="zh-CN" altLang="en-US" dirty="0"/>
              <a:t>实参</a:t>
            </a:r>
            <a:r>
              <a:rPr lang="en-US" altLang="zh-CN" dirty="0"/>
              <a:t>)</a:t>
            </a:r>
            <a:r>
              <a:rPr lang="zh-CN" altLang="en-US" dirty="0"/>
              <a:t>及其传递，局部变量和全局变量等。</a:t>
            </a:r>
          </a:p>
          <a:p>
            <a:pPr marL="0" indent="457200">
              <a:buNone/>
            </a:pPr>
            <a:r>
              <a:rPr lang="zh-CN" altLang="en-US" dirty="0"/>
              <a:t>函数是一段具有特定功能的、可重用的语句组，用函数名来表示并通过函数名进行调用。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每次调用函数可以使用不同的参数输入，从而实现对不同数据的处理；函数执行后，还可以反馈相应的处理结果。函数能提高应用的模块性和代码的重复利用率。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函数分为两种：第一种是用户自己编写的函数，称为自定义函数；第二种是</a:t>
            </a:r>
            <a:r>
              <a:rPr lang="en-US" altLang="zh-CN" dirty="0"/>
              <a:t>Python</a:t>
            </a:r>
            <a:r>
              <a:rPr lang="zh-CN" altLang="en-US" dirty="0"/>
              <a:t>安装包中自带的一些函数和方法，包括</a:t>
            </a:r>
            <a:r>
              <a:rPr lang="en-US" altLang="zh-CN" dirty="0"/>
              <a:t>Python</a:t>
            </a:r>
            <a:r>
              <a:rPr lang="zh-CN" altLang="en-US" dirty="0"/>
              <a:t>内置函数、</a:t>
            </a:r>
            <a:r>
              <a:rPr lang="en-US" altLang="zh-CN" dirty="0"/>
              <a:t>Python</a:t>
            </a:r>
            <a:r>
              <a:rPr lang="zh-CN" altLang="en-US" dirty="0"/>
              <a:t>标准库中的函数等。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/>
              <a:t>datetime</a:t>
            </a:r>
            <a:r>
              <a:rPr lang="zh-CN" altLang="en-US" dirty="0"/>
              <a:t>对象有</a:t>
            </a:r>
            <a:r>
              <a:rPr lang="en-US" altLang="zh-CN" dirty="0"/>
              <a:t>3</a:t>
            </a:r>
            <a:r>
              <a:rPr lang="zh-CN" altLang="en-US" dirty="0"/>
              <a:t>个常用的时间格式化方法。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FB8CDDB-2F9C-B40C-6F39-6C3C5AD6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18219"/>
              </p:ext>
            </p:extLst>
          </p:nvPr>
        </p:nvGraphicFramePr>
        <p:xfrm>
          <a:off x="127229" y="1602166"/>
          <a:ext cx="9124544" cy="2008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309">
                  <a:extLst>
                    <a:ext uri="{9D8B030D-6E8A-4147-A177-3AD203B41FA5}">
                      <a16:colId xmlns:a16="http://schemas.microsoft.com/office/drawing/2014/main" val="3663677035"/>
                    </a:ext>
                  </a:extLst>
                </a:gridCol>
                <a:gridCol w="6296235">
                  <a:extLst>
                    <a:ext uri="{9D8B030D-6E8A-4147-A177-3AD203B41FA5}">
                      <a16:colId xmlns:a16="http://schemas.microsoft.com/office/drawing/2014/main" val="974077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</a:rPr>
                        <a:t>属性</a:t>
                      </a:r>
                      <a:endParaRPr lang="zh-CN" altLang="en-US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>
                          <a:effectLst/>
                        </a:rPr>
                        <a:t>描述</a:t>
                      </a:r>
                      <a:endParaRPr lang="zh-CN" altLang="en-US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50993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someday.isoformat( )</a:t>
                      </a:r>
                      <a:endParaRPr lang="en-US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</a:rPr>
                        <a:t>采用</a:t>
                      </a:r>
                      <a:r>
                        <a:rPr lang="en-US" altLang="zh-CN" sz="2000" kern="0" dirty="0">
                          <a:effectLst/>
                        </a:rPr>
                        <a:t>ISO 8601</a:t>
                      </a:r>
                      <a:r>
                        <a:rPr lang="zh-CN" altLang="en-US" sz="2000" kern="0" dirty="0">
                          <a:effectLst/>
                        </a:rPr>
                        <a:t>标准显示时间</a:t>
                      </a:r>
                      <a:endParaRPr lang="zh-CN" altLang="en-US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90942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someday.isoweekday( )</a:t>
                      </a:r>
                      <a:endParaRPr lang="en-US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</a:rPr>
                        <a:t>根据日期计算星期后返回</a:t>
                      </a:r>
                      <a:r>
                        <a:rPr lang="en-US" altLang="zh-CN" sz="2000" kern="0" dirty="0">
                          <a:effectLst/>
                        </a:rPr>
                        <a:t>1-7</a:t>
                      </a:r>
                      <a:r>
                        <a:rPr lang="zh-CN" altLang="en-US" sz="2000" kern="0" dirty="0">
                          <a:effectLst/>
                        </a:rPr>
                        <a:t>，即对应星期一到星期日</a:t>
                      </a:r>
                      <a:endParaRPr lang="zh-CN" altLang="en-US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5129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someday.strftime(format)</a:t>
                      </a:r>
                      <a:endParaRPr lang="en-US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kern="0" dirty="0">
                          <a:effectLst/>
                        </a:rPr>
                        <a:t>根据格式化字符串</a:t>
                      </a:r>
                      <a:r>
                        <a:rPr lang="en-US" sz="2000" kern="0" dirty="0">
                          <a:effectLst/>
                        </a:rPr>
                        <a:t>format</a:t>
                      </a:r>
                      <a:r>
                        <a:rPr lang="zh-CN" altLang="en-US" sz="2000" kern="0" dirty="0">
                          <a:effectLst/>
                        </a:rPr>
                        <a:t>进行格式显示的方法</a:t>
                      </a:r>
                      <a:endParaRPr lang="zh-CN" altLang="en-US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92312753"/>
                  </a:ext>
                </a:extLst>
              </a:tr>
            </a:tbl>
          </a:graphicData>
        </a:graphic>
      </p:graphicFrame>
      <p:pic>
        <p:nvPicPr>
          <p:cNvPr id="5" name="图片 4" descr="图形用户界面, 文本&#10;&#10;描述已自动生成">
            <a:extLst>
              <a:ext uri="{FF2B5EF4-FFF2-40B4-BE49-F238E27FC236}">
                <a16:creationId xmlns:a16="http://schemas.microsoft.com/office/drawing/2014/main" id="{6856F9A9-87E0-4578-ABD7-59733DC9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9" y="3791578"/>
            <a:ext cx="7127646" cy="274757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图片包含 形状&#10;&#10;描述已自动生成">
            <a:extLst>
              <a:ext uri="{FF2B5EF4-FFF2-40B4-BE49-F238E27FC236}">
                <a16:creationId xmlns:a16="http://schemas.microsoft.com/office/drawing/2014/main" id="{D5AB6E54-6CFE-9916-49A8-78CFF5ED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821" y="5711750"/>
            <a:ext cx="4679950" cy="82740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617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en-US" altLang="zh-CN" dirty="0" err="1"/>
              <a:t>strftime</a:t>
            </a:r>
            <a:r>
              <a:rPr lang="en-US" altLang="zh-CN" dirty="0"/>
              <a:t>( )</a:t>
            </a:r>
            <a:r>
              <a:rPr lang="zh-CN" altLang="en-US" dirty="0"/>
              <a:t>方法是时间格式化最有效的方法，几乎可以以任何通用格式输出时间。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327A0EB-CD02-84DD-A93E-8FF01B56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9692"/>
              </p:ext>
            </p:extLst>
          </p:nvPr>
        </p:nvGraphicFramePr>
        <p:xfrm>
          <a:off x="3519169" y="1708309"/>
          <a:ext cx="7434176" cy="4926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760">
                  <a:extLst>
                    <a:ext uri="{9D8B030D-6E8A-4147-A177-3AD203B41FA5}">
                      <a16:colId xmlns:a16="http://schemas.microsoft.com/office/drawing/2014/main" val="3077255595"/>
                    </a:ext>
                  </a:extLst>
                </a:gridCol>
                <a:gridCol w="2477760">
                  <a:extLst>
                    <a:ext uri="{9D8B030D-6E8A-4147-A177-3AD203B41FA5}">
                      <a16:colId xmlns:a16="http://schemas.microsoft.com/office/drawing/2014/main" val="839531491"/>
                    </a:ext>
                  </a:extLst>
                </a:gridCol>
                <a:gridCol w="2478656">
                  <a:extLst>
                    <a:ext uri="{9D8B030D-6E8A-4147-A177-3AD203B41FA5}">
                      <a16:colId xmlns:a16="http://schemas.microsoft.com/office/drawing/2014/main" val="1277972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格式化字符串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日期</a:t>
                      </a:r>
                      <a:r>
                        <a:rPr lang="en-US" altLang="zh-CN" sz="1400" kern="0">
                          <a:effectLst/>
                        </a:rPr>
                        <a:t>/</a:t>
                      </a:r>
                      <a:r>
                        <a:rPr lang="zh-CN" altLang="en-US" sz="1400" kern="0">
                          <a:effectLst/>
                        </a:rPr>
                        <a:t>时间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值范围和实例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715291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%Y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年份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>
                          <a:effectLst/>
                        </a:rPr>
                        <a:t>0001-9999</a:t>
                      </a:r>
                      <a:r>
                        <a:rPr lang="zh-CN" altLang="en-US" sz="1400" kern="0">
                          <a:effectLst/>
                        </a:rPr>
                        <a:t>，例：</a:t>
                      </a:r>
                      <a:r>
                        <a:rPr lang="en-US" altLang="zh-CN" sz="1400" kern="0">
                          <a:effectLst/>
                        </a:rPr>
                        <a:t>2222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9682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%m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月份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>
                          <a:effectLst/>
                        </a:rPr>
                        <a:t>01-12</a:t>
                      </a:r>
                      <a:r>
                        <a:rPr lang="zh-CN" altLang="en-US" sz="1400" kern="0">
                          <a:effectLst/>
                        </a:rPr>
                        <a:t>，例：</a:t>
                      </a:r>
                      <a:r>
                        <a:rPr lang="en-US" altLang="zh-CN" sz="1400" kern="0">
                          <a:effectLst/>
                        </a:rPr>
                        <a:t>02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255467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%B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月份名称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January-December，</a:t>
                      </a:r>
                      <a:r>
                        <a:rPr lang="zh-CN" altLang="en-US" sz="1400" kern="0">
                          <a:effectLst/>
                        </a:rPr>
                        <a:t>例：</a:t>
                      </a:r>
                      <a:r>
                        <a:rPr lang="en-US" sz="1400" kern="0">
                          <a:effectLst/>
                        </a:rPr>
                        <a:t>June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042411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%b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月份名称缩写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Jan-Dec，</a:t>
                      </a:r>
                      <a:r>
                        <a:rPr lang="zh-CN" altLang="en-US" sz="1400" kern="0">
                          <a:effectLst/>
                        </a:rPr>
                        <a:t>例：</a:t>
                      </a:r>
                      <a:r>
                        <a:rPr lang="en-US" sz="1400" kern="0">
                          <a:effectLst/>
                        </a:rPr>
                        <a:t>Nov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601247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%d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日期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>
                          <a:effectLst/>
                        </a:rPr>
                        <a:t>01-31</a:t>
                      </a:r>
                      <a:r>
                        <a:rPr lang="zh-CN" altLang="en-US" sz="1400" kern="0">
                          <a:effectLst/>
                        </a:rPr>
                        <a:t>，例：</a:t>
                      </a:r>
                      <a:r>
                        <a:rPr lang="en-US" altLang="zh-CN" sz="1400" kern="0">
                          <a:effectLst/>
                        </a:rPr>
                        <a:t>22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1611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%A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星期名称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Monday-Sunday，</a:t>
                      </a:r>
                      <a:r>
                        <a:rPr lang="zh-CN" altLang="en-US" sz="1400" kern="0">
                          <a:effectLst/>
                        </a:rPr>
                        <a:t>例：</a:t>
                      </a:r>
                      <a:r>
                        <a:rPr lang="en-US" sz="1400" kern="0">
                          <a:effectLst/>
                        </a:rPr>
                        <a:t>Friday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76901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%a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星期名称缩写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Mon-Sun，</a:t>
                      </a:r>
                      <a:r>
                        <a:rPr lang="zh-CN" altLang="en-US" sz="1400" kern="0">
                          <a:effectLst/>
                        </a:rPr>
                        <a:t>例：</a:t>
                      </a:r>
                      <a:r>
                        <a:rPr lang="en-US" sz="1400" kern="0">
                          <a:effectLst/>
                        </a:rPr>
                        <a:t>Fri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4870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%H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小时</a:t>
                      </a:r>
                      <a:r>
                        <a:rPr lang="en-US" altLang="zh-CN" sz="1400" kern="0">
                          <a:effectLst/>
                        </a:rPr>
                        <a:t>(24</a:t>
                      </a:r>
                      <a:r>
                        <a:rPr lang="en-US" sz="1400" kern="0">
                          <a:effectLst/>
                        </a:rPr>
                        <a:t>h</a:t>
                      </a:r>
                      <a:r>
                        <a:rPr lang="zh-CN" altLang="en-US" sz="1400" kern="0">
                          <a:effectLst/>
                        </a:rPr>
                        <a:t>制</a:t>
                      </a:r>
                      <a:r>
                        <a:rPr lang="en-US" altLang="zh-CN" sz="1400" kern="0">
                          <a:effectLst/>
                        </a:rPr>
                        <a:t>)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>
                          <a:effectLst/>
                        </a:rPr>
                        <a:t>00-23</a:t>
                      </a:r>
                      <a:r>
                        <a:rPr lang="zh-CN" altLang="en-US" sz="1400" kern="0">
                          <a:effectLst/>
                        </a:rPr>
                        <a:t>，例：</a:t>
                      </a:r>
                      <a:r>
                        <a:rPr lang="en-US" altLang="zh-CN" sz="1400" kern="0">
                          <a:effectLst/>
                        </a:rPr>
                        <a:t>22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555563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%I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小时</a:t>
                      </a:r>
                      <a:r>
                        <a:rPr lang="en-US" altLang="zh-CN" sz="1400" kern="0">
                          <a:effectLst/>
                        </a:rPr>
                        <a:t>(12</a:t>
                      </a:r>
                      <a:r>
                        <a:rPr lang="en-US" sz="1400" kern="0">
                          <a:effectLst/>
                        </a:rPr>
                        <a:t>h</a:t>
                      </a:r>
                      <a:r>
                        <a:rPr lang="zh-CN" altLang="en-US" sz="1400" kern="0">
                          <a:effectLst/>
                        </a:rPr>
                        <a:t>制</a:t>
                      </a:r>
                      <a:r>
                        <a:rPr lang="en-US" altLang="zh-CN" sz="1400" kern="0">
                          <a:effectLst/>
                        </a:rPr>
                        <a:t>)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>
                          <a:effectLst/>
                        </a:rPr>
                        <a:t>01-12</a:t>
                      </a:r>
                      <a:r>
                        <a:rPr lang="zh-CN" altLang="en-US" sz="1400" kern="0">
                          <a:effectLst/>
                        </a:rPr>
                        <a:t>，例：</a:t>
                      </a:r>
                      <a:r>
                        <a:rPr lang="en-US" altLang="zh-CN" sz="1400" kern="0">
                          <a:effectLst/>
                        </a:rPr>
                        <a:t>10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0516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%p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上</a:t>
                      </a:r>
                      <a:r>
                        <a:rPr lang="en-US" altLang="zh-CN" sz="1400" kern="0">
                          <a:effectLst/>
                        </a:rPr>
                        <a:t>/</a:t>
                      </a:r>
                      <a:r>
                        <a:rPr lang="zh-CN" altLang="en-US" sz="1400" kern="0">
                          <a:effectLst/>
                        </a:rPr>
                        <a:t>下午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AM,PM，</a:t>
                      </a:r>
                      <a:r>
                        <a:rPr lang="zh-CN" altLang="en-US" sz="1400" kern="0">
                          <a:effectLst/>
                        </a:rPr>
                        <a:t>例：</a:t>
                      </a:r>
                      <a:r>
                        <a:rPr lang="en-US" sz="1400" kern="0">
                          <a:effectLst/>
                        </a:rPr>
                        <a:t>PM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361086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%M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分钟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>
                          <a:effectLst/>
                        </a:rPr>
                        <a:t>00-59</a:t>
                      </a:r>
                      <a:r>
                        <a:rPr lang="zh-CN" altLang="en-US" sz="1400" kern="0">
                          <a:effectLst/>
                        </a:rPr>
                        <a:t>，例：</a:t>
                      </a:r>
                      <a:r>
                        <a:rPr lang="en-US" altLang="zh-CN" sz="1400" kern="0">
                          <a:effectLst/>
                        </a:rPr>
                        <a:t>24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749017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%S</a:t>
                      </a:r>
                      <a:endParaRPr 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0">
                          <a:effectLst/>
                        </a:rPr>
                        <a:t>秒钟</a:t>
                      </a:r>
                      <a:endParaRPr lang="zh-CN" altLang="en-US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0" dirty="0">
                          <a:effectLst/>
                        </a:rPr>
                        <a:t>00-59</a:t>
                      </a:r>
                      <a:r>
                        <a:rPr lang="zh-CN" altLang="en-US" sz="1400" kern="0" dirty="0">
                          <a:effectLst/>
                        </a:rPr>
                        <a:t>，例：</a:t>
                      </a:r>
                      <a:r>
                        <a:rPr lang="en-US" altLang="zh-CN" sz="1400" kern="0" dirty="0">
                          <a:effectLst/>
                        </a:rPr>
                        <a:t>22</a:t>
                      </a:r>
                      <a:endParaRPr lang="zh-CN" altLang="en-US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8463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0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6.6datetime</a:t>
            </a:r>
            <a:r>
              <a:rPr lang="zh-CN" altLang="en-US" dirty="0"/>
              <a:t>库的使用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需要注意的是：</a:t>
            </a:r>
            <a:r>
              <a:rPr lang="en-US" altLang="zh-CN" dirty="0" err="1"/>
              <a:t>strftime</a:t>
            </a:r>
            <a:r>
              <a:rPr lang="en-US" altLang="zh-CN" dirty="0"/>
              <a:t>( )</a:t>
            </a:r>
            <a:r>
              <a:rPr lang="zh-CN" altLang="en-US" dirty="0"/>
              <a:t>格式化字符串的数字左侧会自动补零，上述格式可与</a:t>
            </a:r>
            <a:r>
              <a:rPr lang="en-US" altLang="zh-CN" dirty="0"/>
              <a:t>print( )</a:t>
            </a:r>
            <a:r>
              <a:rPr lang="zh-CN" altLang="en-US" dirty="0"/>
              <a:t>的格式化函数一起使用。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B8072FE8-9CF5-B325-62BA-57967565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4" y="2106453"/>
            <a:ext cx="8822695" cy="2883836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28401DC0-8F2F-2EE4-003E-C7337592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4" y="5372082"/>
            <a:ext cx="4679950" cy="125857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912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6-1 </a:t>
            </a:r>
            <a:r>
              <a:rPr lang="zh-CN" altLang="en-US" dirty="0"/>
              <a:t>利用用户定义函数，按照要求，完成如下任务：</a:t>
            </a:r>
          </a:p>
          <a:p>
            <a:pPr marL="0" indent="0">
              <a:buNone/>
            </a:pPr>
            <a:r>
              <a:rPr lang="zh-CN" altLang="en-US" dirty="0"/>
              <a:t>分别利用一般函数和递归函数两种方法，设计</a:t>
            </a:r>
            <a:r>
              <a:rPr lang="en-US" altLang="zh-CN" dirty="0"/>
              <a:t>n</a:t>
            </a:r>
            <a:r>
              <a:rPr lang="zh-CN" altLang="en-US" dirty="0"/>
              <a:t>的阶乘的函数</a:t>
            </a:r>
            <a:r>
              <a:rPr lang="en-US" altLang="zh-CN" dirty="0"/>
              <a:t>fa(n)</a:t>
            </a:r>
            <a:r>
              <a:rPr lang="zh-CN" altLang="en-US" dirty="0"/>
              <a:t>，计算并输出</a:t>
            </a:r>
            <a:r>
              <a:rPr lang="en-US" altLang="zh-CN" dirty="0"/>
              <a:t>1</a:t>
            </a:r>
            <a:r>
              <a:rPr lang="zh-CN" altLang="en-US" dirty="0"/>
              <a:t>！</a:t>
            </a:r>
            <a:r>
              <a:rPr lang="en-US" altLang="zh-CN" dirty="0"/>
              <a:t>+2</a:t>
            </a:r>
            <a:r>
              <a:rPr lang="zh-CN" altLang="en-US" dirty="0"/>
              <a:t>！</a:t>
            </a:r>
            <a:r>
              <a:rPr lang="en-US" altLang="zh-CN" dirty="0"/>
              <a:t>+…+n!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6-2</a:t>
            </a:r>
            <a:r>
              <a:rPr lang="zh-CN" altLang="en-US" dirty="0"/>
              <a:t>利用用户定义函数，按照要求，完成如下任务：</a:t>
            </a:r>
          </a:p>
          <a:p>
            <a:pPr marL="0" indent="0">
              <a:buNone/>
            </a:pPr>
            <a:r>
              <a:rPr lang="zh-CN" altLang="en-US" dirty="0"/>
              <a:t>分别利用一般函数和匿名函数两种方法，定义四叶玫瑰函数</a:t>
            </a:r>
            <a:r>
              <a:rPr lang="en-US" altLang="zh-CN" dirty="0"/>
              <a:t>f44</a:t>
            </a:r>
            <a:r>
              <a:rPr lang="zh-CN" altLang="en-US" dirty="0"/>
              <a:t>，计算并输出所有四叶玫瑰数。</a:t>
            </a:r>
          </a:p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6-3</a:t>
            </a:r>
            <a:r>
              <a:rPr lang="zh-CN" altLang="en-US" dirty="0"/>
              <a:t>利用用户定义函数，按照要求，完成如下任务：</a:t>
            </a:r>
          </a:p>
          <a:p>
            <a:pPr marL="0" indent="0">
              <a:buNone/>
            </a:pPr>
            <a:r>
              <a:rPr lang="zh-CN" altLang="en-US" dirty="0"/>
              <a:t>角谷定理。输入一个自然数</a:t>
            </a:r>
            <a:r>
              <a:rPr lang="en-US" altLang="zh-CN" dirty="0"/>
              <a:t>n</a:t>
            </a:r>
            <a:r>
              <a:rPr lang="zh-CN" altLang="en-US" dirty="0"/>
              <a:t>，如果</a:t>
            </a:r>
            <a:r>
              <a:rPr lang="en-US" altLang="zh-CN" dirty="0"/>
              <a:t>n</a:t>
            </a:r>
            <a:r>
              <a:rPr lang="zh-CN" altLang="en-US" dirty="0"/>
              <a:t>为偶数，则</a:t>
            </a:r>
            <a:r>
              <a:rPr lang="en-US" altLang="zh-CN" dirty="0"/>
              <a:t>n</a:t>
            </a:r>
            <a:r>
              <a:rPr lang="zh-CN" altLang="en-US" dirty="0"/>
              <a:t>除以</a:t>
            </a:r>
            <a:r>
              <a:rPr lang="en-US" altLang="zh-CN" dirty="0"/>
              <a:t>2</a:t>
            </a:r>
            <a:r>
              <a:rPr lang="zh-CN" altLang="en-US" dirty="0"/>
              <a:t>，如果</a:t>
            </a:r>
            <a:r>
              <a:rPr lang="en-US" altLang="zh-CN" dirty="0"/>
              <a:t>n</a:t>
            </a:r>
            <a:r>
              <a:rPr lang="zh-CN" altLang="en-US" dirty="0"/>
              <a:t>为奇数，则</a:t>
            </a:r>
            <a:r>
              <a:rPr lang="en-US" altLang="zh-CN" dirty="0"/>
              <a:t>n</a:t>
            </a:r>
            <a:r>
              <a:rPr lang="zh-CN" altLang="en-US" dirty="0"/>
              <a:t>乘以</a:t>
            </a:r>
            <a:r>
              <a:rPr lang="en-US" altLang="zh-CN" dirty="0"/>
              <a:t>3</a:t>
            </a:r>
            <a:r>
              <a:rPr lang="zh-CN" altLang="en-US" dirty="0"/>
              <a:t>加</a:t>
            </a:r>
            <a:r>
              <a:rPr lang="en-US" altLang="zh-CN" dirty="0"/>
              <a:t>1</a:t>
            </a:r>
            <a:r>
              <a:rPr lang="zh-CN" altLang="en-US" dirty="0"/>
              <a:t>；重复上述操作，直到</a:t>
            </a:r>
            <a:r>
              <a:rPr lang="en-US" altLang="zh-CN" dirty="0"/>
              <a:t>n=1</a:t>
            </a:r>
            <a:r>
              <a:rPr lang="zh-CN" altLang="en-US" dirty="0"/>
              <a:t>结束。利用递归函数，计算并输出经过多少次可以达到</a:t>
            </a:r>
            <a:r>
              <a:rPr lang="en-US" altLang="zh-CN" dirty="0"/>
              <a:t>n=1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6-4</a:t>
            </a:r>
            <a:r>
              <a:rPr lang="zh-CN" altLang="en-US" dirty="0"/>
              <a:t>利用用户定义函数，按照要求，完成如下任务：</a:t>
            </a:r>
          </a:p>
          <a:p>
            <a:pPr marL="0" indent="0">
              <a:buNone/>
            </a:pPr>
            <a:r>
              <a:rPr lang="zh-CN" altLang="en-US" dirty="0"/>
              <a:t>四则运算测试系统</a:t>
            </a:r>
            <a:r>
              <a:rPr lang="en-US" altLang="zh-CN" dirty="0"/>
              <a:t>atest.py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zh-CN" altLang="en-US" dirty="0"/>
              <a:t>设计四个函数：加函数</a:t>
            </a:r>
            <a:r>
              <a:rPr lang="en-US" altLang="zh-CN" dirty="0"/>
              <a:t>plus(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  <a:r>
              <a:rPr lang="zh-CN" altLang="en-US" dirty="0"/>
              <a:t>、减函数</a:t>
            </a:r>
            <a:r>
              <a:rPr lang="en-US" altLang="zh-CN" dirty="0" err="1"/>
              <a:t>minu</a:t>
            </a:r>
            <a:r>
              <a:rPr lang="en-US" altLang="zh-CN" dirty="0"/>
              <a:t>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  <a:r>
              <a:rPr lang="zh-CN" altLang="en-US" dirty="0"/>
              <a:t>、乘函数</a:t>
            </a:r>
            <a:r>
              <a:rPr lang="en-US" altLang="zh-CN" dirty="0"/>
              <a:t>prod(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  <a:r>
              <a:rPr lang="zh-CN" altLang="en-US" dirty="0"/>
              <a:t>和除函数</a:t>
            </a:r>
            <a:r>
              <a:rPr lang="en-US" altLang="zh-CN" dirty="0"/>
              <a:t>divi(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  <a:r>
              <a:rPr lang="zh-CN" altLang="en-US" dirty="0"/>
              <a:t>，实现两个数据加、减、乘和除法运算的测试。要求</a:t>
            </a:r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从键盘输入任意两个数据想</a:t>
            </a:r>
            <a:r>
              <a:rPr lang="en-US" altLang="zh-CN" dirty="0"/>
              <a:t>x</a:t>
            </a:r>
            <a:r>
              <a:rPr lang="zh-CN" altLang="en-US" dirty="0"/>
              <a:t>，</a:t>
            </a:r>
            <a:r>
              <a:rPr lang="en-US" altLang="zh-CN" dirty="0"/>
              <a:t>y</a:t>
            </a:r>
            <a:r>
              <a:rPr lang="zh-CN" altLang="en-US" dirty="0"/>
              <a:t>，实现四则运算的测试；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如果回答正确，输出“回答正确，你好聪明！”；如果回答错误，输出“回答错误，继续加油！”；</a:t>
            </a:r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可以选择</a:t>
            </a:r>
            <a:r>
              <a:rPr lang="en-US" altLang="zh-CN" dirty="0"/>
              <a:t>(y)</a:t>
            </a:r>
            <a:r>
              <a:rPr lang="zh-CN" altLang="en-US" dirty="0"/>
              <a:t>继续测试，或者</a:t>
            </a:r>
            <a:r>
              <a:rPr lang="en-US" altLang="zh-CN" dirty="0"/>
              <a:t>(n)</a:t>
            </a:r>
            <a:r>
              <a:rPr lang="zh-CN" altLang="en-US" dirty="0"/>
              <a:t>退出测试。</a:t>
            </a:r>
          </a:p>
        </p:txBody>
      </p:sp>
    </p:spTree>
    <p:extLst>
      <p:ext uri="{BB962C8B-B14F-4D97-AF65-F5344CB8AC3E}">
        <p14:creationId xmlns:p14="http://schemas.microsoft.com/office/powerpoint/2010/main" val="4253573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6-5 </a:t>
            </a:r>
            <a:r>
              <a:rPr lang="zh-CN" altLang="en-US" dirty="0"/>
              <a:t>局部变量与全局变量实验</a:t>
            </a:r>
          </a:p>
          <a:p>
            <a:pPr marL="0" indent="0">
              <a:buNone/>
            </a:pPr>
            <a:r>
              <a:rPr lang="zh-CN" altLang="en-US" dirty="0"/>
              <a:t>运行如下语句，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给出运行结果：</a:t>
            </a:r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1026C47B-8397-4749-EC7D-AFB727425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4" y="3429000"/>
            <a:ext cx="2600599" cy="3113497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图形用户界面&#10;&#10;中度可信度描述已自动生成">
            <a:extLst>
              <a:ext uri="{FF2B5EF4-FFF2-40B4-BE49-F238E27FC236}">
                <a16:creationId xmlns:a16="http://schemas.microsoft.com/office/drawing/2014/main" id="{9BF221B5-C44F-BB64-DE57-7014E075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174" y="3465566"/>
            <a:ext cx="2181475" cy="307358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 descr="图形用户界面, 应用程序&#10;&#10;描述已自动生成">
            <a:extLst>
              <a:ext uri="{FF2B5EF4-FFF2-40B4-BE49-F238E27FC236}">
                <a16:creationId xmlns:a16="http://schemas.microsoft.com/office/drawing/2014/main" id="{90F33AC6-2D2F-D7F2-5764-CDD4941D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110" y="1176374"/>
            <a:ext cx="2926601" cy="54494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应用程序&#10;&#10;低可信度描述已自动生成">
            <a:extLst>
              <a:ext uri="{FF2B5EF4-FFF2-40B4-BE49-F238E27FC236}">
                <a16:creationId xmlns:a16="http://schemas.microsoft.com/office/drawing/2014/main" id="{C173C7EB-D3C1-9F70-8D85-6903F494E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224" y="1176374"/>
            <a:ext cx="2926601" cy="54494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692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6-5 </a:t>
            </a:r>
            <a:r>
              <a:rPr lang="zh-CN" altLang="en-US" dirty="0"/>
              <a:t>局部变量与全局变量实验</a:t>
            </a:r>
          </a:p>
          <a:p>
            <a:pPr marL="0" indent="0">
              <a:buNone/>
            </a:pPr>
            <a:r>
              <a:rPr lang="zh-CN" altLang="en-US" dirty="0"/>
              <a:t>运行如下语句，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给出运行结果：</a:t>
            </a:r>
          </a:p>
        </p:txBody>
      </p:sp>
      <p:pic>
        <p:nvPicPr>
          <p:cNvPr id="8" name="图片 7" descr="图片包含 应用程序&#10;&#10;描述已自动生成">
            <a:extLst>
              <a:ext uri="{FF2B5EF4-FFF2-40B4-BE49-F238E27FC236}">
                <a16:creationId xmlns:a16="http://schemas.microsoft.com/office/drawing/2014/main" id="{095C646A-6BE2-8C8C-9BF7-F1C5C564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7" y="1779184"/>
            <a:ext cx="2410778" cy="4759971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 descr="文本&#10;&#10;低可信度描述已自动生成">
            <a:extLst>
              <a:ext uri="{FF2B5EF4-FFF2-40B4-BE49-F238E27FC236}">
                <a16:creationId xmlns:a16="http://schemas.microsoft.com/office/drawing/2014/main" id="{5EF3D232-86B5-658D-3F00-676A6909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171"/>
          <a:stretch>
            <a:fillRect/>
          </a:stretch>
        </p:blipFill>
        <p:spPr>
          <a:xfrm>
            <a:off x="6096000" y="1779184"/>
            <a:ext cx="2567798" cy="47563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 descr="图形用户界面, 应用程序&#10;&#10;中度可信度描述已自动生成">
            <a:extLst>
              <a:ext uri="{FF2B5EF4-FFF2-40B4-BE49-F238E27FC236}">
                <a16:creationId xmlns:a16="http://schemas.microsoft.com/office/drawing/2014/main" id="{254B495D-3C9B-47E3-8C07-F5F65E99D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672" y="1779184"/>
            <a:ext cx="2416751" cy="47563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343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实验</a:t>
            </a:r>
            <a:r>
              <a:rPr lang="en-US" altLang="zh-CN" b="1" dirty="0"/>
              <a:t>6-6 </a:t>
            </a:r>
            <a:r>
              <a:rPr lang="zh-CN" altLang="en-US" dirty="0"/>
              <a:t>模块实验</a:t>
            </a:r>
          </a:p>
          <a:p>
            <a:pPr marL="0" indent="0">
              <a:buNone/>
            </a:pPr>
            <a:r>
              <a:rPr lang="zh-CN" altLang="en-US" dirty="0"/>
              <a:t>按照要求，完成如下任务：</a:t>
            </a:r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按照属性名称</a:t>
            </a:r>
            <a:r>
              <a:rPr lang="en-US" altLang="zh-CN" dirty="0"/>
              <a:t>company</a:t>
            </a:r>
            <a:r>
              <a:rPr lang="zh-CN" altLang="en-US" dirty="0"/>
              <a:t>和</a:t>
            </a:r>
            <a:r>
              <a:rPr lang="en-US" altLang="zh-CN" dirty="0"/>
              <a:t>name</a:t>
            </a:r>
            <a:r>
              <a:rPr lang="zh-CN" altLang="en-US" dirty="0"/>
              <a:t>，把公司名称”数据可视分析有限公司”和设计人员姓名”：</a:t>
            </a:r>
            <a:r>
              <a:rPr lang="en-US" altLang="zh-CN" dirty="0" err="1"/>
              <a:t>HappyYou</a:t>
            </a:r>
            <a:r>
              <a:rPr lang="en-US" altLang="zh-CN" dirty="0"/>
              <a:t>”</a:t>
            </a:r>
            <a:r>
              <a:rPr lang="zh-CN" altLang="en-US" dirty="0"/>
              <a:t>，以及四则运算测试系统中的四个函数，创建</a:t>
            </a:r>
            <a:r>
              <a:rPr lang="en-US" altLang="zh-CN" dirty="0"/>
              <a:t>atest.py</a:t>
            </a:r>
            <a:r>
              <a:rPr lang="zh-CN" altLang="en-US" dirty="0"/>
              <a:t>模块。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改写四个函数，为每个函数的形参设置合理的默认值。</a:t>
            </a:r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利用模块</a:t>
            </a:r>
            <a:r>
              <a:rPr lang="en-US" altLang="zh-CN" dirty="0"/>
              <a:t>atest.py</a:t>
            </a:r>
            <a:r>
              <a:rPr lang="zh-CN" altLang="en-US" dirty="0"/>
              <a:t>，改写四则运算测试系统</a:t>
            </a:r>
            <a:r>
              <a:rPr lang="en-US" altLang="zh-CN" dirty="0"/>
              <a:t>atest.py</a:t>
            </a:r>
            <a:r>
              <a:rPr lang="zh-CN" altLang="en-US" dirty="0"/>
              <a:t>为</a:t>
            </a:r>
            <a:r>
              <a:rPr lang="en-US" altLang="zh-CN" dirty="0"/>
              <a:t>altest.py</a:t>
            </a:r>
            <a:r>
              <a:rPr lang="zh-CN" altLang="en-US" dirty="0"/>
              <a:t>，退出系统时，添加并显示公司、设计人员信息和当前日期时间。</a:t>
            </a:r>
          </a:p>
        </p:txBody>
      </p:sp>
    </p:spTree>
    <p:extLst>
      <p:ext uri="{BB962C8B-B14F-4D97-AF65-F5344CB8AC3E}">
        <p14:creationId xmlns:p14="http://schemas.microsoft.com/office/powerpoint/2010/main" val="2521710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本章习题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解释函数和函数体，简述函数的三要素。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解释形参和实参。简述参数传递的三要素。</a:t>
            </a:r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解释匿名函数。举例说明。</a:t>
            </a:r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zh-CN" altLang="en-US" dirty="0"/>
              <a:t>解释参数传递。简述参数传递的可变性和类型。</a:t>
            </a:r>
          </a:p>
          <a:p>
            <a:pPr marL="0" indent="0">
              <a:buNone/>
            </a:pPr>
            <a:r>
              <a:rPr lang="en-US" altLang="zh-CN" dirty="0"/>
              <a:t>5. </a:t>
            </a:r>
            <a:r>
              <a:rPr lang="zh-CN" altLang="en-US" dirty="0"/>
              <a:t>解释局部变量和全程变量。简述</a:t>
            </a:r>
            <a:r>
              <a:rPr lang="en-US" altLang="zh-CN" dirty="0"/>
              <a:t>global</a:t>
            </a:r>
            <a:r>
              <a:rPr lang="zh-CN" altLang="en-US" dirty="0"/>
              <a:t>功能。 </a:t>
            </a:r>
          </a:p>
          <a:p>
            <a:pPr marL="0" indent="0">
              <a:buNone/>
            </a:pPr>
            <a:r>
              <a:rPr lang="en-US" altLang="zh-CN" dirty="0"/>
              <a:t>6. </a:t>
            </a:r>
            <a:r>
              <a:rPr lang="zh-CN" altLang="en-US" dirty="0"/>
              <a:t>解释递归函数。</a:t>
            </a:r>
          </a:p>
          <a:p>
            <a:pPr marL="0" indent="0">
              <a:buNone/>
            </a:pPr>
            <a:r>
              <a:rPr lang="en-US" altLang="zh-CN" dirty="0"/>
              <a:t>7. </a:t>
            </a:r>
            <a:r>
              <a:rPr lang="zh-CN" altLang="en-US" dirty="0"/>
              <a:t>解释模块。简述模块包含的主要内容和模块的导入方法。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</a:t>
            </a:r>
            <a:r>
              <a:rPr lang="zh-CN" altLang="en-US" dirty="0"/>
              <a:t>函数的定义与调用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en-US" altLang="zh-CN" dirty="0"/>
              <a:t>1. </a:t>
            </a:r>
            <a:r>
              <a:rPr lang="zh-CN" altLang="en-US" dirty="0"/>
              <a:t>函数的定义</a:t>
            </a:r>
          </a:p>
          <a:p>
            <a:pPr marL="0" indent="457200">
              <a:buNone/>
            </a:pPr>
            <a:r>
              <a:rPr lang="en-US" altLang="zh-CN" dirty="0"/>
              <a:t>Python</a:t>
            </a:r>
            <a:r>
              <a:rPr lang="zh-CN" altLang="en-US" dirty="0"/>
              <a:t>使用</a:t>
            </a:r>
            <a:r>
              <a:rPr lang="en-US" altLang="zh-CN" dirty="0"/>
              <a:t>def</a:t>
            </a:r>
            <a:r>
              <a:rPr lang="zh-CN" altLang="en-US" dirty="0"/>
              <a:t>保留字定义一个函数，语法形式如下：</a:t>
            </a:r>
          </a:p>
          <a:p>
            <a:pPr marL="0" indent="457200">
              <a:buNone/>
            </a:pPr>
            <a:endParaRPr lang="zh-CN" altLang="en-US" dirty="0"/>
          </a:p>
          <a:p>
            <a:pPr marL="0" indent="457200">
              <a:buNone/>
            </a:pPr>
            <a:r>
              <a:rPr lang="zh-CN" altLang="en-US" dirty="0"/>
              <a:t>函数名可以是任何有效的</a:t>
            </a:r>
            <a:r>
              <a:rPr lang="en-US" altLang="zh-CN" dirty="0"/>
              <a:t>Python</a:t>
            </a:r>
            <a:r>
              <a:rPr lang="zh-CN" altLang="en-US" dirty="0"/>
              <a:t>标识符；</a:t>
            </a:r>
          </a:p>
          <a:p>
            <a:pPr marL="0" indent="457200">
              <a:buNone/>
            </a:pPr>
            <a:r>
              <a:rPr lang="zh-CN" altLang="en-US" dirty="0"/>
              <a:t>参数列表是调用该函数时传递给它的值，可以有零个、一个或者多个，当传递多个参数时，各参数用逗号分隔，当没有参数传入时也要保留圆括号。函数定义中参数列表里面的参数是形式参数，简称“形参”。</a:t>
            </a:r>
          </a:p>
          <a:p>
            <a:pPr marL="0" indent="457200">
              <a:buNone/>
            </a:pPr>
            <a:r>
              <a:rPr lang="zh-CN" altLang="en-US" dirty="0"/>
              <a:t>形参：形式上的参数。形参可以没有确定的值，也可以不指定确定的类型，但是不能影响后续的运算。省略形参的函数称为无参函数，否则称为有参函数。</a:t>
            </a:r>
          </a:p>
          <a:p>
            <a:pPr marL="0" indent="457200">
              <a:buNone/>
            </a:pPr>
            <a:r>
              <a:rPr lang="zh-CN" altLang="en-US" dirty="0"/>
              <a:t>函数体是函数每次被调用时执行的代码，由一行或多行语句组成。</a:t>
            </a:r>
          </a:p>
          <a:p>
            <a:pPr marL="0" indent="457200">
              <a:buNone/>
            </a:pPr>
            <a:r>
              <a:rPr lang="zh-CN" altLang="en-US" dirty="0"/>
              <a:t>返回值：调用函数后，返回一个或多个值。当需要返回值时，保留字</a:t>
            </a:r>
            <a:r>
              <a:rPr lang="en-US" altLang="zh-CN" dirty="0"/>
              <a:t>return</a:t>
            </a:r>
            <a:r>
              <a:rPr lang="zh-CN" altLang="en-US" dirty="0"/>
              <a:t>和返回值列表。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9DD5CF2F-72FA-7AFC-7E74-276BA857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2215" y="1262264"/>
            <a:ext cx="3452610" cy="143045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def&lt;函数名&gt;(&lt;参数列表&gt;):</a:t>
            </a:r>
          </a:p>
          <a:p>
            <a:pPr indent="0" algn="l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    &lt;函数体&gt;</a:t>
            </a:r>
          </a:p>
          <a:p>
            <a:pPr indent="0" algn="l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    return&lt;返回值列表&gt;</a:t>
            </a:r>
          </a:p>
        </p:txBody>
      </p:sp>
    </p:spTree>
    <p:extLst>
      <p:ext uri="{BB962C8B-B14F-4D97-AF65-F5344CB8AC3E}">
        <p14:creationId xmlns:p14="http://schemas.microsoft.com/office/powerpoint/2010/main" val="286059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</a:t>
            </a:r>
            <a:r>
              <a:rPr lang="zh-CN" altLang="en-US" dirty="0"/>
              <a:t>函数的定义与调用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en-US" altLang="zh-CN" dirty="0"/>
              <a:t>2. </a:t>
            </a:r>
            <a:r>
              <a:rPr lang="zh-CN" altLang="en-US" dirty="0"/>
              <a:t>函数的调用</a:t>
            </a:r>
          </a:p>
          <a:p>
            <a:pPr marL="0" indent="457200">
              <a:buNone/>
            </a:pPr>
            <a:r>
              <a:rPr lang="zh-CN" altLang="en-US" dirty="0"/>
              <a:t>调用一个函数需要执行以下</a:t>
            </a:r>
            <a:r>
              <a:rPr lang="en-US" altLang="zh-CN" dirty="0"/>
              <a:t>4</a:t>
            </a:r>
            <a:r>
              <a:rPr lang="zh-CN" altLang="en-US" dirty="0"/>
              <a:t>个步骤。</a:t>
            </a:r>
          </a:p>
          <a:p>
            <a:pPr marL="0" indent="457200">
              <a:buNone/>
            </a:pPr>
            <a:r>
              <a:rPr lang="en-US" altLang="zh-CN" dirty="0"/>
              <a:t>(1) </a:t>
            </a:r>
            <a:r>
              <a:rPr lang="zh-CN" altLang="en-US" dirty="0"/>
              <a:t>调用程序在调用前暂停执行；</a:t>
            </a:r>
          </a:p>
          <a:p>
            <a:pPr marL="0" indent="457200">
              <a:buNone/>
            </a:pPr>
            <a:r>
              <a:rPr lang="en-US" altLang="zh-CN" dirty="0"/>
              <a:t>(2) </a:t>
            </a:r>
            <a:r>
              <a:rPr lang="zh-CN" altLang="en-US" dirty="0"/>
              <a:t>在调用时将实参赋值给函数的形参；</a:t>
            </a:r>
          </a:p>
          <a:p>
            <a:pPr marL="0" indent="457200">
              <a:buNone/>
            </a:pPr>
            <a:r>
              <a:rPr lang="en-US" altLang="zh-CN" dirty="0"/>
              <a:t>(3) </a:t>
            </a:r>
            <a:r>
              <a:rPr lang="zh-CN" altLang="en-US" dirty="0"/>
              <a:t>执行函数体语句；</a:t>
            </a:r>
          </a:p>
          <a:p>
            <a:pPr marL="0" indent="457200">
              <a:buNone/>
            </a:pPr>
            <a:r>
              <a:rPr lang="en-US" altLang="zh-CN" dirty="0"/>
              <a:t>(4) </a:t>
            </a:r>
            <a:r>
              <a:rPr lang="zh-CN" altLang="en-US" dirty="0"/>
              <a:t>函数调用结束给出返回值，程序回到调用前的暂停状态并继续执行。</a:t>
            </a:r>
          </a:p>
          <a:p>
            <a:pPr marL="0" indent="457200">
              <a:buNone/>
            </a:pPr>
            <a:r>
              <a:rPr lang="zh-CN" altLang="en-US" dirty="0"/>
              <a:t>函数调用和执行的一般形式如下：</a:t>
            </a:r>
            <a:endParaRPr lang="en-US" altLang="zh-CN" dirty="0"/>
          </a:p>
          <a:p>
            <a:pPr marL="0" indent="457200">
              <a:buNone/>
            </a:pPr>
            <a:r>
              <a:rPr lang="zh-CN" altLang="en-US" dirty="0"/>
              <a:t>参数列表中给出要传入内部的参数，此时的参数为实际参数，简称“实参”。</a:t>
            </a:r>
          </a:p>
          <a:p>
            <a:pPr marL="0" indent="457200">
              <a:buNone/>
            </a:pPr>
            <a:r>
              <a:rPr lang="zh-CN" altLang="en-US" dirty="0"/>
              <a:t>实参：实际使用时，拥有确定值的参数。在调用函数时，实参必须拥有确定的值和数据类型。特别强调：实参的个数要与形参的个数相等，顺序必须一致，而且各实参的数据类型也必须与相应的形参保持相同，即满足个数相等、顺序一致、类型相同</a:t>
            </a:r>
            <a:r>
              <a:rPr lang="en-US" altLang="zh-CN" dirty="0"/>
              <a:t>3</a:t>
            </a:r>
            <a:r>
              <a:rPr lang="zh-CN" altLang="en-US" dirty="0"/>
              <a:t>要素。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F7F86E4E-2039-FAC5-EEEA-F447C393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061" y="3918960"/>
            <a:ext cx="3923665" cy="50712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&lt;函数名&gt;(&lt;参数列表&gt;)</a:t>
            </a:r>
          </a:p>
        </p:txBody>
      </p:sp>
    </p:spTree>
    <p:extLst>
      <p:ext uri="{BB962C8B-B14F-4D97-AF65-F5344CB8AC3E}">
        <p14:creationId xmlns:p14="http://schemas.microsoft.com/office/powerpoint/2010/main" val="3148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</a:t>
            </a:r>
            <a:r>
              <a:rPr lang="zh-CN" altLang="en-US" dirty="0"/>
              <a:t>函数的定义与调用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zh-CN" altLang="en-US" dirty="0"/>
              <a:t>编写程序为</a:t>
            </a:r>
            <a:r>
              <a:rPr lang="en-US" altLang="zh-CN" dirty="0"/>
              <a:t>Mike</a:t>
            </a:r>
            <a:r>
              <a:rPr lang="zh-CN" altLang="en-US" dirty="0"/>
              <a:t>输出生日歌。</a:t>
            </a: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D8ACCFDC-1DBA-E8E8-5C9E-7387741B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62200"/>
            <a:ext cx="6028821" cy="213735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58243B6E-F042-5B5B-5823-86E8D23F28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7175" y="1634837"/>
            <a:ext cx="5534025" cy="510770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7B40ADEB-7762-F4DA-31F7-1750033E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61747"/>
            <a:ext cx="4156364" cy="3080798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00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6.1</a:t>
            </a:r>
            <a:r>
              <a:rPr lang="zh-CN" altLang="en-US" dirty="0"/>
              <a:t>函数的定义与调用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095375"/>
            <a:ext cx="11563350" cy="564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6.1.2lambda</a:t>
            </a:r>
            <a:r>
              <a:rPr lang="zh-CN" altLang="en-US" dirty="0"/>
              <a:t>函数</a:t>
            </a:r>
          </a:p>
          <a:p>
            <a:pPr marL="0" indent="457200">
              <a:buNone/>
            </a:pPr>
            <a:r>
              <a:rPr lang="en-US" altLang="zh-CN" dirty="0"/>
              <a:t>lambda</a:t>
            </a:r>
            <a:r>
              <a:rPr lang="zh-CN" altLang="en-US" dirty="0"/>
              <a:t>保留字用于定义一种特殊的函数</a:t>
            </a:r>
            <a:r>
              <a:rPr lang="en-US" altLang="zh-CN" dirty="0"/>
              <a:t>——</a:t>
            </a:r>
            <a:r>
              <a:rPr lang="zh-CN" altLang="en-US" dirty="0"/>
              <a:t>匿名函数，又称</a:t>
            </a:r>
            <a:r>
              <a:rPr lang="en-US" altLang="zh-CN" dirty="0"/>
              <a:t>lambda</a:t>
            </a:r>
            <a:r>
              <a:rPr lang="zh-CN" altLang="en-US" dirty="0"/>
              <a:t>函数。匿名函数并非没有名字，而是将函数名作为函数结果返回，语法格式如下：</a:t>
            </a:r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en-US" altLang="zh-CN" dirty="0"/>
          </a:p>
          <a:p>
            <a:pPr marL="0" indent="457200">
              <a:buNone/>
            </a:pPr>
            <a:endParaRPr lang="zh-CN" altLang="en-US" dirty="0"/>
          </a:p>
          <a:p>
            <a:pPr marL="0" indent="457200">
              <a:buNone/>
            </a:pPr>
            <a:r>
              <a:rPr lang="zh-CN" altLang="en-US" dirty="0"/>
              <a:t>简单的说，</a:t>
            </a:r>
            <a:r>
              <a:rPr lang="en-US" altLang="zh-CN" dirty="0"/>
              <a:t>lambda</a:t>
            </a:r>
            <a:r>
              <a:rPr lang="zh-CN" altLang="en-US" dirty="0"/>
              <a:t>函数用于定义简单的、能够在一行内表示的函数，返回一个函数类型。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EF9A3A3A-96B5-64E8-601F-3376D5F8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946" y="2776220"/>
            <a:ext cx="6049818" cy="189212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0" algn="just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&lt;函数名&gt; =lambda  &lt;参数列表&gt;: &lt;表达式&gt;</a:t>
            </a:r>
          </a:p>
          <a:p>
            <a:pPr indent="0" algn="just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lambda 函数与正常函数一样，等价于下面形式:</a:t>
            </a:r>
          </a:p>
          <a:p>
            <a:pPr indent="0" algn="just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def &lt;函数名&gt;(&lt;参数列表&gt;):</a:t>
            </a:r>
          </a:p>
          <a:p>
            <a:pPr indent="0" algn="just">
              <a:lnSpc>
                <a:spcPct val="150000"/>
              </a:lnSpc>
            </a:pPr>
            <a:r>
              <a:rPr lang="en-US" altLang="zh-CN" sz="2000" kern="100">
                <a:latin typeface="等线"/>
                <a:ea typeface="等线"/>
                <a:cs typeface="Times New Roman"/>
                <a:sym typeface="Times New Roman"/>
              </a:rPr>
              <a:t>    return &lt;表达式&gt;</a:t>
            </a:r>
          </a:p>
        </p:txBody>
      </p:sp>
    </p:spTree>
    <p:extLst>
      <p:ext uri="{BB962C8B-B14F-4D97-AF65-F5344CB8AC3E}">
        <p14:creationId xmlns:p14="http://schemas.microsoft.com/office/powerpoint/2010/main" val="3280236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U4ZGE3ZWI1YTA2NWM4NGEwZDdkNWU0YzI2ZmU4ND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4564</Words>
  <Application>Microsoft Office PowerPoint</Application>
  <PresentationFormat>宽屏</PresentationFormat>
  <Paragraphs>414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4" baseType="lpstr">
      <vt:lpstr>等线</vt:lpstr>
      <vt:lpstr>微软雅黑</vt:lpstr>
      <vt:lpstr>Arial</vt:lpstr>
      <vt:lpstr>Calibri</vt:lpstr>
      <vt:lpstr>Calibri Light</vt:lpstr>
      <vt:lpstr>Office 主题​​</vt:lpstr>
      <vt:lpstr>第6章 函数与模块</vt:lpstr>
      <vt:lpstr>第6章 函数与模块</vt:lpstr>
      <vt:lpstr>第6章 函数与模块</vt:lpstr>
      <vt:lpstr>PowerPoint 演示文稿</vt:lpstr>
      <vt:lpstr>6.1函数的定义与调用</vt:lpstr>
      <vt:lpstr>6.1函数的定义与调用</vt:lpstr>
      <vt:lpstr>6.1函数的定义与调用</vt:lpstr>
      <vt:lpstr>6.1函数的定义与调用</vt:lpstr>
      <vt:lpstr>6.1函数的定义与调用</vt:lpstr>
      <vt:lpstr>6.1函数的定义与调用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6.2函数的参数传递</vt:lpstr>
      <vt:lpstr>6.3函数的递归</vt:lpstr>
      <vt:lpstr>6.3函数的递归</vt:lpstr>
      <vt:lpstr>6.3函数的递归</vt:lpstr>
      <vt:lpstr>6.4Python内置函数</vt:lpstr>
      <vt:lpstr>6.4Python内置函数</vt:lpstr>
      <vt:lpstr>6.4Python内置函数</vt:lpstr>
      <vt:lpstr>6.5模块</vt:lpstr>
      <vt:lpstr>6.5模块</vt:lpstr>
      <vt:lpstr>6.5模块</vt:lpstr>
      <vt:lpstr>6.5模块</vt:lpstr>
      <vt:lpstr>6.5模块</vt:lpstr>
      <vt:lpstr>6.5模块</vt:lpstr>
      <vt:lpstr>6.5模块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6.6datetime库的使用</vt:lpstr>
      <vt:lpstr>本章实验</vt:lpstr>
      <vt:lpstr>本章实验</vt:lpstr>
      <vt:lpstr>本章实验</vt:lpstr>
      <vt:lpstr>本章实验</vt:lpstr>
      <vt:lpstr>本章实验</vt:lpstr>
      <vt:lpstr>本章习题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l</dc:creator>
  <cp:lastModifiedBy>l l</cp:lastModifiedBy>
  <cp:revision>37</cp:revision>
  <dcterms:created xsi:type="dcterms:W3CDTF">2022-08-25T01:33:00Z</dcterms:created>
  <dcterms:modified xsi:type="dcterms:W3CDTF">2022-11-17T09:28:44Z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FFB9CE57CE0248F8BF772C8DFF20FF88</vt:lpwstr>
  </property>
  <property fmtid="{D5CDD505-2E9C-101B-9397-08002B2CF9AE}" pid="3" name="KSOProductBuildVer">
    <vt:lpwstr>2052-11.1.0.12302</vt:lpwstr>
  </property>
</Properties>
</file>