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8"/>
  </p:notesMasterIdLst>
  <p:sldIdLst>
    <p:sldId id="256" r:id="rId2"/>
    <p:sldId id="629" r:id="rId3"/>
    <p:sldId id="677" r:id="rId4"/>
    <p:sldId id="258" r:id="rId5"/>
    <p:sldId id="678" r:id="rId6"/>
    <p:sldId id="679" r:id="rId7"/>
    <p:sldId id="681" r:id="rId8"/>
    <p:sldId id="680" r:id="rId9"/>
    <p:sldId id="682" r:id="rId10"/>
    <p:sldId id="683" r:id="rId11"/>
    <p:sldId id="684" r:id="rId12"/>
    <p:sldId id="685" r:id="rId13"/>
    <p:sldId id="687" r:id="rId14"/>
    <p:sldId id="688" r:id="rId15"/>
    <p:sldId id="689" r:id="rId16"/>
    <p:sldId id="690" r:id="rId17"/>
    <p:sldId id="691" r:id="rId18"/>
    <p:sldId id="692" r:id="rId19"/>
    <p:sldId id="693" r:id="rId20"/>
    <p:sldId id="694" r:id="rId21"/>
    <p:sldId id="695" r:id="rId22"/>
    <p:sldId id="696" r:id="rId23"/>
    <p:sldId id="697" r:id="rId24"/>
    <p:sldId id="698" r:id="rId25"/>
    <p:sldId id="699" r:id="rId26"/>
    <p:sldId id="700" r:id="rId27"/>
    <p:sldId id="701" r:id="rId28"/>
    <p:sldId id="702" r:id="rId29"/>
    <p:sldId id="703" r:id="rId30"/>
    <p:sldId id="704" r:id="rId31"/>
    <p:sldId id="705" r:id="rId32"/>
    <p:sldId id="706" r:id="rId33"/>
    <p:sldId id="707" r:id="rId34"/>
    <p:sldId id="708" r:id="rId35"/>
    <p:sldId id="709" r:id="rId36"/>
    <p:sldId id="710" r:id="rId37"/>
    <p:sldId id="711" r:id="rId38"/>
    <p:sldId id="712" r:id="rId39"/>
    <p:sldId id="713" r:id="rId40"/>
    <p:sldId id="714" r:id="rId41"/>
    <p:sldId id="715" r:id="rId42"/>
    <p:sldId id="716" r:id="rId43"/>
    <p:sldId id="717" r:id="rId44"/>
    <p:sldId id="718" r:id="rId45"/>
    <p:sldId id="719" r:id="rId46"/>
    <p:sldId id="720" r:id="rId47"/>
    <p:sldId id="721" r:id="rId48"/>
    <p:sldId id="722" r:id="rId49"/>
    <p:sldId id="723" r:id="rId50"/>
    <p:sldId id="724" r:id="rId51"/>
    <p:sldId id="725" r:id="rId52"/>
    <p:sldId id="726" r:id="rId53"/>
    <p:sldId id="727" r:id="rId54"/>
    <p:sldId id="673" r:id="rId55"/>
    <p:sldId id="675" r:id="rId56"/>
    <p:sldId id="676" r:id="rId57"/>
  </p:sldIdLst>
  <p:sldSz cx="12192000" cy="6858000"/>
  <p:notesSz cx="6858000" cy="9144000"/>
  <p:custDataLst>
    <p:tags r:id="rId5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7" autoAdjust="0"/>
    <p:restoredTop sz="95137" autoAdjust="0"/>
  </p:normalViewPr>
  <p:slideViewPr>
    <p:cSldViewPr snapToGrid="0">
      <p:cViewPr varScale="1">
        <p:scale>
          <a:sx n="97" d="100"/>
          <a:sy n="97" d="100"/>
        </p:scale>
        <p:origin x="60" y="159"/>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gs" Target="tags/tag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A094FD-0964-423F-AE7D-FD9377A8C30B}" type="datetimeFigureOut">
              <a:rPr lang="zh-CN" altLang="en-US" smtClean="0"/>
              <a:t>2022/11/17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9BEED5-26EE-46B3-BF4E-AC011328518F}" type="slidenum">
              <a:rPr lang="zh-CN" altLang="en-US" smtClean="0"/>
              <a:t>‹#›</a:t>
            </a:fld>
            <a:endParaRPr lang="zh-CN" altLang="en-US"/>
          </a:p>
        </p:txBody>
      </p:sp>
    </p:spTree>
    <p:extLst>
      <p:ext uri="{BB962C8B-B14F-4D97-AF65-F5344CB8AC3E}">
        <p14:creationId xmlns:p14="http://schemas.microsoft.com/office/powerpoint/2010/main" val="1419553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6</a:t>
            </a:fld>
            <a:endParaRPr lang="zh-CN" altLang="en-US"/>
          </a:p>
        </p:txBody>
      </p:sp>
    </p:spTree>
    <p:extLst>
      <p:ext uri="{BB962C8B-B14F-4D97-AF65-F5344CB8AC3E}">
        <p14:creationId xmlns:p14="http://schemas.microsoft.com/office/powerpoint/2010/main" val="1354660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15</a:t>
            </a:fld>
            <a:endParaRPr lang="zh-CN" altLang="en-US"/>
          </a:p>
        </p:txBody>
      </p:sp>
    </p:spTree>
    <p:extLst>
      <p:ext uri="{BB962C8B-B14F-4D97-AF65-F5344CB8AC3E}">
        <p14:creationId xmlns:p14="http://schemas.microsoft.com/office/powerpoint/2010/main" val="10714792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16</a:t>
            </a:fld>
            <a:endParaRPr lang="zh-CN" altLang="en-US"/>
          </a:p>
        </p:txBody>
      </p:sp>
    </p:spTree>
    <p:extLst>
      <p:ext uri="{BB962C8B-B14F-4D97-AF65-F5344CB8AC3E}">
        <p14:creationId xmlns:p14="http://schemas.microsoft.com/office/powerpoint/2010/main" val="2446702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17</a:t>
            </a:fld>
            <a:endParaRPr lang="zh-CN" altLang="en-US"/>
          </a:p>
        </p:txBody>
      </p:sp>
    </p:spTree>
    <p:extLst>
      <p:ext uri="{BB962C8B-B14F-4D97-AF65-F5344CB8AC3E}">
        <p14:creationId xmlns:p14="http://schemas.microsoft.com/office/powerpoint/2010/main" val="837438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18</a:t>
            </a:fld>
            <a:endParaRPr lang="zh-CN" altLang="en-US"/>
          </a:p>
        </p:txBody>
      </p:sp>
    </p:spTree>
    <p:extLst>
      <p:ext uri="{BB962C8B-B14F-4D97-AF65-F5344CB8AC3E}">
        <p14:creationId xmlns:p14="http://schemas.microsoft.com/office/powerpoint/2010/main" val="39157524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19</a:t>
            </a:fld>
            <a:endParaRPr lang="zh-CN" altLang="en-US"/>
          </a:p>
        </p:txBody>
      </p:sp>
    </p:spTree>
    <p:extLst>
      <p:ext uri="{BB962C8B-B14F-4D97-AF65-F5344CB8AC3E}">
        <p14:creationId xmlns:p14="http://schemas.microsoft.com/office/powerpoint/2010/main" val="15012097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20</a:t>
            </a:fld>
            <a:endParaRPr lang="zh-CN" altLang="en-US"/>
          </a:p>
        </p:txBody>
      </p:sp>
    </p:spTree>
    <p:extLst>
      <p:ext uri="{BB962C8B-B14F-4D97-AF65-F5344CB8AC3E}">
        <p14:creationId xmlns:p14="http://schemas.microsoft.com/office/powerpoint/2010/main" val="17900666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21</a:t>
            </a:fld>
            <a:endParaRPr lang="zh-CN" altLang="en-US"/>
          </a:p>
        </p:txBody>
      </p:sp>
    </p:spTree>
    <p:extLst>
      <p:ext uri="{BB962C8B-B14F-4D97-AF65-F5344CB8AC3E}">
        <p14:creationId xmlns:p14="http://schemas.microsoft.com/office/powerpoint/2010/main" val="5676013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22</a:t>
            </a:fld>
            <a:endParaRPr lang="zh-CN" altLang="en-US"/>
          </a:p>
        </p:txBody>
      </p:sp>
    </p:spTree>
    <p:extLst>
      <p:ext uri="{BB962C8B-B14F-4D97-AF65-F5344CB8AC3E}">
        <p14:creationId xmlns:p14="http://schemas.microsoft.com/office/powerpoint/2010/main" val="14276157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23</a:t>
            </a:fld>
            <a:endParaRPr lang="zh-CN" altLang="en-US"/>
          </a:p>
        </p:txBody>
      </p:sp>
    </p:spTree>
    <p:extLst>
      <p:ext uri="{BB962C8B-B14F-4D97-AF65-F5344CB8AC3E}">
        <p14:creationId xmlns:p14="http://schemas.microsoft.com/office/powerpoint/2010/main" val="87006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24</a:t>
            </a:fld>
            <a:endParaRPr lang="zh-CN" altLang="en-US"/>
          </a:p>
        </p:txBody>
      </p:sp>
    </p:spTree>
    <p:extLst>
      <p:ext uri="{BB962C8B-B14F-4D97-AF65-F5344CB8AC3E}">
        <p14:creationId xmlns:p14="http://schemas.microsoft.com/office/powerpoint/2010/main" val="3472504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7</a:t>
            </a:fld>
            <a:endParaRPr lang="zh-CN" altLang="en-US"/>
          </a:p>
        </p:txBody>
      </p:sp>
    </p:spTree>
    <p:extLst>
      <p:ext uri="{BB962C8B-B14F-4D97-AF65-F5344CB8AC3E}">
        <p14:creationId xmlns:p14="http://schemas.microsoft.com/office/powerpoint/2010/main" val="15969268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25</a:t>
            </a:fld>
            <a:endParaRPr lang="zh-CN" altLang="en-US"/>
          </a:p>
        </p:txBody>
      </p:sp>
    </p:spTree>
    <p:extLst>
      <p:ext uri="{BB962C8B-B14F-4D97-AF65-F5344CB8AC3E}">
        <p14:creationId xmlns:p14="http://schemas.microsoft.com/office/powerpoint/2010/main" val="18541360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26</a:t>
            </a:fld>
            <a:endParaRPr lang="zh-CN" altLang="en-US"/>
          </a:p>
        </p:txBody>
      </p:sp>
    </p:spTree>
    <p:extLst>
      <p:ext uri="{BB962C8B-B14F-4D97-AF65-F5344CB8AC3E}">
        <p14:creationId xmlns:p14="http://schemas.microsoft.com/office/powerpoint/2010/main" val="40224909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27</a:t>
            </a:fld>
            <a:endParaRPr lang="zh-CN" altLang="en-US"/>
          </a:p>
        </p:txBody>
      </p:sp>
    </p:spTree>
    <p:extLst>
      <p:ext uri="{BB962C8B-B14F-4D97-AF65-F5344CB8AC3E}">
        <p14:creationId xmlns:p14="http://schemas.microsoft.com/office/powerpoint/2010/main" val="23779042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28</a:t>
            </a:fld>
            <a:endParaRPr lang="zh-CN" altLang="en-US"/>
          </a:p>
        </p:txBody>
      </p:sp>
    </p:spTree>
    <p:extLst>
      <p:ext uri="{BB962C8B-B14F-4D97-AF65-F5344CB8AC3E}">
        <p14:creationId xmlns:p14="http://schemas.microsoft.com/office/powerpoint/2010/main" val="23299561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29</a:t>
            </a:fld>
            <a:endParaRPr lang="zh-CN" altLang="en-US"/>
          </a:p>
        </p:txBody>
      </p:sp>
    </p:spTree>
    <p:extLst>
      <p:ext uri="{BB962C8B-B14F-4D97-AF65-F5344CB8AC3E}">
        <p14:creationId xmlns:p14="http://schemas.microsoft.com/office/powerpoint/2010/main" val="19027565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30</a:t>
            </a:fld>
            <a:endParaRPr lang="zh-CN" altLang="en-US"/>
          </a:p>
        </p:txBody>
      </p:sp>
    </p:spTree>
    <p:extLst>
      <p:ext uri="{BB962C8B-B14F-4D97-AF65-F5344CB8AC3E}">
        <p14:creationId xmlns:p14="http://schemas.microsoft.com/office/powerpoint/2010/main" val="29953729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31</a:t>
            </a:fld>
            <a:endParaRPr lang="zh-CN" altLang="en-US"/>
          </a:p>
        </p:txBody>
      </p:sp>
    </p:spTree>
    <p:extLst>
      <p:ext uri="{BB962C8B-B14F-4D97-AF65-F5344CB8AC3E}">
        <p14:creationId xmlns:p14="http://schemas.microsoft.com/office/powerpoint/2010/main" val="25751634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32</a:t>
            </a:fld>
            <a:endParaRPr lang="zh-CN" altLang="en-US"/>
          </a:p>
        </p:txBody>
      </p:sp>
    </p:spTree>
    <p:extLst>
      <p:ext uri="{BB962C8B-B14F-4D97-AF65-F5344CB8AC3E}">
        <p14:creationId xmlns:p14="http://schemas.microsoft.com/office/powerpoint/2010/main" val="14192993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33</a:t>
            </a:fld>
            <a:endParaRPr lang="zh-CN" altLang="en-US"/>
          </a:p>
        </p:txBody>
      </p:sp>
    </p:spTree>
    <p:extLst>
      <p:ext uri="{BB962C8B-B14F-4D97-AF65-F5344CB8AC3E}">
        <p14:creationId xmlns:p14="http://schemas.microsoft.com/office/powerpoint/2010/main" val="30819127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34</a:t>
            </a:fld>
            <a:endParaRPr lang="zh-CN" altLang="en-US"/>
          </a:p>
        </p:txBody>
      </p:sp>
    </p:spTree>
    <p:extLst>
      <p:ext uri="{BB962C8B-B14F-4D97-AF65-F5344CB8AC3E}">
        <p14:creationId xmlns:p14="http://schemas.microsoft.com/office/powerpoint/2010/main" val="3707595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8</a:t>
            </a:fld>
            <a:endParaRPr lang="zh-CN" altLang="en-US"/>
          </a:p>
        </p:txBody>
      </p:sp>
    </p:spTree>
    <p:extLst>
      <p:ext uri="{BB962C8B-B14F-4D97-AF65-F5344CB8AC3E}">
        <p14:creationId xmlns:p14="http://schemas.microsoft.com/office/powerpoint/2010/main" val="29164209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35</a:t>
            </a:fld>
            <a:endParaRPr lang="zh-CN" altLang="en-US"/>
          </a:p>
        </p:txBody>
      </p:sp>
    </p:spTree>
    <p:extLst>
      <p:ext uri="{BB962C8B-B14F-4D97-AF65-F5344CB8AC3E}">
        <p14:creationId xmlns:p14="http://schemas.microsoft.com/office/powerpoint/2010/main" val="895229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36</a:t>
            </a:fld>
            <a:endParaRPr lang="zh-CN" altLang="en-US"/>
          </a:p>
        </p:txBody>
      </p:sp>
    </p:spTree>
    <p:extLst>
      <p:ext uri="{BB962C8B-B14F-4D97-AF65-F5344CB8AC3E}">
        <p14:creationId xmlns:p14="http://schemas.microsoft.com/office/powerpoint/2010/main" val="8210891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37</a:t>
            </a:fld>
            <a:endParaRPr lang="zh-CN" altLang="en-US"/>
          </a:p>
        </p:txBody>
      </p:sp>
    </p:spTree>
    <p:extLst>
      <p:ext uri="{BB962C8B-B14F-4D97-AF65-F5344CB8AC3E}">
        <p14:creationId xmlns:p14="http://schemas.microsoft.com/office/powerpoint/2010/main" val="12591467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38</a:t>
            </a:fld>
            <a:endParaRPr lang="zh-CN" altLang="en-US"/>
          </a:p>
        </p:txBody>
      </p:sp>
    </p:spTree>
    <p:extLst>
      <p:ext uri="{BB962C8B-B14F-4D97-AF65-F5344CB8AC3E}">
        <p14:creationId xmlns:p14="http://schemas.microsoft.com/office/powerpoint/2010/main" val="16362447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39</a:t>
            </a:fld>
            <a:endParaRPr lang="zh-CN" altLang="en-US"/>
          </a:p>
        </p:txBody>
      </p:sp>
    </p:spTree>
    <p:extLst>
      <p:ext uri="{BB962C8B-B14F-4D97-AF65-F5344CB8AC3E}">
        <p14:creationId xmlns:p14="http://schemas.microsoft.com/office/powerpoint/2010/main" val="232250495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40</a:t>
            </a:fld>
            <a:endParaRPr lang="zh-CN" altLang="en-US"/>
          </a:p>
        </p:txBody>
      </p:sp>
    </p:spTree>
    <p:extLst>
      <p:ext uri="{BB962C8B-B14F-4D97-AF65-F5344CB8AC3E}">
        <p14:creationId xmlns:p14="http://schemas.microsoft.com/office/powerpoint/2010/main" val="260181812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41</a:t>
            </a:fld>
            <a:endParaRPr lang="zh-CN" altLang="en-US"/>
          </a:p>
        </p:txBody>
      </p:sp>
    </p:spTree>
    <p:extLst>
      <p:ext uri="{BB962C8B-B14F-4D97-AF65-F5344CB8AC3E}">
        <p14:creationId xmlns:p14="http://schemas.microsoft.com/office/powerpoint/2010/main" val="240342321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42</a:t>
            </a:fld>
            <a:endParaRPr lang="zh-CN" altLang="en-US"/>
          </a:p>
        </p:txBody>
      </p:sp>
    </p:spTree>
    <p:extLst>
      <p:ext uri="{BB962C8B-B14F-4D97-AF65-F5344CB8AC3E}">
        <p14:creationId xmlns:p14="http://schemas.microsoft.com/office/powerpoint/2010/main" val="157334799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43</a:t>
            </a:fld>
            <a:endParaRPr lang="zh-CN" altLang="en-US"/>
          </a:p>
        </p:txBody>
      </p:sp>
    </p:spTree>
    <p:extLst>
      <p:ext uri="{BB962C8B-B14F-4D97-AF65-F5344CB8AC3E}">
        <p14:creationId xmlns:p14="http://schemas.microsoft.com/office/powerpoint/2010/main" val="11709817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44</a:t>
            </a:fld>
            <a:endParaRPr lang="zh-CN" altLang="en-US"/>
          </a:p>
        </p:txBody>
      </p:sp>
    </p:spTree>
    <p:extLst>
      <p:ext uri="{BB962C8B-B14F-4D97-AF65-F5344CB8AC3E}">
        <p14:creationId xmlns:p14="http://schemas.microsoft.com/office/powerpoint/2010/main" val="1399200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9</a:t>
            </a:fld>
            <a:endParaRPr lang="zh-CN" altLang="en-US"/>
          </a:p>
        </p:txBody>
      </p:sp>
    </p:spTree>
    <p:extLst>
      <p:ext uri="{BB962C8B-B14F-4D97-AF65-F5344CB8AC3E}">
        <p14:creationId xmlns:p14="http://schemas.microsoft.com/office/powerpoint/2010/main" val="4698795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45</a:t>
            </a:fld>
            <a:endParaRPr lang="zh-CN" altLang="en-US"/>
          </a:p>
        </p:txBody>
      </p:sp>
    </p:spTree>
    <p:extLst>
      <p:ext uri="{BB962C8B-B14F-4D97-AF65-F5344CB8AC3E}">
        <p14:creationId xmlns:p14="http://schemas.microsoft.com/office/powerpoint/2010/main" val="7778482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46</a:t>
            </a:fld>
            <a:endParaRPr lang="zh-CN" altLang="en-US"/>
          </a:p>
        </p:txBody>
      </p:sp>
    </p:spTree>
    <p:extLst>
      <p:ext uri="{BB962C8B-B14F-4D97-AF65-F5344CB8AC3E}">
        <p14:creationId xmlns:p14="http://schemas.microsoft.com/office/powerpoint/2010/main" val="114058906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47</a:t>
            </a:fld>
            <a:endParaRPr lang="zh-CN" altLang="en-US"/>
          </a:p>
        </p:txBody>
      </p:sp>
    </p:spTree>
    <p:extLst>
      <p:ext uri="{BB962C8B-B14F-4D97-AF65-F5344CB8AC3E}">
        <p14:creationId xmlns:p14="http://schemas.microsoft.com/office/powerpoint/2010/main" val="14941040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48</a:t>
            </a:fld>
            <a:endParaRPr lang="zh-CN" altLang="en-US"/>
          </a:p>
        </p:txBody>
      </p:sp>
    </p:spTree>
    <p:extLst>
      <p:ext uri="{BB962C8B-B14F-4D97-AF65-F5344CB8AC3E}">
        <p14:creationId xmlns:p14="http://schemas.microsoft.com/office/powerpoint/2010/main" val="406301068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49</a:t>
            </a:fld>
            <a:endParaRPr lang="zh-CN" altLang="en-US"/>
          </a:p>
        </p:txBody>
      </p:sp>
    </p:spTree>
    <p:extLst>
      <p:ext uri="{BB962C8B-B14F-4D97-AF65-F5344CB8AC3E}">
        <p14:creationId xmlns:p14="http://schemas.microsoft.com/office/powerpoint/2010/main" val="123412445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50</a:t>
            </a:fld>
            <a:endParaRPr lang="zh-CN" altLang="en-US"/>
          </a:p>
        </p:txBody>
      </p:sp>
    </p:spTree>
    <p:extLst>
      <p:ext uri="{BB962C8B-B14F-4D97-AF65-F5344CB8AC3E}">
        <p14:creationId xmlns:p14="http://schemas.microsoft.com/office/powerpoint/2010/main" val="225316001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51</a:t>
            </a:fld>
            <a:endParaRPr lang="zh-CN" altLang="en-US"/>
          </a:p>
        </p:txBody>
      </p:sp>
    </p:spTree>
    <p:extLst>
      <p:ext uri="{BB962C8B-B14F-4D97-AF65-F5344CB8AC3E}">
        <p14:creationId xmlns:p14="http://schemas.microsoft.com/office/powerpoint/2010/main" val="154165731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52</a:t>
            </a:fld>
            <a:endParaRPr lang="zh-CN" altLang="en-US"/>
          </a:p>
        </p:txBody>
      </p:sp>
    </p:spTree>
    <p:extLst>
      <p:ext uri="{BB962C8B-B14F-4D97-AF65-F5344CB8AC3E}">
        <p14:creationId xmlns:p14="http://schemas.microsoft.com/office/powerpoint/2010/main" val="262245755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53</a:t>
            </a:fld>
            <a:endParaRPr lang="zh-CN" altLang="en-US"/>
          </a:p>
        </p:txBody>
      </p:sp>
    </p:spTree>
    <p:extLst>
      <p:ext uri="{BB962C8B-B14F-4D97-AF65-F5344CB8AC3E}">
        <p14:creationId xmlns:p14="http://schemas.microsoft.com/office/powerpoint/2010/main" val="2244017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10</a:t>
            </a:fld>
            <a:endParaRPr lang="zh-CN" altLang="en-US"/>
          </a:p>
        </p:txBody>
      </p:sp>
    </p:spTree>
    <p:extLst>
      <p:ext uri="{BB962C8B-B14F-4D97-AF65-F5344CB8AC3E}">
        <p14:creationId xmlns:p14="http://schemas.microsoft.com/office/powerpoint/2010/main" val="3128197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11</a:t>
            </a:fld>
            <a:endParaRPr lang="zh-CN" altLang="en-US"/>
          </a:p>
        </p:txBody>
      </p:sp>
    </p:spTree>
    <p:extLst>
      <p:ext uri="{BB962C8B-B14F-4D97-AF65-F5344CB8AC3E}">
        <p14:creationId xmlns:p14="http://schemas.microsoft.com/office/powerpoint/2010/main" val="3262104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12</a:t>
            </a:fld>
            <a:endParaRPr lang="zh-CN" altLang="en-US"/>
          </a:p>
        </p:txBody>
      </p:sp>
    </p:spTree>
    <p:extLst>
      <p:ext uri="{BB962C8B-B14F-4D97-AF65-F5344CB8AC3E}">
        <p14:creationId xmlns:p14="http://schemas.microsoft.com/office/powerpoint/2010/main" val="652953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13</a:t>
            </a:fld>
            <a:endParaRPr lang="zh-CN" altLang="en-US"/>
          </a:p>
        </p:txBody>
      </p:sp>
    </p:spTree>
    <p:extLst>
      <p:ext uri="{BB962C8B-B14F-4D97-AF65-F5344CB8AC3E}">
        <p14:creationId xmlns:p14="http://schemas.microsoft.com/office/powerpoint/2010/main" val="326204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
        <p:nvSpPr>
          <p:cNvPr id="4" name="灯片编号占位符 3"/>
          <p:cNvSpPr>
            <a:spLocks noGrp="1"/>
          </p:cNvSpPr>
          <p:nvPr>
            <p:ph type="sldNum" sz="quarter" idx="5"/>
          </p:nvPr>
        </p:nvSpPr>
        <p:spPr/>
        <p:txBody>
          <a:bodyPr/>
          <a:lstStyle/>
          <a:p>
            <a:fld id="{2E9BEED5-26EE-46B3-BF4E-AC011328518F}" type="slidenum">
              <a:rPr lang="zh-CN" altLang="en-US" smtClean="0"/>
              <a:t>14</a:t>
            </a:fld>
            <a:endParaRPr lang="zh-CN" altLang="en-US"/>
          </a:p>
        </p:txBody>
      </p:sp>
    </p:spTree>
    <p:extLst>
      <p:ext uri="{BB962C8B-B14F-4D97-AF65-F5344CB8AC3E}">
        <p14:creationId xmlns:p14="http://schemas.microsoft.com/office/powerpoint/2010/main" val="3984127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en-US" dirty="0"/>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39788" y="987425"/>
            <a:ext cx="3932237" cy="48815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Date Placeholder 4"/>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8" name="Title 1"/>
          <p:cNvSpPr txBox="1"/>
          <p:nvPr userDrawn="1"/>
        </p:nvSpPr>
        <p:spPr>
          <a:xfrm>
            <a:off x="1" y="0"/>
            <a:ext cx="7677339" cy="733182"/>
          </a:xfrm>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a:lstStyle>
          <a:p>
            <a:r>
              <a:rPr lang="zh-CN" altLang="en-US" sz="3600" dirty="0"/>
              <a:t>单击此处编辑母版标题样式</a:t>
            </a:r>
            <a:endParaRPr lang="en-US" sz="3600" dirty="0"/>
          </a:p>
        </p:txBody>
      </p:sp>
      <p:sp>
        <p:nvSpPr>
          <p:cNvPr id="2" name="Title Placeholder 1">
            <a:extLst>
              <a:ext uri="{FF2B5EF4-FFF2-40B4-BE49-F238E27FC236}">
                <a16:creationId xmlns:a16="http://schemas.microsoft.com/office/drawing/2014/main" id="{424C432E-7355-E378-20A0-781874D128E2}"/>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987425"/>
            <a:ext cx="3932237" cy="488156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Date Placeholder 4"/>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8" name="Title 1"/>
          <p:cNvSpPr txBox="1"/>
          <p:nvPr userDrawn="1"/>
        </p:nvSpPr>
        <p:spPr>
          <a:xfrm>
            <a:off x="1" y="0"/>
            <a:ext cx="7677339" cy="733182"/>
          </a:xfrm>
          <a:prstGeom prst="rect">
            <a:avLst/>
          </a:prstGeom>
          <a:solidFill>
            <a:srgbClr val="0070C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a:lstStyle>
          <a:p>
            <a:r>
              <a:rPr lang="zh-CN" altLang="en-US" sz="3600" dirty="0"/>
              <a:t>单击此处编辑母版标题样式</a:t>
            </a:r>
            <a:endParaRPr lang="en-US" sz="3600" dirty="0"/>
          </a:p>
        </p:txBody>
      </p:sp>
      <p:sp>
        <p:nvSpPr>
          <p:cNvPr id="2" name="Title Placeholder 1">
            <a:extLst>
              <a:ext uri="{FF2B5EF4-FFF2-40B4-BE49-F238E27FC236}">
                <a16:creationId xmlns:a16="http://schemas.microsoft.com/office/drawing/2014/main" id="{7AAEF314-3E14-0234-9C74-4EC8CD9D4852}"/>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7" name="Title Placeholder 1">
            <a:extLst>
              <a:ext uri="{FF2B5EF4-FFF2-40B4-BE49-F238E27FC236}">
                <a16:creationId xmlns:a16="http://schemas.microsoft.com/office/drawing/2014/main" id="{872B4E77-7EF8-ABF6-DF84-DF07AD86831F}"/>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101BA3-108F-480D-AFBC-BF0D9BC15CC4}" type="datetimeFigureOut">
              <a:rPr lang="zh-CN" altLang="en-US" smtClean="0"/>
              <a:t>2022/11/17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D811105D-B285-4AB0-8B08-57957BCCB059}" type="slidenum">
              <a:rPr lang="zh-CN" altLang="en-US" smtClean="0"/>
              <a:t>‹#›</a:t>
            </a:fld>
            <a:endParaRPr lang="zh-CN" altLang="en-US"/>
          </a:p>
        </p:txBody>
      </p:sp>
      <p:sp>
        <p:nvSpPr>
          <p:cNvPr id="5" name="Title 1">
            <a:extLst>
              <a:ext uri="{FF2B5EF4-FFF2-40B4-BE49-F238E27FC236}">
                <a16:creationId xmlns:a16="http://schemas.microsoft.com/office/drawing/2014/main" id="{3A7D8DAC-F631-18F9-2CA1-1DACBCCCCB30}"/>
              </a:ext>
            </a:extLst>
          </p:cNvPr>
          <p:cNvSpPr>
            <a:spLocks noGrp="1"/>
          </p:cNvSpPr>
          <p:nvPr>
            <p:ph type="title"/>
          </p:nvPr>
        </p:nvSpPr>
        <p:spPr>
          <a:xfrm>
            <a:off x="0" y="0"/>
            <a:ext cx="12191999" cy="952500"/>
          </a:xfrm>
        </p:spPr>
        <p:txBody>
          <a:bodyPr>
            <a:normAutofit/>
          </a:bodyPr>
          <a:lstStyle>
            <a:lvl1pPr algn="ctr">
              <a:defRPr sz="4000"/>
            </a:lvl1pPr>
          </a:lstStyle>
          <a:p>
            <a:r>
              <a:rPr lang="zh-CN" altLang="en-US" dirty="0"/>
              <a:t>单击此处编辑母版标题样式</a:t>
            </a:r>
            <a:endParaRPr lang="en-US" dirty="0"/>
          </a:p>
        </p:txBody>
      </p:sp>
      <p:sp>
        <p:nvSpPr>
          <p:cNvPr id="13" name="文本占位符 12">
            <a:extLst>
              <a:ext uri="{FF2B5EF4-FFF2-40B4-BE49-F238E27FC236}">
                <a16:creationId xmlns:a16="http://schemas.microsoft.com/office/drawing/2014/main" id="{B901CE75-6BCF-4559-73D8-9E6BDA0C0223}"/>
              </a:ext>
            </a:extLst>
          </p:cNvPr>
          <p:cNvSpPr>
            <a:spLocks noGrp="1"/>
          </p:cNvSpPr>
          <p:nvPr>
            <p:ph type="body" sz="quarter" idx="13"/>
          </p:nvPr>
        </p:nvSpPr>
        <p:spPr>
          <a:xfrm>
            <a:off x="371475" y="1485900"/>
            <a:ext cx="11563350" cy="4391025"/>
          </a:xfrm>
        </p:spPr>
        <p:txBody>
          <a:bodyPr/>
          <a:lstStyle>
            <a:lvl1pPr marL="0" indent="457200">
              <a:lnSpc>
                <a:spcPct val="150000"/>
              </a:lnSpc>
              <a:buNone/>
              <a:defRPr>
                <a:latin typeface="微软雅黑" panose="020B0503020204020204" pitchFamily="34" charset="-122"/>
                <a:ea typeface="微软雅黑" panose="020B0503020204020204" pitchFamily="34" charset="-122"/>
              </a:defRPr>
            </a:lvl1pPr>
          </a:lstStyle>
          <a:p>
            <a:pPr lvl="0"/>
            <a:endParaRPr lang="zh-CN" altLang="en-US" dirty="0"/>
          </a:p>
        </p:txBody>
      </p:sp>
    </p:spTree>
    <p:extLst>
      <p:ext uri="{BB962C8B-B14F-4D97-AF65-F5344CB8AC3E}">
        <p14:creationId xmlns:p14="http://schemas.microsoft.com/office/powerpoint/2010/main" val="189029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单击此处编辑母版标题样式</a:t>
            </a:r>
            <a:endParaRPr lang="en-US" dirty="0"/>
          </a:p>
        </p:txBody>
      </p:sp>
      <p:sp>
        <p:nvSpPr>
          <p:cNvPr id="3" name="Content Placeholder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7" name="Title Placeholder 1">
            <a:extLst>
              <a:ext uri="{FF2B5EF4-FFF2-40B4-BE49-F238E27FC236}">
                <a16:creationId xmlns:a16="http://schemas.microsoft.com/office/drawing/2014/main" id="{4BD8037F-F5A7-9890-EC25-B8BD84DDF544}"/>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8</a:t>
            </a:r>
            <a:r>
              <a:rPr lang="zh-CN" altLang="en-US" sz="2000" dirty="0">
                <a:solidFill>
                  <a:schemeClr val="bg1"/>
                </a:solidFill>
              </a:rPr>
              <a:t>章 文件与数据库</a:t>
            </a:r>
            <a:endParaRPr lang="en-US" sz="2000" dirty="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节标题-节目录">
    <p:spTree>
      <p:nvGrpSpPr>
        <p:cNvPr id="1" name=""/>
        <p:cNvGrpSpPr/>
        <p:nvPr/>
      </p:nvGrpSpPr>
      <p:grpSpPr>
        <a:xfrm>
          <a:off x="0" y="0"/>
          <a:ext cx="0" cy="0"/>
          <a:chOff x="0" y="0"/>
          <a:chExt cx="0" cy="0"/>
        </a:xfrm>
      </p:grpSpPr>
      <p:sp>
        <p:nvSpPr>
          <p:cNvPr id="2" name="Title 1"/>
          <p:cNvSpPr>
            <a:spLocks noGrp="1"/>
          </p:cNvSpPr>
          <p:nvPr>
            <p:ph type="title"/>
          </p:nvPr>
        </p:nvSpPr>
        <p:spPr>
          <a:xfrm>
            <a:off x="838200" y="464270"/>
            <a:ext cx="10515600" cy="608160"/>
          </a:xfrm>
        </p:spPr>
        <p:txBody>
          <a:bodyPr anchor="b">
            <a:noAutofit/>
          </a:bodyPr>
          <a:lstStyle>
            <a:lvl1pPr algn="ctr">
              <a:defRPr sz="36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1525772"/>
            <a:ext cx="10515600" cy="4563879"/>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p>
        </p:txBody>
      </p:sp>
      <p:sp>
        <p:nvSpPr>
          <p:cNvPr id="4" name="Date Placeholder 3"/>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363702-F966-4E8B-8924-AF1F0D5B1F79}" type="slidenum">
              <a:rPr lang="zh-CN" altLang="en-US" smtClean="0"/>
              <a:t>‹#›</a:t>
            </a:fld>
            <a:endParaRPr lang="zh-CN" altLang="en-US"/>
          </a:p>
        </p:txBody>
      </p:sp>
    </p:spTree>
    <p:extLst>
      <p:ext uri="{BB962C8B-B14F-4D97-AF65-F5344CB8AC3E}">
        <p14:creationId xmlns:p14="http://schemas.microsoft.com/office/powerpoint/2010/main" val="3137890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371475" y="1085850"/>
            <a:ext cx="5648325" cy="5091113"/>
          </a:xfrm>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Content Placeholder 3"/>
          <p:cNvSpPr>
            <a:spLocks noGrp="1"/>
          </p:cNvSpPr>
          <p:nvPr>
            <p:ph sz="half" idx="2"/>
          </p:nvPr>
        </p:nvSpPr>
        <p:spPr>
          <a:xfrm>
            <a:off x="6172200" y="1085850"/>
            <a:ext cx="5181600" cy="5091113"/>
          </a:xfrm>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5" name="Date Placeholder 4"/>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8" name="Title Placeholder 1">
            <a:extLst>
              <a:ext uri="{FF2B5EF4-FFF2-40B4-BE49-F238E27FC236}">
                <a16:creationId xmlns:a16="http://schemas.microsoft.com/office/drawing/2014/main" id="{43BB21E8-BE31-07B9-6173-81396BE632BA}"/>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1475" y="1004888"/>
            <a:ext cx="56261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4" name="Content Placeholder 3"/>
          <p:cNvSpPr>
            <a:spLocks noGrp="1"/>
          </p:cNvSpPr>
          <p:nvPr>
            <p:ph sz="half" idx="2"/>
          </p:nvPr>
        </p:nvSpPr>
        <p:spPr>
          <a:xfrm>
            <a:off x="371476" y="1995487"/>
            <a:ext cx="5626100" cy="4194176"/>
          </a:xfrm>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5" name="Text Placeholder 4"/>
          <p:cNvSpPr>
            <a:spLocks noGrp="1"/>
          </p:cNvSpPr>
          <p:nvPr>
            <p:ph type="body" sz="quarter" idx="3"/>
          </p:nvPr>
        </p:nvSpPr>
        <p:spPr>
          <a:xfrm>
            <a:off x="6194427" y="1009651"/>
            <a:ext cx="562609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p>
        </p:txBody>
      </p:sp>
      <p:sp>
        <p:nvSpPr>
          <p:cNvPr id="6" name="Content Placeholder 5"/>
          <p:cNvSpPr>
            <a:spLocks noGrp="1"/>
          </p:cNvSpPr>
          <p:nvPr>
            <p:ph sz="quarter" idx="4"/>
          </p:nvPr>
        </p:nvSpPr>
        <p:spPr>
          <a:xfrm>
            <a:off x="6194424" y="1995487"/>
            <a:ext cx="5626100" cy="4194176"/>
          </a:xfrm>
        </p:spPr>
        <p:txBody>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7" name="Date Placeholder 6"/>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10" name="Title Placeholder 1"/>
          <p:cNvSpPr>
            <a:spLocks noGrp="1"/>
          </p:cNvSpPr>
          <p:nvPr>
            <p:ph type="title"/>
          </p:nvPr>
        </p:nvSpPr>
        <p:spPr>
          <a:xfrm>
            <a:off x="1" y="0"/>
            <a:ext cx="7677339" cy="733182"/>
          </a:xfrm>
          <a:prstGeom prst="rect">
            <a:avLst/>
          </a:prstGeom>
          <a:solidFill>
            <a:srgbClr val="0070C0"/>
          </a:solidFill>
        </p:spPr>
        <p:txBody>
          <a:bodyPr vert="horz" lIns="91440" tIns="45720" rIns="91440" bIns="45720" rtlCol="0" anchor="ctr">
            <a:normAutofit/>
          </a:bodyPr>
          <a:lstStyle/>
          <a:p>
            <a:r>
              <a:rPr lang="zh-CN" altLang="en-US" dirty="0"/>
              <a:t>单击此处编辑母版标题样式</a:t>
            </a:r>
            <a:endParaRPr lang="en-US" dirty="0"/>
          </a:p>
        </p:txBody>
      </p:sp>
      <p:sp>
        <p:nvSpPr>
          <p:cNvPr id="2" name="Title Placeholder 1">
            <a:extLst>
              <a:ext uri="{FF2B5EF4-FFF2-40B4-BE49-F238E27FC236}">
                <a16:creationId xmlns:a16="http://schemas.microsoft.com/office/drawing/2014/main" id="{939F1430-94D1-8581-6158-DE884C0DA475}"/>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单击此处编辑母版标题样式</a:t>
            </a:r>
            <a:endParaRPr lang="en-US" dirty="0"/>
          </a:p>
        </p:txBody>
      </p:sp>
      <p:sp>
        <p:nvSpPr>
          <p:cNvPr id="3" name="Date Placeholder 2"/>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6" name="Title Placeholder 1">
            <a:extLst>
              <a:ext uri="{FF2B5EF4-FFF2-40B4-BE49-F238E27FC236}">
                <a16:creationId xmlns:a16="http://schemas.microsoft.com/office/drawing/2014/main" id="{3C12A036-A2E0-0D06-8F9F-81DA7D141C3D}"/>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5" name="Title 1"/>
          <p:cNvSpPr>
            <a:spLocks noGrp="1"/>
          </p:cNvSpPr>
          <p:nvPr>
            <p:ph type="title"/>
          </p:nvPr>
        </p:nvSpPr>
        <p:spPr>
          <a:xfrm>
            <a:off x="1" y="0"/>
            <a:ext cx="7677339" cy="733182"/>
          </a:xfrm>
        </p:spPr>
        <p:txBody>
          <a:bodyPr/>
          <a:lstStyle/>
          <a:p>
            <a:r>
              <a:rPr lang="zh-CN" altLang="en-US" dirty="0"/>
              <a:t>单击此处编辑母版标题样式</a:t>
            </a:r>
            <a:endParaRPr lang="en-US" dirty="0"/>
          </a:p>
        </p:txBody>
      </p:sp>
      <p:sp>
        <p:nvSpPr>
          <p:cNvPr id="6" name="Title Placeholder 1">
            <a:extLst>
              <a:ext uri="{FF2B5EF4-FFF2-40B4-BE49-F238E27FC236}">
                <a16:creationId xmlns:a16="http://schemas.microsoft.com/office/drawing/2014/main" id="{3642EB13-BDC6-2243-A173-45D07AD63DE4}"/>
              </a:ext>
            </a:extLst>
          </p:cNvPr>
          <p:cNvSpPr txBox="1"/>
          <p:nvPr userDrawn="1"/>
        </p:nvSpPr>
        <p:spPr>
          <a:xfrm>
            <a:off x="7677340" y="0"/>
            <a:ext cx="4514660" cy="733182"/>
          </a:xfrm>
          <a:prstGeom prst="rect">
            <a:avLst/>
          </a:prstGeom>
          <a:solidFill>
            <a:srgbClr val="00B0F0"/>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0070C0"/>
                </a:solidFill>
                <a:latin typeface="+mj-lt"/>
                <a:ea typeface="+mj-ea"/>
                <a:cs typeface="+mj-cs"/>
              </a:defRPr>
            </a:lvl1pPr>
          </a:lstStyle>
          <a:p>
            <a:r>
              <a:rPr lang="zh-CN" altLang="en-US" sz="2000" dirty="0">
                <a:solidFill>
                  <a:schemeClr val="bg1"/>
                </a:solidFill>
              </a:rPr>
              <a:t>第</a:t>
            </a:r>
            <a:r>
              <a:rPr lang="en-US" altLang="zh-CN" sz="2000" dirty="0">
                <a:solidFill>
                  <a:schemeClr val="bg1"/>
                </a:solidFill>
              </a:rPr>
              <a:t>1</a:t>
            </a:r>
            <a:r>
              <a:rPr lang="zh-CN" altLang="en-US" sz="2000" dirty="0">
                <a:solidFill>
                  <a:schemeClr val="bg1"/>
                </a:solidFill>
              </a:rPr>
              <a:t>章 </a:t>
            </a:r>
            <a:r>
              <a:rPr lang="en-US" altLang="zh-CN" sz="2000" dirty="0">
                <a:solidFill>
                  <a:schemeClr val="bg1"/>
                </a:solidFill>
              </a:rPr>
              <a:t>Python</a:t>
            </a:r>
            <a:r>
              <a:rPr lang="zh-CN" altLang="en-US" sz="2000" dirty="0">
                <a:solidFill>
                  <a:schemeClr val="bg1"/>
                </a:solidFill>
              </a:rPr>
              <a:t>基础知识与环境配置</a:t>
            </a:r>
            <a:endParaRPr lang="en-US" sz="2000" dirty="0">
              <a:solidFill>
                <a:schemeClr val="bg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E006BC-F8BB-4B8C-9A43-49DE5D573F3F}" type="datetimeFigureOut">
              <a:rPr lang="zh-CN" altLang="en-US" smtClean="0"/>
              <a:t>2022/11/17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9363702-F966-4E8B-8924-AF1F0D5B1F79}" type="slidenum">
              <a:rPr lang="zh-CN" altLang="en-US" smtClean="0"/>
              <a:t>‹#›</a:t>
            </a:fld>
            <a:endParaRPr lang="zh-CN" altLang="en-US"/>
          </a:p>
        </p:txBody>
      </p:sp>
      <p:sp>
        <p:nvSpPr>
          <p:cNvPr id="5" name="Picture Placeholder 4"/>
          <p:cNvSpPr>
            <a:spLocks noGrp="1"/>
          </p:cNvSpPr>
          <p:nvPr>
            <p:ph type="pic" sz="quarter" idx="13"/>
          </p:nvPr>
        </p:nvSpPr>
        <p:spPr>
          <a:xfrm>
            <a:off x="4604113" y="0"/>
            <a:ext cx="7587887" cy="6858000"/>
          </a:xfrm>
          <a:custGeom>
            <a:avLst/>
            <a:gdLst>
              <a:gd name="connsiteX0" fmla="*/ 208864 w 7587887"/>
              <a:gd name="connsiteY0" fmla="*/ 0 h 6858000"/>
              <a:gd name="connsiteX1" fmla="*/ 7587887 w 7587887"/>
              <a:gd name="connsiteY1" fmla="*/ 0 h 6858000"/>
              <a:gd name="connsiteX2" fmla="*/ 7587887 w 7587887"/>
              <a:gd name="connsiteY2" fmla="*/ 6858000 h 6858000"/>
              <a:gd name="connsiteX3" fmla="*/ 4098321 w 7587887"/>
              <a:gd name="connsiteY3" fmla="*/ 6858000 h 6858000"/>
              <a:gd name="connsiteX4" fmla="*/ 4527676 w 7587887"/>
              <a:gd name="connsiteY4" fmla="*/ 6204458 h 6858000"/>
              <a:gd name="connsiteX5" fmla="*/ 5020172 w 7587887"/>
              <a:gd name="connsiteY5" fmla="*/ 5655651 h 6858000"/>
              <a:gd name="connsiteX6" fmla="*/ 4885473 w 7587887"/>
              <a:gd name="connsiteY6" fmla="*/ 4759125 h 6858000"/>
              <a:gd name="connsiteX7" fmla="*/ 4081483 w 7587887"/>
              <a:gd name="connsiteY7" fmla="*/ 4277348 h 6858000"/>
              <a:gd name="connsiteX8" fmla="*/ 3412194 w 7587887"/>
              <a:gd name="connsiteY8" fmla="*/ 4105584 h 6858000"/>
              <a:gd name="connsiteX9" fmla="*/ 2595576 w 7587887"/>
              <a:gd name="connsiteY9" fmla="*/ 3171354 h 6858000"/>
              <a:gd name="connsiteX10" fmla="*/ 2241989 w 7587887"/>
              <a:gd name="connsiteY10" fmla="*/ 2446593 h 6858000"/>
              <a:gd name="connsiteX11" fmla="*/ 1113878 w 7587887"/>
              <a:gd name="connsiteY11" fmla="*/ 1834945 h 6858000"/>
              <a:gd name="connsiteX12" fmla="*/ 82583 w 7587887"/>
              <a:gd name="connsiteY12" fmla="*/ 1101805 h 6858000"/>
              <a:gd name="connsiteX13" fmla="*/ 166771 w 7587887"/>
              <a:gd name="connsiteY13" fmla="*/ 75409 h 6858000"/>
              <a:gd name="connsiteX14" fmla="*/ 208864 w 7587887"/>
              <a:gd name="connsiteY14"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587887" h="6858000">
                <a:moveTo>
                  <a:pt x="208864" y="0"/>
                </a:moveTo>
                <a:cubicBezTo>
                  <a:pt x="208864" y="0"/>
                  <a:pt x="208864" y="0"/>
                  <a:pt x="7587887" y="0"/>
                </a:cubicBezTo>
                <a:lnTo>
                  <a:pt x="7587887" y="6858000"/>
                </a:lnTo>
                <a:cubicBezTo>
                  <a:pt x="7587887" y="6858000"/>
                  <a:pt x="7587887" y="6858000"/>
                  <a:pt x="4098321" y="6858000"/>
                </a:cubicBezTo>
                <a:cubicBezTo>
                  <a:pt x="4182508" y="6610827"/>
                  <a:pt x="4338255" y="6388791"/>
                  <a:pt x="4527676" y="6204458"/>
                </a:cubicBezTo>
                <a:cubicBezTo>
                  <a:pt x="4704469" y="6032694"/>
                  <a:pt x="4914938" y="5877687"/>
                  <a:pt x="5020172" y="5655651"/>
                </a:cubicBezTo>
                <a:cubicBezTo>
                  <a:pt x="5154872" y="5370774"/>
                  <a:pt x="5083313" y="5010488"/>
                  <a:pt x="4885473" y="4759125"/>
                </a:cubicBezTo>
                <a:cubicBezTo>
                  <a:pt x="4687632" y="4511953"/>
                  <a:pt x="4388767" y="4356946"/>
                  <a:pt x="4081483" y="4277348"/>
                </a:cubicBezTo>
                <a:cubicBezTo>
                  <a:pt x="3858387" y="4218697"/>
                  <a:pt x="3622662" y="4197750"/>
                  <a:pt x="3412194" y="4105584"/>
                </a:cubicBezTo>
                <a:cubicBezTo>
                  <a:pt x="3020722" y="3938009"/>
                  <a:pt x="2763951" y="3560965"/>
                  <a:pt x="2595576" y="3171354"/>
                </a:cubicBezTo>
                <a:cubicBezTo>
                  <a:pt x="2490342" y="2919992"/>
                  <a:pt x="2410364" y="2656061"/>
                  <a:pt x="2241989" y="2446593"/>
                </a:cubicBezTo>
                <a:cubicBezTo>
                  <a:pt x="1972590" y="2107254"/>
                  <a:pt x="1526396" y="1973194"/>
                  <a:pt x="1113878" y="1834945"/>
                </a:cubicBezTo>
                <a:cubicBezTo>
                  <a:pt x="705570" y="1692506"/>
                  <a:pt x="267795" y="1495606"/>
                  <a:pt x="82583" y="1101805"/>
                </a:cubicBezTo>
                <a:cubicBezTo>
                  <a:pt x="-64745" y="779223"/>
                  <a:pt x="-1604" y="389612"/>
                  <a:pt x="166771" y="75409"/>
                </a:cubicBezTo>
                <a:cubicBezTo>
                  <a:pt x="183608" y="50273"/>
                  <a:pt x="196236" y="25136"/>
                  <a:pt x="208864" y="0"/>
                </a:cubicBezTo>
                <a:close/>
              </a:path>
            </a:pathLst>
          </a:custGeom>
          <a:solidFill>
            <a:schemeClr val="bg2">
              <a:lumMod val="95000"/>
            </a:schemeClr>
          </a:solidFill>
        </p:spPr>
        <p:txBody>
          <a:bodyPr wrap="square">
            <a:noAutofit/>
          </a:bodyPr>
          <a:lstStyle>
            <a:lvl1pPr>
              <a:defRPr sz="800"/>
            </a:lvl1pPr>
          </a:lstStyle>
          <a:p>
            <a:endParaRPr lang="en-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 y="0"/>
            <a:ext cx="7677339" cy="733182"/>
          </a:xfrm>
          <a:prstGeom prst="rect">
            <a:avLst/>
          </a:prstGeom>
          <a:solidFill>
            <a:srgbClr val="0070C0"/>
          </a:solidFill>
        </p:spPr>
        <p:txBody>
          <a:bodyPr vert="horz" lIns="91440" tIns="45720" rIns="91440" bIns="45720" rtlCol="0" anchor="ctr">
            <a:normAutofit/>
          </a:bodyPr>
          <a:lstStyle/>
          <a:p>
            <a:r>
              <a:rPr lang="zh-CN" altLang="en-US" dirty="0"/>
              <a:t>单击此处编辑母版标题样式</a:t>
            </a:r>
            <a:endParaRPr lang="en-US" dirty="0"/>
          </a:p>
        </p:txBody>
      </p:sp>
      <p:sp>
        <p:nvSpPr>
          <p:cNvPr id="3" name="Text Placeholder 2"/>
          <p:cNvSpPr>
            <a:spLocks noGrp="1"/>
          </p:cNvSpPr>
          <p:nvPr>
            <p:ph type="body" idx="1"/>
          </p:nvPr>
        </p:nvSpPr>
        <p:spPr>
          <a:xfrm>
            <a:off x="371475" y="1095375"/>
            <a:ext cx="11563350" cy="5081587"/>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4" name="Date Placeholder 3"/>
          <p:cNvSpPr>
            <a:spLocks noGrp="1"/>
          </p:cNvSpPr>
          <p:nvPr>
            <p:ph type="dt" sz="half" idx="2"/>
          </p:nvPr>
        </p:nvSpPr>
        <p:spPr>
          <a:xfrm>
            <a:off x="371475" y="6356350"/>
            <a:ext cx="3209925"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E006BC-F8BB-4B8C-9A43-49DE5D573F3F}" type="datetimeFigureOut">
              <a:rPr lang="zh-CN" altLang="en-US" smtClean="0"/>
              <a:t>2022/11/17</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599" y="6356350"/>
            <a:ext cx="332422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363702-F966-4E8B-8924-AF1F0D5B1F79}" type="slidenum">
              <a:rPr lang="zh-CN" altLang="en-US" smtClean="0"/>
              <a:t>‹#›</a:t>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Lst>
  <p:txStyles>
    <p:titleStyle>
      <a:lvl1pPr algn="l" defTabSz="914400" rtl="0" eaLnBrk="1" latinLnBrk="0" hangingPunct="1">
        <a:lnSpc>
          <a:spcPct val="90000"/>
        </a:lnSpc>
        <a:spcBef>
          <a:spcPct val="0"/>
        </a:spcBef>
        <a:buNone/>
        <a:defRPr sz="36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0.tmp"/><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4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4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0.tmp"/><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52.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36.png"/></Relationships>
</file>

<file path=ppt/slides/_rels/slide53.xml.rels><?xml version="1.0" encoding="UTF-8" standalone="yes"?>
<Relationships xmlns="http://schemas.openxmlformats.org/package/2006/relationships"><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notesSlide" Target="../notesSlides/notesSlide48.xml"/><Relationship Id="rId1" Type="http://schemas.openxmlformats.org/officeDocument/2006/relationships/slideLayout" Target="../slideLayouts/slideLayout2.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chor="ctr">
            <a:normAutofit/>
          </a:bodyPr>
          <a:lstStyle/>
          <a:p>
            <a:pPr>
              <a:lnSpc>
                <a:spcPct val="130000"/>
              </a:lnSpc>
            </a:pPr>
            <a:r>
              <a:rPr lang="zh-CN" altLang="en-US" dirty="0">
                <a:latin typeface="微软雅黑" panose="020B0503020204020204" pitchFamily="34" charset="-122"/>
                <a:ea typeface="微软雅黑" panose="020B0503020204020204" pitchFamily="34" charset="-122"/>
              </a:rPr>
              <a:t>第</a:t>
            </a:r>
            <a:r>
              <a:rPr lang="en-US" altLang="zh-CN" dirty="0">
                <a:latin typeface="微软雅黑" panose="020B0503020204020204" pitchFamily="34" charset="-122"/>
                <a:ea typeface="微软雅黑" panose="020B0503020204020204" pitchFamily="34" charset="-122"/>
              </a:rPr>
              <a:t>8</a:t>
            </a:r>
            <a:r>
              <a:rPr lang="zh-CN" altLang="en-US" dirty="0">
                <a:latin typeface="微软雅黑" panose="020B0503020204020204" pitchFamily="34" charset="-122"/>
                <a:ea typeface="微软雅黑" panose="020B0503020204020204" pitchFamily="34" charset="-122"/>
              </a:rPr>
              <a:t>章</a:t>
            </a:r>
            <a:br>
              <a:rPr lang="zh-CN" altLang="en-US" dirty="0">
                <a:latin typeface="微软雅黑" panose="020B0503020204020204" pitchFamily="34" charset="-122"/>
                <a:ea typeface="微软雅黑" panose="020B0503020204020204" pitchFamily="34" charset="-122"/>
              </a:rPr>
            </a:br>
            <a:r>
              <a:rPr lang="zh-CN" altLang="en-US" dirty="0">
                <a:latin typeface="微软雅黑" panose="020B0503020204020204" pitchFamily="34" charset="-122"/>
                <a:ea typeface="微软雅黑" panose="020B0503020204020204" pitchFamily="34" charset="-122"/>
              </a:rPr>
              <a:t>文件与数据库</a:t>
            </a:r>
          </a:p>
        </p:txBody>
      </p:sp>
      <p:sp>
        <p:nvSpPr>
          <p:cNvPr id="3" name="副标题 2"/>
          <p:cNvSpPr>
            <a:spLocks noGrp="1"/>
          </p:cNvSpPr>
          <p:nvPr>
            <p:ph type="subTitle" idx="1"/>
          </p:nvPr>
        </p:nvSpPr>
        <p:spPr/>
        <p:txBody>
          <a:bodyPr/>
          <a:lstStyle/>
          <a:p>
            <a:endParaRPr lang="zh-CN" altLang="en-US" dirty="0"/>
          </a:p>
        </p:txBody>
      </p:sp>
      <p:pic>
        <p:nvPicPr>
          <p:cNvPr id="5" name="图片 4">
            <a:extLst>
              <a:ext uri="{FF2B5EF4-FFF2-40B4-BE49-F238E27FC236}">
                <a16:creationId xmlns:a16="http://schemas.microsoft.com/office/drawing/2014/main" id="{542644BC-B4A8-D200-8919-2614B64458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02931" y="-1"/>
            <a:ext cx="2089069" cy="1122363"/>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p:txBody>
          <a:bodyPr>
            <a:normAutofit/>
          </a:bodyPr>
          <a:lstStyle/>
          <a:p>
            <a:pPr marL="0" indent="457200">
              <a:buNone/>
            </a:pPr>
            <a:r>
              <a:rPr lang="zh-CN" altLang="en-US" dirty="0"/>
              <a:t>文件的读入示例。</a:t>
            </a:r>
          </a:p>
        </p:txBody>
      </p:sp>
      <p:pic>
        <p:nvPicPr>
          <p:cNvPr id="5" name="图片 4" descr="文本&#10;&#10;中度可信度描述已自动生成">
            <a:extLst>
              <a:ext uri="{FF2B5EF4-FFF2-40B4-BE49-F238E27FC236}">
                <a16:creationId xmlns:a16="http://schemas.microsoft.com/office/drawing/2014/main" id="{1922C172-2738-BE73-565E-861941E8A65E}"/>
              </a:ext>
            </a:extLst>
          </p:cNvPr>
          <p:cNvPicPr>
            <a:picLocks noChangeAspect="1"/>
          </p:cNvPicPr>
          <p:nvPr/>
        </p:nvPicPr>
        <p:blipFill>
          <a:blip r:embed="rId3"/>
          <a:stretch>
            <a:fillRect/>
          </a:stretch>
        </p:blipFill>
        <p:spPr>
          <a:xfrm>
            <a:off x="371475" y="1967635"/>
            <a:ext cx="5549375" cy="3337065"/>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6" name="图片 5" descr="文本, 信件&#10;&#10;描述已自动生成">
            <a:extLst>
              <a:ext uri="{FF2B5EF4-FFF2-40B4-BE49-F238E27FC236}">
                <a16:creationId xmlns:a16="http://schemas.microsoft.com/office/drawing/2014/main" id="{EA7A86B4-C8F8-2525-FA5C-EE75DF1FE8E2}"/>
              </a:ext>
            </a:extLst>
          </p:cNvPr>
          <p:cNvPicPr>
            <a:picLocks noChangeAspect="1"/>
          </p:cNvPicPr>
          <p:nvPr/>
        </p:nvPicPr>
        <p:blipFill>
          <a:blip r:embed="rId4"/>
          <a:srcRect b="5388"/>
          <a:stretch>
            <a:fillRect/>
          </a:stretch>
        </p:blipFill>
        <p:spPr>
          <a:xfrm>
            <a:off x="6153150" y="1967635"/>
            <a:ext cx="5851505" cy="3343275"/>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13529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p:txBody>
          <a:bodyPr>
            <a:normAutofit/>
          </a:bodyPr>
          <a:lstStyle/>
          <a:p>
            <a:pPr marL="0" indent="457200">
              <a:buNone/>
            </a:pPr>
            <a:r>
              <a:rPr lang="zh-CN" altLang="en-US" dirty="0"/>
              <a:t>逐行读入文件示例。</a:t>
            </a:r>
          </a:p>
        </p:txBody>
      </p:sp>
      <p:pic>
        <p:nvPicPr>
          <p:cNvPr id="4" name="图片 3" descr="文本&#10;&#10;描述已自动生成">
            <a:extLst>
              <a:ext uri="{FF2B5EF4-FFF2-40B4-BE49-F238E27FC236}">
                <a16:creationId xmlns:a16="http://schemas.microsoft.com/office/drawing/2014/main" id="{68DD41B7-EB43-0611-8C12-6ACDCE3B8D45}"/>
              </a:ext>
            </a:extLst>
          </p:cNvPr>
          <p:cNvPicPr>
            <a:picLocks noChangeAspect="1"/>
          </p:cNvPicPr>
          <p:nvPr/>
        </p:nvPicPr>
        <p:blipFill>
          <a:blip r:embed="rId3"/>
          <a:stretch>
            <a:fillRect/>
          </a:stretch>
        </p:blipFill>
        <p:spPr>
          <a:xfrm>
            <a:off x="4229099" y="892846"/>
            <a:ext cx="7378291" cy="2843811"/>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7" name="图片 6" descr="文本, 信件&#10;&#10;描述已自动生成">
            <a:extLst>
              <a:ext uri="{FF2B5EF4-FFF2-40B4-BE49-F238E27FC236}">
                <a16:creationId xmlns:a16="http://schemas.microsoft.com/office/drawing/2014/main" id="{86BB1F66-FDF7-E23A-EE2C-BEDE210709E4}"/>
              </a:ext>
            </a:extLst>
          </p:cNvPr>
          <p:cNvPicPr/>
          <p:nvPr/>
        </p:nvPicPr>
        <p:blipFill>
          <a:blip r:embed="rId4"/>
          <a:srcRect r="6651" b="9262"/>
          <a:stretch>
            <a:fillRect/>
          </a:stretch>
        </p:blipFill>
        <p:spPr>
          <a:xfrm>
            <a:off x="4229099" y="3896321"/>
            <a:ext cx="5669688" cy="2440305"/>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430932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p:txBody>
          <a:bodyPr>
            <a:normAutofit/>
          </a:bodyPr>
          <a:lstStyle/>
          <a:p>
            <a:pPr marL="0" indent="457200">
              <a:buNone/>
            </a:pPr>
            <a:r>
              <a:rPr lang="en-US" altLang="zh-CN" dirty="0"/>
              <a:t>2. </a:t>
            </a:r>
            <a:r>
              <a:rPr lang="zh-CN" altLang="en-US" dirty="0"/>
              <a:t>文件的写入</a:t>
            </a:r>
          </a:p>
          <a:p>
            <a:pPr marL="0" indent="457200">
              <a:buNone/>
            </a:pPr>
            <a:r>
              <a:rPr lang="en-US" altLang="zh-CN" dirty="0"/>
              <a:t>Python</a:t>
            </a:r>
            <a:r>
              <a:rPr lang="zh-CN" altLang="en-US" dirty="0"/>
              <a:t>提供</a:t>
            </a:r>
            <a:r>
              <a:rPr lang="en-US" altLang="zh-CN" dirty="0"/>
              <a:t>3</a:t>
            </a:r>
            <a:r>
              <a:rPr lang="zh-CN" altLang="en-US" dirty="0"/>
              <a:t>种文件写入的方法。</a:t>
            </a:r>
          </a:p>
        </p:txBody>
      </p:sp>
      <p:graphicFrame>
        <p:nvGraphicFramePr>
          <p:cNvPr id="5" name="表格 4">
            <a:extLst>
              <a:ext uri="{FF2B5EF4-FFF2-40B4-BE49-F238E27FC236}">
                <a16:creationId xmlns:a16="http://schemas.microsoft.com/office/drawing/2014/main" id="{F5676952-D4C2-768B-FF26-591326F56172}"/>
              </a:ext>
            </a:extLst>
          </p:cNvPr>
          <p:cNvGraphicFramePr>
            <a:graphicFrameLocks noGrp="1"/>
          </p:cNvGraphicFramePr>
          <p:nvPr>
            <p:extLst>
              <p:ext uri="{D42A27DB-BD31-4B8C-83A1-F6EECF244321}">
                <p14:modId xmlns:p14="http://schemas.microsoft.com/office/powerpoint/2010/main" val="4052379729"/>
              </p:ext>
            </p:extLst>
          </p:nvPr>
        </p:nvGraphicFramePr>
        <p:xfrm>
          <a:off x="2200275" y="2673540"/>
          <a:ext cx="8353425" cy="2255838"/>
        </p:xfrm>
        <a:graphic>
          <a:graphicData uri="http://schemas.openxmlformats.org/drawingml/2006/table">
            <a:tbl>
              <a:tblPr>
                <a:tableStyleId>{5C22544A-7EE6-4342-B048-85BDC9FD1C3A}</a:tableStyleId>
              </a:tblPr>
              <a:tblGrid>
                <a:gridCol w="2638968">
                  <a:extLst>
                    <a:ext uri="{9D8B030D-6E8A-4147-A177-3AD203B41FA5}">
                      <a16:colId xmlns:a16="http://schemas.microsoft.com/office/drawing/2014/main" val="3933280372"/>
                    </a:ext>
                  </a:extLst>
                </a:gridCol>
                <a:gridCol w="5714457">
                  <a:extLst>
                    <a:ext uri="{9D8B030D-6E8A-4147-A177-3AD203B41FA5}">
                      <a16:colId xmlns:a16="http://schemas.microsoft.com/office/drawing/2014/main" val="660471904"/>
                    </a:ext>
                  </a:extLst>
                </a:gridCol>
              </a:tblGrid>
              <a:tr h="0">
                <a:tc>
                  <a:txBody>
                    <a:bodyPr/>
                    <a:lstStyle/>
                    <a:p>
                      <a:pPr marL="0" marR="0" indent="0" algn="ctr">
                        <a:lnSpc>
                          <a:spcPct val="150000"/>
                        </a:lnSpc>
                        <a:spcBef>
                          <a:spcPts val="0"/>
                        </a:spcBef>
                        <a:spcAft>
                          <a:spcPts val="0"/>
                        </a:spcAft>
                      </a:pPr>
                      <a:r>
                        <a:rPr lang="zh-CN" altLang="en-US" sz="1800" kern="0">
                          <a:effectLst/>
                        </a:rPr>
                        <a:t>操作方式</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ctr">
                        <a:lnSpc>
                          <a:spcPct val="150000"/>
                        </a:lnSpc>
                        <a:spcBef>
                          <a:spcPts val="0"/>
                        </a:spcBef>
                        <a:spcAft>
                          <a:spcPts val="0"/>
                        </a:spcAft>
                      </a:pPr>
                      <a:r>
                        <a:rPr lang="zh-CN" altLang="en-US" sz="1800" kern="0">
                          <a:effectLst/>
                        </a:rPr>
                        <a:t>含义</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1405096677"/>
                  </a:ext>
                </a:extLst>
              </a:tr>
              <a:tr h="396240">
                <a:tc>
                  <a:txBody>
                    <a:bodyPr/>
                    <a:lstStyle/>
                    <a:p>
                      <a:pPr marL="0" marR="0" indent="0" algn="ctr">
                        <a:lnSpc>
                          <a:spcPct val="150000"/>
                        </a:lnSpc>
                        <a:spcBef>
                          <a:spcPts val="0"/>
                        </a:spcBef>
                        <a:spcAft>
                          <a:spcPts val="0"/>
                        </a:spcAft>
                      </a:pPr>
                      <a:r>
                        <a:rPr lang="en-US" sz="1800" kern="0">
                          <a:effectLst/>
                        </a:rPr>
                        <a:t>&lt;file&gt;.write(s)</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a:effectLst/>
                        </a:rPr>
                        <a:t>向文件写入一个字符串或者字节流</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2706993979"/>
                  </a:ext>
                </a:extLst>
              </a:tr>
              <a:tr h="396240">
                <a:tc>
                  <a:txBody>
                    <a:bodyPr/>
                    <a:lstStyle/>
                    <a:p>
                      <a:pPr marL="0" marR="0" indent="0" algn="ctr">
                        <a:lnSpc>
                          <a:spcPct val="150000"/>
                        </a:lnSpc>
                        <a:spcBef>
                          <a:spcPts val="0"/>
                        </a:spcBef>
                        <a:spcAft>
                          <a:spcPts val="0"/>
                        </a:spcAft>
                      </a:pPr>
                      <a:r>
                        <a:rPr lang="en-US" sz="1800" kern="0">
                          <a:effectLst/>
                        </a:rPr>
                        <a:t>&lt;file&gt;.writelines(lines)</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dirty="0">
                          <a:effectLst/>
                        </a:rPr>
                        <a:t>将一个元素全为字符串的列表写入文件</a:t>
                      </a: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714031357"/>
                  </a:ext>
                </a:extLst>
              </a:tr>
              <a:tr h="396240">
                <a:tc>
                  <a:txBody>
                    <a:bodyPr/>
                    <a:lstStyle/>
                    <a:p>
                      <a:pPr marL="0" marR="0" indent="0" algn="ctr">
                        <a:lnSpc>
                          <a:spcPct val="150000"/>
                        </a:lnSpc>
                        <a:spcBef>
                          <a:spcPts val="0"/>
                        </a:spcBef>
                        <a:spcAft>
                          <a:spcPts val="0"/>
                        </a:spcAft>
                      </a:pPr>
                      <a:r>
                        <a:rPr lang="en-US" sz="1800" kern="0">
                          <a:effectLst/>
                        </a:rPr>
                        <a:t>&lt;file&gt;.seek(offset)</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dirty="0">
                          <a:effectLst/>
                        </a:rPr>
                        <a:t>改变当前文件指针的位置，参数</a:t>
                      </a:r>
                      <a:r>
                        <a:rPr lang="en-US" altLang="zh-CN" sz="1800" kern="0" dirty="0">
                          <a:effectLst/>
                        </a:rPr>
                        <a:t>offset</a:t>
                      </a:r>
                      <a:r>
                        <a:rPr lang="zh-CN" altLang="en-US" sz="1800" kern="0" dirty="0">
                          <a:effectLst/>
                        </a:rPr>
                        <a:t>说明：</a:t>
                      </a:r>
                      <a:r>
                        <a:rPr lang="en-US" altLang="zh-CN" sz="1800" kern="0" dirty="0">
                          <a:effectLst/>
                        </a:rPr>
                        <a:t>0</a:t>
                      </a:r>
                      <a:r>
                        <a:rPr lang="zh-CN" altLang="en-US" sz="1800" kern="0" dirty="0">
                          <a:effectLst/>
                        </a:rPr>
                        <a:t>：文件开始。</a:t>
                      </a:r>
                      <a:r>
                        <a:rPr lang="en-US" altLang="zh-CN" sz="1800" kern="0" dirty="0">
                          <a:effectLst/>
                        </a:rPr>
                        <a:t>1</a:t>
                      </a:r>
                      <a:r>
                        <a:rPr lang="zh-CN" altLang="en-US" sz="1800" kern="0" dirty="0">
                          <a:effectLst/>
                        </a:rPr>
                        <a:t>：当前位置。</a:t>
                      </a:r>
                      <a:r>
                        <a:rPr lang="en-US" altLang="zh-CN" sz="1800" kern="0" dirty="0">
                          <a:effectLst/>
                        </a:rPr>
                        <a:t>2</a:t>
                      </a:r>
                      <a:r>
                        <a:rPr lang="zh-CN" altLang="en-US" sz="1800" kern="0" dirty="0">
                          <a:effectLst/>
                        </a:rPr>
                        <a:t>：文件结束</a:t>
                      </a: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509510901"/>
                  </a:ext>
                </a:extLst>
              </a:tr>
            </a:tbl>
          </a:graphicData>
        </a:graphic>
      </p:graphicFrame>
    </p:spTree>
    <p:extLst>
      <p:ext uri="{BB962C8B-B14F-4D97-AF65-F5344CB8AC3E}">
        <p14:creationId xmlns:p14="http://schemas.microsoft.com/office/powerpoint/2010/main" val="1542538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p:txBody>
          <a:bodyPr>
            <a:normAutofit/>
          </a:bodyPr>
          <a:lstStyle/>
          <a:p>
            <a:pPr marL="0" indent="457200">
              <a:buNone/>
            </a:pPr>
            <a:r>
              <a:rPr lang="zh-CN" altLang="en-US" dirty="0"/>
              <a:t>向文件写入一个列表示例。</a:t>
            </a:r>
          </a:p>
        </p:txBody>
      </p:sp>
      <p:pic>
        <p:nvPicPr>
          <p:cNvPr id="4" name="图片 3" descr="文本&#10;&#10;描述已自动生成">
            <a:extLst>
              <a:ext uri="{FF2B5EF4-FFF2-40B4-BE49-F238E27FC236}">
                <a16:creationId xmlns:a16="http://schemas.microsoft.com/office/drawing/2014/main" id="{9C96006C-7CE0-C875-AD56-079E66DD7E3C}"/>
              </a:ext>
            </a:extLst>
          </p:cNvPr>
          <p:cNvPicPr>
            <a:picLocks noChangeAspect="1"/>
          </p:cNvPicPr>
          <p:nvPr/>
        </p:nvPicPr>
        <p:blipFill>
          <a:blip r:embed="rId3"/>
          <a:stretch>
            <a:fillRect/>
          </a:stretch>
        </p:blipFill>
        <p:spPr>
          <a:xfrm>
            <a:off x="114300" y="1663541"/>
            <a:ext cx="6391275" cy="3098117"/>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6" name="图片 5" descr="文本&#10;&#10;描述已自动生成">
            <a:extLst>
              <a:ext uri="{FF2B5EF4-FFF2-40B4-BE49-F238E27FC236}">
                <a16:creationId xmlns:a16="http://schemas.microsoft.com/office/drawing/2014/main" id="{723CD13D-E808-ADD4-6223-F33DD126CDC5}"/>
              </a:ext>
            </a:extLst>
          </p:cNvPr>
          <p:cNvPicPr>
            <a:picLocks noChangeAspect="1"/>
          </p:cNvPicPr>
          <p:nvPr/>
        </p:nvPicPr>
        <p:blipFill>
          <a:blip r:embed="rId4"/>
          <a:stretch>
            <a:fillRect/>
          </a:stretch>
        </p:blipFill>
        <p:spPr>
          <a:xfrm>
            <a:off x="114300" y="4988486"/>
            <a:ext cx="4447175" cy="1188476"/>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5" name="图片 4" descr="文本&#10;&#10;描述已自动生成">
            <a:extLst>
              <a:ext uri="{FF2B5EF4-FFF2-40B4-BE49-F238E27FC236}">
                <a16:creationId xmlns:a16="http://schemas.microsoft.com/office/drawing/2014/main" id="{C40D9DDA-5E4E-C623-D408-C37BD2CAF1FB}"/>
              </a:ext>
            </a:extLst>
          </p:cNvPr>
          <p:cNvPicPr>
            <a:picLocks noChangeAspect="1"/>
          </p:cNvPicPr>
          <p:nvPr/>
        </p:nvPicPr>
        <p:blipFill>
          <a:blip r:embed="rId5"/>
          <a:stretch>
            <a:fillRect/>
          </a:stretch>
        </p:blipFill>
        <p:spPr>
          <a:xfrm>
            <a:off x="6717176" y="1684020"/>
            <a:ext cx="5474823" cy="3098118"/>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7" name="图片 6" descr="文本&#10;&#10;中度可信度描述已自动生成">
            <a:extLst>
              <a:ext uri="{FF2B5EF4-FFF2-40B4-BE49-F238E27FC236}">
                <a16:creationId xmlns:a16="http://schemas.microsoft.com/office/drawing/2014/main" id="{86B93F3C-8700-8C42-BE00-5B77F443A6A6}"/>
              </a:ext>
            </a:extLst>
          </p:cNvPr>
          <p:cNvPicPr>
            <a:picLocks noChangeAspect="1"/>
          </p:cNvPicPr>
          <p:nvPr/>
        </p:nvPicPr>
        <p:blipFill>
          <a:blip r:embed="rId6"/>
          <a:stretch>
            <a:fillRect/>
          </a:stretch>
        </p:blipFill>
        <p:spPr>
          <a:xfrm>
            <a:off x="6717176" y="4988485"/>
            <a:ext cx="4602483" cy="1550669"/>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082760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a:xfrm>
            <a:off x="371475" y="1095375"/>
            <a:ext cx="2828925" cy="5081587"/>
          </a:xfrm>
        </p:spPr>
        <p:txBody>
          <a:bodyPr>
            <a:normAutofit/>
          </a:bodyPr>
          <a:lstStyle/>
          <a:p>
            <a:pPr marL="0" indent="0">
              <a:buNone/>
            </a:pPr>
            <a:r>
              <a:rPr lang="en-US" altLang="zh-CN" dirty="0"/>
              <a:t>8.1.4</a:t>
            </a:r>
            <a:r>
              <a:rPr lang="zh-CN" altLang="en-US" dirty="0"/>
              <a:t>文件的管理</a:t>
            </a:r>
          </a:p>
          <a:p>
            <a:pPr marL="0" indent="457200">
              <a:buNone/>
            </a:pPr>
            <a:r>
              <a:rPr lang="en-US" altLang="zh-CN" dirty="0"/>
              <a:t>Python</a:t>
            </a:r>
            <a:r>
              <a:rPr lang="zh-CN" altLang="en-US" dirty="0"/>
              <a:t>提供内置</a:t>
            </a:r>
            <a:r>
              <a:rPr lang="en-US" altLang="zh-CN" dirty="0" err="1"/>
              <a:t>os</a:t>
            </a:r>
            <a:r>
              <a:rPr lang="zh-CN" altLang="en-US" dirty="0"/>
              <a:t>模块，提供了非常丰富的文件处理方法，从而实现对文件的创建、改变、删除等一系列操作。</a:t>
            </a:r>
          </a:p>
        </p:txBody>
      </p:sp>
      <p:graphicFrame>
        <p:nvGraphicFramePr>
          <p:cNvPr id="8" name="表格 7">
            <a:extLst>
              <a:ext uri="{FF2B5EF4-FFF2-40B4-BE49-F238E27FC236}">
                <a16:creationId xmlns:a16="http://schemas.microsoft.com/office/drawing/2014/main" id="{559BA973-CB19-2577-0442-28E813278FB5}"/>
              </a:ext>
            </a:extLst>
          </p:cNvPr>
          <p:cNvGraphicFramePr>
            <a:graphicFrameLocks noGrp="1"/>
          </p:cNvGraphicFramePr>
          <p:nvPr>
            <p:extLst>
              <p:ext uri="{D42A27DB-BD31-4B8C-83A1-F6EECF244321}">
                <p14:modId xmlns:p14="http://schemas.microsoft.com/office/powerpoint/2010/main" val="3771449862"/>
              </p:ext>
            </p:extLst>
          </p:nvPr>
        </p:nvGraphicFramePr>
        <p:xfrm>
          <a:off x="3295840" y="805403"/>
          <a:ext cx="8763000" cy="5875654"/>
        </p:xfrm>
        <a:graphic>
          <a:graphicData uri="http://schemas.openxmlformats.org/drawingml/2006/table">
            <a:tbl>
              <a:tblPr>
                <a:tableStyleId>{5C22544A-7EE6-4342-B048-85BDC9FD1C3A}</a:tableStyleId>
              </a:tblPr>
              <a:tblGrid>
                <a:gridCol w="2681163">
                  <a:extLst>
                    <a:ext uri="{9D8B030D-6E8A-4147-A177-3AD203B41FA5}">
                      <a16:colId xmlns:a16="http://schemas.microsoft.com/office/drawing/2014/main" val="3051684441"/>
                    </a:ext>
                  </a:extLst>
                </a:gridCol>
                <a:gridCol w="6081837">
                  <a:extLst>
                    <a:ext uri="{9D8B030D-6E8A-4147-A177-3AD203B41FA5}">
                      <a16:colId xmlns:a16="http://schemas.microsoft.com/office/drawing/2014/main" val="1791109196"/>
                    </a:ext>
                  </a:extLst>
                </a:gridCol>
              </a:tblGrid>
              <a:tr h="239611">
                <a:tc>
                  <a:txBody>
                    <a:bodyPr/>
                    <a:lstStyle/>
                    <a:p>
                      <a:pPr marL="0" marR="0" indent="0" algn="ctr">
                        <a:lnSpc>
                          <a:spcPct val="150000"/>
                        </a:lnSpc>
                        <a:spcBef>
                          <a:spcPts val="0"/>
                        </a:spcBef>
                        <a:spcAft>
                          <a:spcPts val="0"/>
                        </a:spcAft>
                      </a:pPr>
                      <a:r>
                        <a:rPr lang="zh-CN" altLang="en-US" sz="1400" kern="0" dirty="0">
                          <a:effectLst/>
                        </a:rPr>
                        <a:t>操作方式</a:t>
                      </a:r>
                      <a:endParaRPr lang="zh-CN" altLang="en-US"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ctr">
                        <a:lnSpc>
                          <a:spcPct val="150000"/>
                        </a:lnSpc>
                        <a:spcBef>
                          <a:spcPts val="0"/>
                        </a:spcBef>
                        <a:spcAft>
                          <a:spcPts val="0"/>
                        </a:spcAft>
                      </a:pPr>
                      <a:r>
                        <a:rPr lang="zh-CN" altLang="en-US" sz="1400" kern="0">
                          <a:effectLst/>
                        </a:rPr>
                        <a:t>含义</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3710851420"/>
                  </a:ext>
                </a:extLst>
              </a:tr>
              <a:tr h="239611">
                <a:tc>
                  <a:txBody>
                    <a:bodyPr/>
                    <a:lstStyle/>
                    <a:p>
                      <a:pPr marL="0" marR="0" indent="0" algn="ctr">
                        <a:lnSpc>
                          <a:spcPct val="150000"/>
                        </a:lnSpc>
                        <a:spcBef>
                          <a:spcPts val="0"/>
                        </a:spcBef>
                        <a:spcAft>
                          <a:spcPts val="0"/>
                        </a:spcAft>
                      </a:pPr>
                      <a:r>
                        <a:rPr lang="en-US" sz="1400" kern="0">
                          <a:effectLst/>
                        </a:rPr>
                        <a:t>os.access(path, mode)</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检验权限模式</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1030796631"/>
                  </a:ext>
                </a:extLst>
              </a:tr>
              <a:tr h="239611">
                <a:tc>
                  <a:txBody>
                    <a:bodyPr/>
                    <a:lstStyle/>
                    <a:p>
                      <a:pPr marL="0" marR="0" indent="0" algn="ctr">
                        <a:lnSpc>
                          <a:spcPct val="150000"/>
                        </a:lnSpc>
                        <a:spcBef>
                          <a:spcPts val="0"/>
                        </a:spcBef>
                        <a:spcAft>
                          <a:spcPts val="0"/>
                        </a:spcAft>
                      </a:pPr>
                      <a:r>
                        <a:rPr lang="en-US" sz="1400" kern="0">
                          <a:effectLst/>
                        </a:rPr>
                        <a:t>os.chdir(path)</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改变当前工作目录</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485883533"/>
                  </a:ext>
                </a:extLst>
              </a:tr>
              <a:tr h="239611">
                <a:tc>
                  <a:txBody>
                    <a:bodyPr/>
                    <a:lstStyle/>
                    <a:p>
                      <a:pPr marL="0" marR="0" indent="0" algn="ctr">
                        <a:lnSpc>
                          <a:spcPct val="150000"/>
                        </a:lnSpc>
                        <a:spcBef>
                          <a:spcPts val="0"/>
                        </a:spcBef>
                        <a:spcAft>
                          <a:spcPts val="0"/>
                        </a:spcAft>
                      </a:pPr>
                      <a:r>
                        <a:rPr lang="en-US" sz="1400" kern="0">
                          <a:effectLst/>
                        </a:rPr>
                        <a:t>os.chflags(path, flags)</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设置路径的标记为数字标记。</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2447379924"/>
                  </a:ext>
                </a:extLst>
              </a:tr>
              <a:tr h="239611">
                <a:tc>
                  <a:txBody>
                    <a:bodyPr/>
                    <a:lstStyle/>
                    <a:p>
                      <a:pPr marL="0" marR="0" indent="0" algn="ctr">
                        <a:lnSpc>
                          <a:spcPct val="150000"/>
                        </a:lnSpc>
                        <a:spcBef>
                          <a:spcPts val="0"/>
                        </a:spcBef>
                        <a:spcAft>
                          <a:spcPts val="0"/>
                        </a:spcAft>
                      </a:pPr>
                      <a:r>
                        <a:rPr lang="en-US" sz="1400" kern="0">
                          <a:effectLst/>
                        </a:rPr>
                        <a:t>os.chmod(path, mode)</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更改权限</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2658566151"/>
                  </a:ext>
                </a:extLst>
              </a:tr>
              <a:tr h="239528">
                <a:tc>
                  <a:txBody>
                    <a:bodyPr/>
                    <a:lstStyle/>
                    <a:p>
                      <a:pPr marL="0" marR="0" indent="0" algn="ctr">
                        <a:lnSpc>
                          <a:spcPct val="150000"/>
                        </a:lnSpc>
                        <a:spcBef>
                          <a:spcPts val="0"/>
                        </a:spcBef>
                        <a:spcAft>
                          <a:spcPts val="0"/>
                        </a:spcAft>
                      </a:pPr>
                      <a:r>
                        <a:rPr lang="en-US" sz="1400" kern="0">
                          <a:effectLst/>
                        </a:rPr>
                        <a:t>os.dup(fd)</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复制文件描述符</a:t>
                      </a:r>
                      <a:r>
                        <a:rPr lang="en-US" sz="1400" kern="0">
                          <a:effectLst/>
                        </a:rPr>
                        <a:t>fd</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786300044"/>
                  </a:ext>
                </a:extLst>
              </a:tr>
              <a:tr h="239528">
                <a:tc>
                  <a:txBody>
                    <a:bodyPr/>
                    <a:lstStyle/>
                    <a:p>
                      <a:pPr marL="0" marR="0" indent="0" algn="ctr">
                        <a:lnSpc>
                          <a:spcPct val="150000"/>
                        </a:lnSpc>
                        <a:spcBef>
                          <a:spcPts val="0"/>
                        </a:spcBef>
                        <a:spcAft>
                          <a:spcPts val="0"/>
                        </a:spcAft>
                      </a:pPr>
                      <a:r>
                        <a:rPr lang="en-US" sz="1400" kern="0">
                          <a:effectLst/>
                        </a:rPr>
                        <a:t>os.dup2(fd, fd2)</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将一个文件描述符</a:t>
                      </a:r>
                      <a:r>
                        <a:rPr lang="en-US" altLang="zh-CN" sz="1400" kern="0">
                          <a:effectLst/>
                        </a:rPr>
                        <a:t>fd</a:t>
                      </a:r>
                      <a:r>
                        <a:rPr lang="zh-CN" altLang="en-US" sz="1400" kern="0">
                          <a:effectLst/>
                        </a:rPr>
                        <a:t>复制到另一个</a:t>
                      </a:r>
                      <a:r>
                        <a:rPr lang="en-US" altLang="zh-CN" sz="1400" kern="0">
                          <a:effectLst/>
                        </a:rPr>
                        <a:t>fd2</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1635489592"/>
                  </a:ext>
                </a:extLst>
              </a:tr>
              <a:tr h="239611">
                <a:tc>
                  <a:txBody>
                    <a:bodyPr/>
                    <a:lstStyle/>
                    <a:p>
                      <a:pPr marL="0" marR="0" indent="0" algn="ctr">
                        <a:lnSpc>
                          <a:spcPct val="150000"/>
                        </a:lnSpc>
                        <a:spcBef>
                          <a:spcPts val="0"/>
                        </a:spcBef>
                        <a:spcAft>
                          <a:spcPts val="0"/>
                        </a:spcAft>
                      </a:pPr>
                      <a:r>
                        <a:rPr lang="en-US" sz="1400" kern="0">
                          <a:effectLst/>
                        </a:rPr>
                        <a:t>os.fchdir(fd)</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通过文件描述符改变当前工作目录</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2673900482"/>
                  </a:ext>
                </a:extLst>
              </a:tr>
              <a:tr h="239611">
                <a:tc>
                  <a:txBody>
                    <a:bodyPr/>
                    <a:lstStyle/>
                    <a:p>
                      <a:pPr marL="0" marR="0" indent="0" algn="ctr">
                        <a:lnSpc>
                          <a:spcPct val="150000"/>
                        </a:lnSpc>
                        <a:spcBef>
                          <a:spcPts val="0"/>
                        </a:spcBef>
                        <a:spcAft>
                          <a:spcPts val="0"/>
                        </a:spcAft>
                      </a:pPr>
                      <a:r>
                        <a:rPr lang="en-US" sz="1400" kern="0">
                          <a:effectLst/>
                        </a:rPr>
                        <a:t>os.getcwd()</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dirty="0">
                          <a:effectLst/>
                        </a:rPr>
                        <a:t>返回当前工作目录</a:t>
                      </a:r>
                      <a:endParaRPr lang="zh-CN" altLang="en-US"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3099564513"/>
                  </a:ext>
                </a:extLst>
              </a:tr>
              <a:tr h="239611">
                <a:tc>
                  <a:txBody>
                    <a:bodyPr/>
                    <a:lstStyle/>
                    <a:p>
                      <a:pPr marL="0" marR="0" indent="0" algn="ctr">
                        <a:lnSpc>
                          <a:spcPct val="150000"/>
                        </a:lnSpc>
                        <a:spcBef>
                          <a:spcPts val="0"/>
                        </a:spcBef>
                        <a:spcAft>
                          <a:spcPts val="0"/>
                        </a:spcAft>
                      </a:pPr>
                      <a:r>
                        <a:rPr lang="en-US" sz="1400" kern="0">
                          <a:effectLst/>
                        </a:rPr>
                        <a:t>os.lchmod(path, mode)</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dirty="0">
                          <a:effectLst/>
                        </a:rPr>
                        <a:t>修改连接文件权限</a:t>
                      </a:r>
                      <a:endParaRPr lang="zh-CN" altLang="en-US"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161257561"/>
                  </a:ext>
                </a:extLst>
              </a:tr>
              <a:tr h="239528">
                <a:tc>
                  <a:txBody>
                    <a:bodyPr/>
                    <a:lstStyle/>
                    <a:p>
                      <a:pPr marL="0" marR="0" indent="0" algn="ctr">
                        <a:lnSpc>
                          <a:spcPct val="150000"/>
                        </a:lnSpc>
                        <a:spcBef>
                          <a:spcPts val="0"/>
                        </a:spcBef>
                        <a:spcAft>
                          <a:spcPts val="0"/>
                        </a:spcAft>
                      </a:pPr>
                      <a:r>
                        <a:rPr lang="en-US" sz="1400" kern="0">
                          <a:effectLst/>
                        </a:rPr>
                        <a:t>os.listdir(path)</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返回</a:t>
                      </a:r>
                      <a:r>
                        <a:rPr lang="en-US" altLang="zh-CN" sz="1400" kern="0">
                          <a:effectLst/>
                        </a:rPr>
                        <a:t>path</a:t>
                      </a:r>
                      <a:r>
                        <a:rPr lang="zh-CN" altLang="en-US" sz="1400" kern="0">
                          <a:effectLst/>
                        </a:rPr>
                        <a:t>指定的文件夹包含的文件或文件夹的名字的列表</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961209882"/>
                  </a:ext>
                </a:extLst>
              </a:tr>
              <a:tr h="239611">
                <a:tc>
                  <a:txBody>
                    <a:bodyPr/>
                    <a:lstStyle/>
                    <a:p>
                      <a:pPr marL="0" marR="0" indent="0" algn="ctr">
                        <a:lnSpc>
                          <a:spcPct val="150000"/>
                        </a:lnSpc>
                        <a:spcBef>
                          <a:spcPts val="0"/>
                        </a:spcBef>
                        <a:spcAft>
                          <a:spcPts val="0"/>
                        </a:spcAft>
                      </a:pPr>
                      <a:r>
                        <a:rPr lang="en-US" sz="1400" kern="0">
                          <a:effectLst/>
                        </a:rPr>
                        <a:t>os.pathconf(path, name)</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返回相关文件的系统配置信息</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3270624342"/>
                  </a:ext>
                </a:extLst>
              </a:tr>
              <a:tr h="239611">
                <a:tc>
                  <a:txBody>
                    <a:bodyPr/>
                    <a:lstStyle/>
                    <a:p>
                      <a:pPr marL="0" marR="0" indent="0" algn="ctr">
                        <a:lnSpc>
                          <a:spcPct val="150000"/>
                        </a:lnSpc>
                        <a:spcBef>
                          <a:spcPts val="0"/>
                        </a:spcBef>
                        <a:spcAft>
                          <a:spcPts val="0"/>
                        </a:spcAft>
                      </a:pPr>
                      <a:r>
                        <a:rPr lang="en-US" sz="1400" kern="0">
                          <a:effectLst/>
                        </a:rPr>
                        <a:t>os.removedirs(path)</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递归删除目录</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3674660989"/>
                  </a:ext>
                </a:extLst>
              </a:tr>
              <a:tr h="239528">
                <a:tc>
                  <a:txBody>
                    <a:bodyPr/>
                    <a:lstStyle/>
                    <a:p>
                      <a:pPr marL="0" marR="0" indent="0" algn="ctr">
                        <a:lnSpc>
                          <a:spcPct val="150000"/>
                        </a:lnSpc>
                        <a:spcBef>
                          <a:spcPts val="0"/>
                        </a:spcBef>
                        <a:spcAft>
                          <a:spcPts val="0"/>
                        </a:spcAft>
                      </a:pPr>
                      <a:r>
                        <a:rPr lang="en-US" sz="1400" kern="0">
                          <a:effectLst/>
                        </a:rPr>
                        <a:t>os.rename(src, dst)</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重命名文件或目录，从</a:t>
                      </a:r>
                      <a:r>
                        <a:rPr lang="en-US" altLang="zh-CN" sz="1400" kern="0">
                          <a:effectLst/>
                        </a:rPr>
                        <a:t>src</a:t>
                      </a:r>
                      <a:r>
                        <a:rPr lang="zh-CN" altLang="en-US" sz="1400" kern="0">
                          <a:effectLst/>
                        </a:rPr>
                        <a:t>到</a:t>
                      </a:r>
                      <a:r>
                        <a:rPr lang="en-US" altLang="zh-CN" sz="1400" kern="0">
                          <a:effectLst/>
                        </a:rPr>
                        <a:t>dst</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1043092206"/>
                  </a:ext>
                </a:extLst>
              </a:tr>
              <a:tr h="239528">
                <a:tc>
                  <a:txBody>
                    <a:bodyPr/>
                    <a:lstStyle/>
                    <a:p>
                      <a:pPr marL="0" marR="0" indent="0" algn="ctr">
                        <a:lnSpc>
                          <a:spcPct val="150000"/>
                        </a:lnSpc>
                        <a:spcBef>
                          <a:spcPts val="0"/>
                        </a:spcBef>
                        <a:spcAft>
                          <a:spcPts val="0"/>
                        </a:spcAft>
                      </a:pPr>
                      <a:r>
                        <a:rPr lang="en-US" sz="1400" kern="0">
                          <a:effectLst/>
                        </a:rPr>
                        <a:t>os.rmdir(path)</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a:effectLst/>
                        </a:rPr>
                        <a:t>删除</a:t>
                      </a:r>
                      <a:r>
                        <a:rPr lang="en-US" altLang="zh-CN" sz="1400" kern="0">
                          <a:effectLst/>
                        </a:rPr>
                        <a:t>path</a:t>
                      </a:r>
                      <a:r>
                        <a:rPr lang="zh-CN" altLang="en-US" sz="1400" kern="0">
                          <a:effectLst/>
                        </a:rPr>
                        <a:t>指定的空目录，如果目录非空，则抛出一个</a:t>
                      </a:r>
                      <a:r>
                        <a:rPr lang="en-US" altLang="zh-CN" sz="1400" kern="0">
                          <a:effectLst/>
                        </a:rPr>
                        <a:t>OSError</a:t>
                      </a:r>
                      <a:r>
                        <a:rPr lang="zh-CN" altLang="en-US" sz="1400" kern="0">
                          <a:effectLst/>
                        </a:rPr>
                        <a:t>异常</a:t>
                      </a:r>
                      <a:endParaRPr lang="zh-CN" alt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1740631617"/>
                  </a:ext>
                </a:extLst>
              </a:tr>
              <a:tr h="239528">
                <a:tc>
                  <a:txBody>
                    <a:bodyPr/>
                    <a:lstStyle/>
                    <a:p>
                      <a:pPr marL="0" marR="0" indent="0" algn="ctr">
                        <a:lnSpc>
                          <a:spcPct val="150000"/>
                        </a:lnSpc>
                        <a:spcBef>
                          <a:spcPts val="0"/>
                        </a:spcBef>
                        <a:spcAft>
                          <a:spcPts val="0"/>
                        </a:spcAft>
                      </a:pPr>
                      <a:r>
                        <a:rPr lang="en-US" sz="1400" kern="0">
                          <a:effectLst/>
                        </a:rPr>
                        <a:t>os.mkdir(path[, mode])</a:t>
                      </a:r>
                      <a:endParaRPr lang="en-US"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tc>
                  <a:txBody>
                    <a:bodyPr/>
                    <a:lstStyle/>
                    <a:p>
                      <a:pPr marL="0" marR="0" indent="0" algn="l">
                        <a:lnSpc>
                          <a:spcPct val="150000"/>
                        </a:lnSpc>
                        <a:spcBef>
                          <a:spcPts val="0"/>
                        </a:spcBef>
                        <a:spcAft>
                          <a:spcPts val="0"/>
                        </a:spcAft>
                      </a:pPr>
                      <a:r>
                        <a:rPr lang="zh-CN" altLang="en-US" sz="1400" kern="0" dirty="0">
                          <a:effectLst/>
                        </a:rPr>
                        <a:t>以数字</a:t>
                      </a:r>
                      <a:r>
                        <a:rPr lang="en-US" altLang="zh-CN" sz="1400" kern="0" dirty="0">
                          <a:effectLst/>
                        </a:rPr>
                        <a:t>mode</a:t>
                      </a:r>
                      <a:r>
                        <a:rPr lang="zh-CN" altLang="en-US" sz="1400" kern="0" dirty="0">
                          <a:effectLst/>
                        </a:rPr>
                        <a:t>的模式创建一个名为</a:t>
                      </a:r>
                      <a:r>
                        <a:rPr lang="en-US" altLang="zh-CN" sz="1400" kern="0" dirty="0">
                          <a:effectLst/>
                        </a:rPr>
                        <a:t>path</a:t>
                      </a:r>
                      <a:r>
                        <a:rPr lang="zh-CN" altLang="en-US" sz="1400" kern="0" dirty="0">
                          <a:effectLst/>
                        </a:rPr>
                        <a:t>的文件夹，默认的</a:t>
                      </a:r>
                      <a:r>
                        <a:rPr lang="en-US" altLang="zh-CN" sz="1400" kern="0" dirty="0">
                          <a:effectLst/>
                        </a:rPr>
                        <a:t>mode</a:t>
                      </a:r>
                      <a:r>
                        <a:rPr lang="zh-CN" altLang="en-US" sz="1400" kern="0" dirty="0">
                          <a:effectLst/>
                        </a:rPr>
                        <a:t>是</a:t>
                      </a:r>
                      <a:r>
                        <a:rPr lang="en-US" altLang="zh-CN" sz="1400" kern="0" dirty="0">
                          <a:effectLst/>
                        </a:rPr>
                        <a:t>0777(</a:t>
                      </a:r>
                      <a:r>
                        <a:rPr lang="zh-CN" altLang="en-US" sz="1400" kern="0" dirty="0">
                          <a:effectLst/>
                        </a:rPr>
                        <a:t>八进制</a:t>
                      </a:r>
                      <a:r>
                        <a:rPr lang="en-US" altLang="zh-CN" sz="1400" kern="0" dirty="0">
                          <a:effectLst/>
                        </a:rPr>
                        <a:t>)</a:t>
                      </a:r>
                      <a:endParaRPr lang="zh-CN" altLang="en-US"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59811" marR="59811" marT="39874" marB="39874" anchor="ctr"/>
                </a:tc>
                <a:extLst>
                  <a:ext uri="{0D108BD9-81ED-4DB2-BD59-A6C34878D82A}">
                    <a16:rowId xmlns:a16="http://schemas.microsoft.com/office/drawing/2014/main" val="1084999283"/>
                  </a:ext>
                </a:extLst>
              </a:tr>
            </a:tbl>
          </a:graphicData>
        </a:graphic>
      </p:graphicFrame>
    </p:spTree>
    <p:extLst>
      <p:ext uri="{BB962C8B-B14F-4D97-AF65-F5344CB8AC3E}">
        <p14:creationId xmlns:p14="http://schemas.microsoft.com/office/powerpoint/2010/main" val="2560513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457200">
              <a:buNone/>
            </a:pPr>
            <a:r>
              <a:rPr lang="zh-CN" altLang="en-US" dirty="0"/>
              <a:t>数据库技术的研究对象是数据，研究内容是通过对数据的统一组织和管理，按照指定的数据结构建立相应的数据库；数据库管理系统是实现对数据库中数据的添加、修改、删除、查询和报表等多种功能的应用系统；数据库系统则可以实现对数据的处理和分析。</a:t>
            </a:r>
          </a:p>
        </p:txBody>
      </p:sp>
    </p:spTree>
    <p:extLst>
      <p:ext uri="{BB962C8B-B14F-4D97-AF65-F5344CB8AC3E}">
        <p14:creationId xmlns:p14="http://schemas.microsoft.com/office/powerpoint/2010/main" val="169387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0">
              <a:buNone/>
            </a:pPr>
            <a:r>
              <a:rPr lang="en-US" altLang="zh-CN" dirty="0"/>
              <a:t>8.2.1</a:t>
            </a:r>
            <a:r>
              <a:rPr lang="zh-CN" altLang="en-US" dirty="0"/>
              <a:t>数据库的基本概念</a:t>
            </a:r>
          </a:p>
          <a:p>
            <a:pPr marL="0" indent="457200">
              <a:buNone/>
            </a:pPr>
            <a:r>
              <a:rPr lang="zh-CN" altLang="en-US" dirty="0"/>
              <a:t>数据</a:t>
            </a:r>
            <a:r>
              <a:rPr lang="en-US" altLang="zh-CN" dirty="0"/>
              <a:t>(Data)</a:t>
            </a:r>
            <a:r>
              <a:rPr lang="zh-CN" altLang="en-US" dirty="0"/>
              <a:t>：表示客观事物的符号。</a:t>
            </a:r>
            <a:endParaRPr lang="en-US" altLang="zh-CN" dirty="0"/>
          </a:p>
          <a:p>
            <a:pPr marL="0" indent="457200">
              <a:buNone/>
            </a:pPr>
            <a:r>
              <a:rPr lang="zh-CN" altLang="en-US" dirty="0"/>
              <a:t>数据库</a:t>
            </a:r>
            <a:r>
              <a:rPr lang="en-US" altLang="zh-CN" dirty="0"/>
              <a:t>(</a:t>
            </a:r>
            <a:r>
              <a:rPr lang="en-US" altLang="zh-CN" dirty="0" err="1"/>
              <a:t>DataBase</a:t>
            </a:r>
            <a:r>
              <a:rPr lang="zh-CN" altLang="en-US" dirty="0"/>
              <a:t>，</a:t>
            </a:r>
            <a:r>
              <a:rPr lang="en-US" altLang="zh-CN" dirty="0"/>
              <a:t>DB)</a:t>
            </a:r>
            <a:r>
              <a:rPr lang="zh-CN" altLang="en-US" dirty="0"/>
              <a:t>：长期存储在计算机内，有组织可共享的大量数据的集合</a:t>
            </a:r>
            <a:r>
              <a:rPr lang="en-US" altLang="zh-CN" dirty="0"/>
              <a:t>(</a:t>
            </a:r>
            <a:r>
              <a:rPr lang="zh-CN" altLang="en-US" dirty="0"/>
              <a:t>存放数据的电子仓库</a:t>
            </a:r>
            <a:r>
              <a:rPr lang="en-US" altLang="zh-CN" dirty="0"/>
              <a:t>)</a:t>
            </a:r>
            <a:r>
              <a:rPr lang="zh-CN" altLang="en-US" dirty="0"/>
              <a:t>。特点：结构化存储、冗余度低，独立性高、共享和易扩展等。</a:t>
            </a:r>
          </a:p>
        </p:txBody>
      </p:sp>
    </p:spTree>
    <p:extLst>
      <p:ext uri="{BB962C8B-B14F-4D97-AF65-F5344CB8AC3E}">
        <p14:creationId xmlns:p14="http://schemas.microsoft.com/office/powerpoint/2010/main" val="2511725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0">
              <a:buNone/>
            </a:pPr>
            <a:r>
              <a:rPr lang="en-US" altLang="zh-CN" dirty="0"/>
              <a:t>8.2.1</a:t>
            </a:r>
            <a:r>
              <a:rPr lang="zh-CN" altLang="en-US" dirty="0"/>
              <a:t>数据库的基本概念</a:t>
            </a:r>
          </a:p>
          <a:p>
            <a:pPr marL="0" indent="457200">
              <a:buNone/>
            </a:pPr>
            <a:r>
              <a:rPr lang="zh-CN" altLang="en-US" dirty="0"/>
              <a:t>数据库管理系统</a:t>
            </a:r>
            <a:r>
              <a:rPr lang="en-US" altLang="zh-CN" dirty="0"/>
              <a:t>(</a:t>
            </a:r>
            <a:r>
              <a:rPr lang="en-US" altLang="zh-CN" dirty="0" err="1"/>
              <a:t>DataBase</a:t>
            </a:r>
            <a:r>
              <a:rPr lang="en-US" altLang="zh-CN" dirty="0"/>
              <a:t> Management System</a:t>
            </a:r>
            <a:r>
              <a:rPr lang="zh-CN" altLang="en-US" dirty="0"/>
              <a:t>，</a:t>
            </a:r>
            <a:r>
              <a:rPr lang="en-US" altLang="zh-CN" dirty="0"/>
              <a:t>DBMS)</a:t>
            </a:r>
            <a:r>
              <a:rPr lang="zh-CN" altLang="en-US" dirty="0"/>
              <a:t>：提供给用户，并帮助用户建立、使用和管理数据库的软件系统。功能：数据定义，数据操作，事务和运行管理，组织、存储和管理数据，数据库的建立和维护等。例如：</a:t>
            </a:r>
            <a:r>
              <a:rPr lang="en-US" altLang="zh-CN" dirty="0"/>
              <a:t>SQL Server</a:t>
            </a:r>
            <a:r>
              <a:rPr lang="zh-CN" altLang="en-US" dirty="0"/>
              <a:t>、</a:t>
            </a:r>
            <a:r>
              <a:rPr lang="en-US" altLang="zh-CN" dirty="0"/>
              <a:t>Access</a:t>
            </a:r>
            <a:r>
              <a:rPr lang="zh-CN" altLang="en-US" dirty="0"/>
              <a:t>、</a:t>
            </a:r>
            <a:r>
              <a:rPr lang="en-US" altLang="zh-CN" dirty="0"/>
              <a:t>Oracle</a:t>
            </a:r>
            <a:r>
              <a:rPr lang="zh-CN" altLang="en-US" dirty="0"/>
              <a:t>、</a:t>
            </a:r>
            <a:r>
              <a:rPr lang="en-US" altLang="zh-CN" dirty="0"/>
              <a:t>DB2</a:t>
            </a:r>
            <a:r>
              <a:rPr lang="zh-CN" altLang="en-US" dirty="0"/>
              <a:t>和</a:t>
            </a:r>
            <a:r>
              <a:rPr lang="en-US" altLang="zh-CN" dirty="0"/>
              <a:t>MySQL</a:t>
            </a:r>
            <a:r>
              <a:rPr lang="zh-CN" altLang="en-US" dirty="0"/>
              <a:t>等。</a:t>
            </a:r>
          </a:p>
          <a:p>
            <a:pPr marL="0" indent="457200">
              <a:buNone/>
            </a:pPr>
            <a:r>
              <a:rPr lang="zh-CN" altLang="en-US" dirty="0"/>
              <a:t>数据库系统</a:t>
            </a:r>
            <a:r>
              <a:rPr lang="en-US" altLang="zh-CN" dirty="0"/>
              <a:t>(</a:t>
            </a:r>
            <a:r>
              <a:rPr lang="en-US" altLang="zh-CN" dirty="0" err="1"/>
              <a:t>DataBase</a:t>
            </a:r>
            <a:r>
              <a:rPr lang="en-US" altLang="zh-CN" dirty="0"/>
              <a:t> System</a:t>
            </a:r>
            <a:r>
              <a:rPr lang="zh-CN" altLang="en-US" dirty="0"/>
              <a:t>，</a:t>
            </a:r>
            <a:r>
              <a:rPr lang="en-US" altLang="zh-CN" dirty="0"/>
              <a:t>DBS)</a:t>
            </a:r>
            <a:r>
              <a:rPr lang="zh-CN" altLang="en-US" dirty="0"/>
              <a:t>：在计算机系统中引入数据库后，由数据库、数据库管理系统、开发工具、应用系统、数据库管理员和用户等构成的完整系统。</a:t>
            </a:r>
          </a:p>
        </p:txBody>
      </p:sp>
    </p:spTree>
    <p:extLst>
      <p:ext uri="{BB962C8B-B14F-4D97-AF65-F5344CB8AC3E}">
        <p14:creationId xmlns:p14="http://schemas.microsoft.com/office/powerpoint/2010/main" val="169397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0">
              <a:buNone/>
            </a:pPr>
            <a:r>
              <a:rPr lang="en-US" altLang="zh-CN" dirty="0"/>
              <a:t>8.2.1</a:t>
            </a:r>
            <a:r>
              <a:rPr lang="zh-CN" altLang="en-US" dirty="0"/>
              <a:t>数据库的基本概念</a:t>
            </a:r>
          </a:p>
          <a:p>
            <a:pPr marL="0" indent="457200">
              <a:buNone/>
            </a:pPr>
            <a:r>
              <a:rPr lang="zh-CN" altLang="en-US" dirty="0"/>
              <a:t>数据库系统组成：硬件、软件和人员</a:t>
            </a:r>
            <a:r>
              <a:rPr lang="en-US" altLang="zh-CN" dirty="0"/>
              <a:t>(</a:t>
            </a:r>
            <a:r>
              <a:rPr lang="zh-CN" altLang="en-US" dirty="0"/>
              <a:t>数据库设计员、程序员、数据库管理员和用户</a:t>
            </a:r>
            <a:r>
              <a:rPr lang="en-US" altLang="zh-CN" dirty="0"/>
              <a:t>)</a:t>
            </a:r>
            <a:r>
              <a:rPr lang="zh-CN" altLang="en-US" dirty="0"/>
              <a:t>等。</a:t>
            </a:r>
          </a:p>
          <a:p>
            <a:pPr marL="0" indent="457200">
              <a:buNone/>
            </a:pPr>
            <a:r>
              <a:rPr lang="zh-CN" altLang="en-US" dirty="0"/>
              <a:t>数据管理的三个阶段：人工管理、文件管理和数据库系统等。</a:t>
            </a:r>
          </a:p>
        </p:txBody>
      </p:sp>
    </p:spTree>
    <p:extLst>
      <p:ext uri="{BB962C8B-B14F-4D97-AF65-F5344CB8AC3E}">
        <p14:creationId xmlns:p14="http://schemas.microsoft.com/office/powerpoint/2010/main" val="869850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0">
              <a:buNone/>
            </a:pPr>
            <a:r>
              <a:rPr lang="en-US" altLang="zh-CN" dirty="0"/>
              <a:t>8.2.2</a:t>
            </a:r>
            <a:r>
              <a:rPr lang="zh-CN" altLang="en-US" dirty="0"/>
              <a:t>数据模型的概念、组成与分类</a:t>
            </a:r>
          </a:p>
          <a:p>
            <a:pPr marL="0" indent="457200">
              <a:buNone/>
            </a:pPr>
            <a:r>
              <a:rPr lang="zh-CN" altLang="en-US" dirty="0"/>
              <a:t>数据模型：实际问题的模拟和抽象。即：针对实际问题，研究数据及其联系，并最终解决问题的方法和步骤</a:t>
            </a:r>
            <a:r>
              <a:rPr lang="en-US" altLang="zh-CN" dirty="0"/>
              <a:t>(</a:t>
            </a:r>
            <a:r>
              <a:rPr lang="zh-CN" altLang="en-US" dirty="0"/>
              <a:t>数据特征的抽象</a:t>
            </a:r>
            <a:r>
              <a:rPr lang="en-US" altLang="zh-CN" dirty="0"/>
              <a:t>+</a:t>
            </a:r>
            <a:r>
              <a:rPr lang="zh-CN" altLang="en-US" dirty="0"/>
              <a:t>描述</a:t>
            </a:r>
            <a:r>
              <a:rPr lang="en-US" altLang="zh-CN" dirty="0"/>
              <a:t>/</a:t>
            </a:r>
            <a:r>
              <a:rPr lang="zh-CN" altLang="en-US" dirty="0"/>
              <a:t>组织</a:t>
            </a:r>
            <a:r>
              <a:rPr lang="en-US" altLang="zh-CN" dirty="0"/>
              <a:t>/</a:t>
            </a:r>
            <a:r>
              <a:rPr lang="zh-CN" altLang="en-US" dirty="0"/>
              <a:t>操作数据</a:t>
            </a:r>
            <a:r>
              <a:rPr lang="en-US" altLang="zh-CN" dirty="0"/>
              <a:t>)</a:t>
            </a:r>
            <a:r>
              <a:rPr lang="zh-CN" altLang="en-US" dirty="0"/>
              <a:t>。例如：图书平均价格模型：</a:t>
            </a:r>
          </a:p>
          <a:p>
            <a:pPr marL="0" indent="457200">
              <a:buNone/>
            </a:pPr>
            <a:endParaRPr lang="en-US" altLang="zh-CN" dirty="0"/>
          </a:p>
          <a:p>
            <a:pPr marL="0" indent="457200">
              <a:buNone/>
            </a:pPr>
            <a:endParaRPr lang="zh-CN" altLang="en-US" dirty="0"/>
          </a:p>
          <a:p>
            <a:pPr marL="0" indent="457200">
              <a:buNone/>
            </a:pPr>
            <a:r>
              <a:rPr lang="zh-CN" altLang="en-US" dirty="0"/>
              <a:t>其中：</a:t>
            </a:r>
            <a:r>
              <a:rPr lang="en-US" altLang="zh-CN" dirty="0"/>
              <a:t>Ave</a:t>
            </a:r>
            <a:r>
              <a:rPr lang="zh-CN" altLang="en-US" dirty="0"/>
              <a:t>是平均价格，</a:t>
            </a:r>
            <a:r>
              <a:rPr lang="en-US" altLang="zh-CN" dirty="0"/>
              <a:t>Pi(</a:t>
            </a:r>
            <a:r>
              <a:rPr lang="en-US" altLang="zh-CN" dirty="0" err="1"/>
              <a:t>i</a:t>
            </a:r>
            <a:r>
              <a:rPr lang="en-US" altLang="zh-CN" dirty="0"/>
              <a:t>=1,2,…,n)</a:t>
            </a:r>
            <a:r>
              <a:rPr lang="zh-CN" altLang="en-US" dirty="0"/>
              <a:t>是每本图书的定价，</a:t>
            </a:r>
            <a:r>
              <a:rPr lang="en-US" altLang="zh-CN" dirty="0"/>
              <a:t>n</a:t>
            </a:r>
            <a:r>
              <a:rPr lang="zh-CN" altLang="en-US" dirty="0"/>
              <a:t>是图书的数量。</a:t>
            </a:r>
          </a:p>
        </p:txBody>
      </p:sp>
      <p:pic>
        <p:nvPicPr>
          <p:cNvPr id="4" name="图片 3">
            <a:extLst>
              <a:ext uri="{FF2B5EF4-FFF2-40B4-BE49-F238E27FC236}">
                <a16:creationId xmlns:a16="http://schemas.microsoft.com/office/drawing/2014/main" id="{C447F0BD-F7D6-1715-B5DD-E916E5FC44E0}"/>
              </a:ext>
            </a:extLst>
          </p:cNvPr>
          <p:cNvPicPr>
            <a:picLocks noChangeAspect="1"/>
          </p:cNvPicPr>
          <p:nvPr/>
        </p:nvPicPr>
        <p:blipFill>
          <a:blip r:embed="rId3"/>
          <a:stretch>
            <a:fillRect/>
          </a:stretch>
        </p:blipFill>
        <p:spPr>
          <a:xfrm>
            <a:off x="371475" y="3088480"/>
            <a:ext cx="9778873" cy="1095375"/>
          </a:xfrm>
          <a:prstGeom prst="rect">
            <a:avLst/>
          </a:prstGeom>
        </p:spPr>
      </p:pic>
    </p:spTree>
    <p:extLst>
      <p:ext uri="{BB962C8B-B14F-4D97-AF65-F5344CB8AC3E}">
        <p14:creationId xmlns:p14="http://schemas.microsoft.com/office/powerpoint/2010/main" val="1354901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14A9A43-830E-BDB8-B9E6-D9236A2F3664}"/>
              </a:ext>
            </a:extLst>
          </p:cNvPr>
          <p:cNvSpPr>
            <a:spLocks noGrp="1"/>
          </p:cNvSpPr>
          <p:nvPr>
            <p:ph type="title"/>
          </p:nvPr>
        </p:nvSpPr>
        <p:spPr/>
        <p:txBody>
          <a:bodyPr>
            <a:normAutofit/>
          </a:bodyPr>
          <a:lstStyle/>
          <a:p>
            <a:r>
              <a:rPr lang="zh-CN" altLang="en-US" dirty="0"/>
              <a:t>第</a:t>
            </a:r>
            <a:r>
              <a:rPr lang="en-US" altLang="zh-CN" dirty="0"/>
              <a:t>8</a:t>
            </a:r>
            <a:r>
              <a:rPr lang="zh-CN" altLang="en-US" dirty="0"/>
              <a:t>章文件与数据库</a:t>
            </a:r>
          </a:p>
        </p:txBody>
      </p:sp>
      <p:sp>
        <p:nvSpPr>
          <p:cNvPr id="3" name="文本占位符 2">
            <a:extLst>
              <a:ext uri="{FF2B5EF4-FFF2-40B4-BE49-F238E27FC236}">
                <a16:creationId xmlns:a16="http://schemas.microsoft.com/office/drawing/2014/main" id="{AC285CC0-552C-E460-55B0-4B8ABA31B497}"/>
              </a:ext>
            </a:extLst>
          </p:cNvPr>
          <p:cNvSpPr>
            <a:spLocks noGrp="1"/>
          </p:cNvSpPr>
          <p:nvPr>
            <p:ph type="body" sz="quarter" idx="13"/>
          </p:nvPr>
        </p:nvSpPr>
        <p:spPr/>
        <p:txBody>
          <a:bodyPr>
            <a:normAutofit lnSpcReduction="10000"/>
          </a:bodyPr>
          <a:lstStyle/>
          <a:p>
            <a:r>
              <a:rPr lang="zh-CN" altLang="en-US" dirty="0"/>
              <a:t>本章的学习目标：</a:t>
            </a:r>
          </a:p>
          <a:p>
            <a:r>
              <a:rPr lang="en-US" altLang="zh-CN" dirty="0"/>
              <a:t>1. </a:t>
            </a:r>
            <a:r>
              <a:rPr lang="zh-CN" altLang="en-US" dirty="0"/>
              <a:t>了解文件的概念及文件的分类；</a:t>
            </a:r>
          </a:p>
          <a:p>
            <a:r>
              <a:rPr lang="en-US" altLang="zh-CN" dirty="0"/>
              <a:t>2. </a:t>
            </a:r>
            <a:r>
              <a:rPr lang="zh-CN" altLang="en-US" dirty="0"/>
              <a:t>掌握文件的基本操作，如：如何打开关闭文件，如何读取文件等；</a:t>
            </a:r>
          </a:p>
          <a:p>
            <a:r>
              <a:rPr lang="en-US" altLang="zh-CN" dirty="0"/>
              <a:t>3. </a:t>
            </a:r>
            <a:r>
              <a:rPr lang="zh-CN" altLang="en-US" dirty="0"/>
              <a:t>了解什么是数据库；</a:t>
            </a:r>
          </a:p>
          <a:p>
            <a:r>
              <a:rPr lang="en-US" altLang="zh-CN" dirty="0"/>
              <a:t>4. </a:t>
            </a:r>
            <a:r>
              <a:rPr lang="zh-CN" altLang="en-US" dirty="0"/>
              <a:t>了解集中常用的数据库管理系统；</a:t>
            </a:r>
          </a:p>
          <a:p>
            <a:r>
              <a:rPr lang="en-US" altLang="zh-CN" dirty="0"/>
              <a:t>5. </a:t>
            </a:r>
            <a:r>
              <a:rPr lang="zh-CN" altLang="en-US" dirty="0"/>
              <a:t>掌握</a:t>
            </a:r>
            <a:r>
              <a:rPr lang="en-US" altLang="zh-CN" dirty="0"/>
              <a:t>Python</a:t>
            </a:r>
            <a:r>
              <a:rPr lang="zh-CN" altLang="en-US" dirty="0"/>
              <a:t>中的数据库管理及其应用技术。</a:t>
            </a:r>
          </a:p>
        </p:txBody>
      </p:sp>
    </p:spTree>
    <p:extLst>
      <p:ext uri="{BB962C8B-B14F-4D97-AF65-F5344CB8AC3E}">
        <p14:creationId xmlns:p14="http://schemas.microsoft.com/office/powerpoint/2010/main" val="743627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457200">
              <a:buNone/>
            </a:pPr>
            <a:r>
              <a:rPr lang="zh-CN" altLang="en-US" dirty="0"/>
              <a:t>数据模型的组成：数据结构、数据操作和数据完整性约束等。</a:t>
            </a:r>
          </a:p>
          <a:p>
            <a:pPr marL="0" indent="457200">
              <a:buNone/>
            </a:pPr>
            <a:r>
              <a:rPr lang="zh-CN" altLang="en-US" dirty="0"/>
              <a:t>数据完整性</a:t>
            </a:r>
            <a:r>
              <a:rPr lang="en-US" altLang="zh-CN" dirty="0"/>
              <a:t>(</a:t>
            </a:r>
            <a:r>
              <a:rPr lang="zh-CN" altLang="en-US" dirty="0"/>
              <a:t>数据库完整性</a:t>
            </a:r>
            <a:r>
              <a:rPr lang="en-US" altLang="zh-CN" dirty="0"/>
              <a:t>)</a:t>
            </a:r>
            <a:r>
              <a:rPr lang="zh-CN" altLang="en-US" dirty="0"/>
              <a:t>：数据的正确性和相容性。具体包括：实体完整性、参照完整性和用户定义完整性等。</a:t>
            </a:r>
          </a:p>
          <a:p>
            <a:pPr marL="0" indent="457200">
              <a:buNone/>
            </a:pPr>
            <a:r>
              <a:rPr lang="zh-CN" altLang="en-US" dirty="0"/>
              <a:t>数据模型的分类：层次模型</a:t>
            </a:r>
            <a:r>
              <a:rPr lang="en-US" altLang="zh-CN" dirty="0"/>
              <a:t>(</a:t>
            </a:r>
            <a:r>
              <a:rPr lang="zh-CN" altLang="en-US" dirty="0"/>
              <a:t>最早</a:t>
            </a:r>
            <a:r>
              <a:rPr lang="en-US" altLang="zh-CN" dirty="0"/>
              <a:t>)</a:t>
            </a:r>
            <a:r>
              <a:rPr lang="zh-CN" altLang="en-US" dirty="0"/>
              <a:t>、网状模型</a:t>
            </a:r>
            <a:r>
              <a:rPr lang="en-US" altLang="zh-CN" dirty="0"/>
              <a:t>(</a:t>
            </a:r>
            <a:r>
              <a:rPr lang="zh-CN" altLang="en-US" dirty="0"/>
              <a:t>复杂</a:t>
            </a:r>
            <a:r>
              <a:rPr lang="en-US" altLang="zh-CN" dirty="0"/>
              <a:t>)</a:t>
            </a:r>
            <a:r>
              <a:rPr lang="zh-CN" altLang="en-US" dirty="0"/>
              <a:t>、关系模型</a:t>
            </a:r>
            <a:r>
              <a:rPr lang="en-US" altLang="zh-CN" dirty="0"/>
              <a:t>(</a:t>
            </a:r>
            <a:r>
              <a:rPr lang="zh-CN" altLang="en-US" dirty="0"/>
              <a:t>流行</a:t>
            </a:r>
            <a:r>
              <a:rPr lang="en-US" altLang="zh-CN" dirty="0"/>
              <a:t>)</a:t>
            </a:r>
            <a:r>
              <a:rPr lang="zh-CN" altLang="en-US" dirty="0"/>
              <a:t>和面向对象模型等。其中关系模型</a:t>
            </a:r>
            <a:r>
              <a:rPr lang="en-US" altLang="zh-CN" dirty="0"/>
              <a:t>(</a:t>
            </a:r>
            <a:r>
              <a:rPr lang="zh-CN" altLang="en-US" dirty="0"/>
              <a:t>二维表</a:t>
            </a:r>
            <a:r>
              <a:rPr lang="en-US" altLang="zh-CN" dirty="0"/>
              <a:t>)</a:t>
            </a:r>
            <a:r>
              <a:rPr lang="zh-CN" altLang="en-US" dirty="0"/>
              <a:t>：具有规范二维表格结构的数据模型，是当前流行的数据模型。</a:t>
            </a:r>
          </a:p>
        </p:txBody>
      </p:sp>
      <p:pic>
        <p:nvPicPr>
          <p:cNvPr id="5" name="图片 4" descr="表格&#10;&#10;描述已自动生成">
            <a:extLst>
              <a:ext uri="{FF2B5EF4-FFF2-40B4-BE49-F238E27FC236}">
                <a16:creationId xmlns:a16="http://schemas.microsoft.com/office/drawing/2014/main" id="{49C63154-5666-3696-1ACF-05A3C0CF9007}"/>
              </a:ext>
            </a:extLst>
          </p:cNvPr>
          <p:cNvPicPr>
            <a:picLocks noChangeAspect="1"/>
          </p:cNvPicPr>
          <p:nvPr/>
        </p:nvPicPr>
        <p:blipFill>
          <a:blip r:embed="rId3"/>
          <a:srcRect/>
          <a:stretch>
            <a:fillRect/>
          </a:stretch>
        </p:blipFill>
        <p:spPr>
          <a:xfrm>
            <a:off x="1792287" y="4124642"/>
            <a:ext cx="4144313" cy="2495233"/>
          </a:xfrm>
          <a:prstGeom prst="rect">
            <a:avLst/>
          </a:prstGeom>
          <a:ln>
            <a:noFill/>
          </a:ln>
        </p:spPr>
      </p:pic>
      <p:pic>
        <p:nvPicPr>
          <p:cNvPr id="6" name="图片 5" descr="表格&#10;&#10;描述已自动生成">
            <a:extLst>
              <a:ext uri="{FF2B5EF4-FFF2-40B4-BE49-F238E27FC236}">
                <a16:creationId xmlns:a16="http://schemas.microsoft.com/office/drawing/2014/main" id="{B87FFBBD-A7D8-A1DA-AC1E-86D9FDCF1523}"/>
              </a:ext>
            </a:extLst>
          </p:cNvPr>
          <p:cNvPicPr>
            <a:picLocks noChangeAspect="1"/>
          </p:cNvPicPr>
          <p:nvPr/>
        </p:nvPicPr>
        <p:blipFill>
          <a:blip r:embed="rId4"/>
          <a:stretch>
            <a:fillRect/>
          </a:stretch>
        </p:blipFill>
        <p:spPr>
          <a:xfrm>
            <a:off x="5936600" y="4124642"/>
            <a:ext cx="4051503" cy="2495232"/>
          </a:xfrm>
          <a:prstGeom prst="rect">
            <a:avLst/>
          </a:prstGeom>
        </p:spPr>
      </p:pic>
    </p:spTree>
    <p:extLst>
      <p:ext uri="{BB962C8B-B14F-4D97-AF65-F5344CB8AC3E}">
        <p14:creationId xmlns:p14="http://schemas.microsoft.com/office/powerpoint/2010/main" val="7572207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a:xfrm>
            <a:off x="371475" y="1095375"/>
            <a:ext cx="4381500" cy="5081587"/>
          </a:xfrm>
        </p:spPr>
        <p:txBody>
          <a:bodyPr>
            <a:normAutofit/>
          </a:bodyPr>
          <a:lstStyle/>
          <a:p>
            <a:pPr marL="0" indent="0">
              <a:buNone/>
            </a:pPr>
            <a:r>
              <a:rPr lang="en-US" altLang="zh-CN" dirty="0"/>
              <a:t>8.2.3</a:t>
            </a:r>
            <a:r>
              <a:rPr lang="zh-CN" altLang="en-US" dirty="0"/>
              <a:t>数据库模式结构</a:t>
            </a:r>
          </a:p>
          <a:p>
            <a:pPr marL="0" indent="457200">
              <a:buNone/>
            </a:pPr>
            <a:r>
              <a:rPr lang="zh-CN" altLang="en-US" dirty="0"/>
              <a:t>数据库具有三级模式和二级映像的结构，三级模式分别为外模式、模式、内模式。二级映像分别为外模式</a:t>
            </a:r>
            <a:r>
              <a:rPr lang="en-US" altLang="zh-CN" dirty="0"/>
              <a:t>/</a:t>
            </a:r>
            <a:r>
              <a:rPr lang="zh-CN" altLang="en-US" dirty="0"/>
              <a:t>模式映像、模式</a:t>
            </a:r>
            <a:r>
              <a:rPr lang="en-US" altLang="zh-CN" dirty="0"/>
              <a:t>/</a:t>
            </a:r>
            <a:r>
              <a:rPr lang="zh-CN" altLang="en-US" dirty="0"/>
              <a:t>内模式映像。三级模式和二级映像的结构确保了数据独立性。</a:t>
            </a:r>
          </a:p>
        </p:txBody>
      </p:sp>
      <p:pic>
        <p:nvPicPr>
          <p:cNvPr id="4" name="图片 3" descr="图示&#10;&#10;描述已自动生成">
            <a:extLst>
              <a:ext uri="{FF2B5EF4-FFF2-40B4-BE49-F238E27FC236}">
                <a16:creationId xmlns:a16="http://schemas.microsoft.com/office/drawing/2014/main" id="{E557A856-F979-B410-3F41-24C1140B3743}"/>
              </a:ext>
            </a:extLst>
          </p:cNvPr>
          <p:cNvPicPr>
            <a:picLocks noChangeAspect="1"/>
          </p:cNvPicPr>
          <p:nvPr/>
        </p:nvPicPr>
        <p:blipFill>
          <a:blip r:embed="rId3"/>
          <a:stretch>
            <a:fillRect/>
          </a:stretch>
        </p:blipFill>
        <p:spPr>
          <a:xfrm>
            <a:off x="4908183" y="1195387"/>
            <a:ext cx="7026642" cy="4981575"/>
          </a:xfrm>
          <a:prstGeom prst="rect">
            <a:avLst/>
          </a:prstGeom>
          <a:ln w="25400">
            <a:solidFill>
              <a:srgbClr val="000000"/>
            </a:solidFill>
          </a:ln>
        </p:spPr>
      </p:pic>
    </p:spTree>
    <p:extLst>
      <p:ext uri="{BB962C8B-B14F-4D97-AF65-F5344CB8AC3E}">
        <p14:creationId xmlns:p14="http://schemas.microsoft.com/office/powerpoint/2010/main" val="2809196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457200">
              <a:buNone/>
            </a:pPr>
            <a:r>
              <a:rPr lang="en-US" altLang="zh-CN" dirty="0"/>
              <a:t>1. </a:t>
            </a:r>
            <a:r>
              <a:rPr lang="zh-CN" altLang="en-US" dirty="0"/>
              <a:t>模式：模式也称为逻辑模式或概念模式，是对数据库中全体数据的逻辑结构和特征的描述。模式是相对稳定的，是数据库系统模式结构的中间层，既不涉及数据库存储细节和硬件环境，也不涉及具体的应用程序、所使用的应用开发工具和高级程序设计语言。</a:t>
            </a:r>
          </a:p>
          <a:p>
            <a:pPr marL="0" indent="457200">
              <a:buNone/>
            </a:pPr>
            <a:r>
              <a:rPr lang="zh-CN" altLang="en-US" dirty="0"/>
              <a:t>一个数据库只有一种模式。数据库模式以某种数据模型为基础，统一综合地考虑了所有用户的需求，并将这些需求有机地结合成一个逻辑整体。模式是数据项值的框架。数据库系统的模式通常还包含访问控制、保密定义、完整性检查等方面的内容。</a:t>
            </a:r>
          </a:p>
        </p:txBody>
      </p:sp>
    </p:spTree>
    <p:extLst>
      <p:ext uri="{BB962C8B-B14F-4D97-AF65-F5344CB8AC3E}">
        <p14:creationId xmlns:p14="http://schemas.microsoft.com/office/powerpoint/2010/main" val="3737559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457200">
              <a:buNone/>
            </a:pPr>
            <a:r>
              <a:rPr lang="en-US" altLang="zh-CN" dirty="0"/>
              <a:t>2. </a:t>
            </a:r>
            <a:r>
              <a:rPr lang="zh-CN" altLang="en-US" dirty="0"/>
              <a:t>外模式：也称为子模式或用户模式，它是用户能够看见和使用的局部数据的逻辑结构和特征的描述，是用户的数据视图，与某一应用有关的数据的逻辑表示。</a:t>
            </a:r>
          </a:p>
          <a:p>
            <a:pPr marL="0" indent="457200">
              <a:buNone/>
            </a:pPr>
            <a:r>
              <a:rPr lang="zh-CN" altLang="en-US" dirty="0"/>
              <a:t>外模式一般是模式的子集，一种模式可以由多种外模式。由于它是各个用户的数据视图，所以，如果不同的用户在应用需求、看待数据的方式、对数据保密的要求等各方面存在差异，则对外模式的描述就是不同的。即使是模式中的同一数据，其在外模式中的结构、类型、长度、保密级别等也可以不同。另外，同一外模式也可以为某一用户的多个应用系统所用，但是一个应用程序只能使用一种外模式。</a:t>
            </a:r>
          </a:p>
          <a:p>
            <a:pPr marL="0" indent="457200">
              <a:buNone/>
            </a:pPr>
            <a:r>
              <a:rPr lang="zh-CN" altLang="en-US" dirty="0"/>
              <a:t>外模式是保证数据库安全的一种有力措施，用户只能看见和访问所对应的外模式中的数据，数据库中的其他数据是不可见的。</a:t>
            </a:r>
          </a:p>
        </p:txBody>
      </p:sp>
    </p:spTree>
    <p:extLst>
      <p:ext uri="{BB962C8B-B14F-4D97-AF65-F5344CB8AC3E}">
        <p14:creationId xmlns:p14="http://schemas.microsoft.com/office/powerpoint/2010/main" val="1967191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457200">
              <a:buNone/>
            </a:pPr>
            <a:r>
              <a:rPr lang="en-US" altLang="zh-CN" dirty="0"/>
              <a:t>3. </a:t>
            </a:r>
            <a:r>
              <a:rPr lang="zh-CN" altLang="en-US" dirty="0"/>
              <a:t>内模式：也称为存储模式，它是数据库在物理存储器上具体实现的描述，是数据在数据库内部的表示方法，也是数据物理结构和存储方式的描述。一个数据库只有一种内模式。</a:t>
            </a:r>
          </a:p>
        </p:txBody>
      </p:sp>
    </p:spTree>
    <p:extLst>
      <p:ext uri="{BB962C8B-B14F-4D97-AF65-F5344CB8AC3E}">
        <p14:creationId xmlns:p14="http://schemas.microsoft.com/office/powerpoint/2010/main" val="18049170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a:xfrm>
            <a:off x="371475" y="1095375"/>
            <a:ext cx="11563350" cy="5648325"/>
          </a:xfrm>
        </p:spPr>
        <p:txBody>
          <a:bodyPr>
            <a:normAutofit fontScale="92500" lnSpcReduction="10000"/>
          </a:bodyPr>
          <a:lstStyle/>
          <a:p>
            <a:pPr marL="0" indent="457200">
              <a:buNone/>
            </a:pPr>
            <a:r>
              <a:rPr lang="en-US" altLang="zh-CN" dirty="0"/>
              <a:t>4. </a:t>
            </a:r>
            <a:r>
              <a:rPr lang="zh-CN" altLang="en-US" dirty="0"/>
              <a:t>模式之间的映射</a:t>
            </a:r>
          </a:p>
          <a:p>
            <a:pPr marL="0" indent="457200">
              <a:buNone/>
            </a:pPr>
            <a:r>
              <a:rPr lang="zh-CN" altLang="en-US" dirty="0"/>
              <a:t>数据库系统的三级模式是数据库在三个级别上的抽象，把数据的具体组织留给数据库管理系统，用户就能够逻辑地处理数据，而不必关心数据在计算机中的具体表示方式和存储方式。为了能够在内部实现这三个抽象层次的联系和转换，数据库管理系统在这三级模式之间提供了两层映射：</a:t>
            </a:r>
          </a:p>
          <a:p>
            <a:pPr marL="0" indent="457200">
              <a:buNone/>
            </a:pPr>
            <a:r>
              <a:rPr lang="en-US" altLang="zh-CN" dirty="0"/>
              <a:t>(1) </a:t>
            </a:r>
            <a:r>
              <a:rPr lang="zh-CN" altLang="en-US" dirty="0"/>
              <a:t>外模式</a:t>
            </a:r>
            <a:r>
              <a:rPr lang="en-US" altLang="zh-CN" dirty="0"/>
              <a:t>/</a:t>
            </a:r>
            <a:r>
              <a:rPr lang="zh-CN" altLang="en-US" dirty="0"/>
              <a:t>模式之间的映射：对每一个外模式，有一个外模式</a:t>
            </a:r>
            <a:r>
              <a:rPr lang="en-US" altLang="zh-CN" dirty="0"/>
              <a:t>/</a:t>
            </a:r>
            <a:r>
              <a:rPr lang="zh-CN" altLang="en-US" dirty="0"/>
              <a:t>模式映像用来定义外模式与模式之间的对应关系，映像定义通常包含在个外模式的描述中。当模式改变时，数据库管理员对外模式</a:t>
            </a:r>
            <a:r>
              <a:rPr lang="en-US" altLang="zh-CN" dirty="0"/>
              <a:t>/</a:t>
            </a:r>
            <a:r>
              <a:rPr lang="zh-CN" altLang="en-US" dirty="0"/>
              <a:t>模式映像作相应改变，使外模式保持不变；应用程序是依据数据的外模式编写的，应用程序不必修改，保证了数据与程序的逻辑独立性。</a:t>
            </a:r>
          </a:p>
          <a:p>
            <a:pPr marL="0" indent="457200">
              <a:buNone/>
            </a:pPr>
            <a:r>
              <a:rPr lang="en-US" altLang="zh-CN" dirty="0"/>
              <a:t>(2) </a:t>
            </a:r>
            <a:r>
              <a:rPr lang="zh-CN" altLang="en-US" dirty="0"/>
              <a:t>模式</a:t>
            </a:r>
            <a:r>
              <a:rPr lang="en-US" altLang="zh-CN" dirty="0"/>
              <a:t>/</a:t>
            </a:r>
            <a:r>
              <a:rPr lang="zh-CN" altLang="en-US" dirty="0"/>
              <a:t>内模式之间的映射：定义了数据全局逻辑结构与存储结构之间的对应关系。模式</a:t>
            </a:r>
            <a:r>
              <a:rPr lang="en-US" altLang="zh-CN" dirty="0"/>
              <a:t>/</a:t>
            </a:r>
            <a:r>
              <a:rPr lang="zh-CN" altLang="en-US" dirty="0"/>
              <a:t>内模式之间的映射是唯一的，该定义通常包含在模式描述中。，数据库的存储结构改变了，数据库管理员作相应改变，使模式保持不变，应用程序不改变，保证了数据与程序的物理独立性。</a:t>
            </a:r>
          </a:p>
        </p:txBody>
      </p:sp>
    </p:spTree>
    <p:extLst>
      <p:ext uri="{BB962C8B-B14F-4D97-AF65-F5344CB8AC3E}">
        <p14:creationId xmlns:p14="http://schemas.microsoft.com/office/powerpoint/2010/main" val="2835238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457200">
              <a:buNone/>
            </a:pPr>
            <a:r>
              <a:rPr lang="en-US" altLang="zh-CN" dirty="0"/>
              <a:t>8.2.4</a:t>
            </a:r>
            <a:r>
              <a:rPr lang="zh-CN" altLang="en-US" dirty="0"/>
              <a:t>数据库设计步骤</a:t>
            </a:r>
          </a:p>
          <a:p>
            <a:pPr marL="0" indent="457200">
              <a:buNone/>
            </a:pPr>
            <a:r>
              <a:rPr lang="zh-CN" altLang="en-US" dirty="0"/>
              <a:t>设计步骤：需求分析</a:t>
            </a:r>
            <a:r>
              <a:rPr lang="en-US" altLang="zh-CN" dirty="0"/>
              <a:t>(</a:t>
            </a:r>
            <a:r>
              <a:rPr lang="zh-CN" altLang="en-US" dirty="0"/>
              <a:t>基础</a:t>
            </a:r>
            <a:r>
              <a:rPr lang="en-US" altLang="zh-CN" dirty="0"/>
              <a:t>)</a:t>
            </a:r>
            <a:r>
              <a:rPr lang="zh-CN" altLang="en-US" dirty="0"/>
              <a:t>、概念结构设计</a:t>
            </a:r>
            <a:r>
              <a:rPr lang="en-US" altLang="zh-CN" dirty="0"/>
              <a:t>(</a:t>
            </a:r>
            <a:r>
              <a:rPr lang="zh-CN" altLang="en-US" dirty="0"/>
              <a:t>桥梁</a:t>
            </a:r>
            <a:r>
              <a:rPr lang="en-US" altLang="zh-CN" dirty="0"/>
              <a:t>)</a:t>
            </a:r>
            <a:r>
              <a:rPr lang="zh-CN" altLang="en-US" dirty="0"/>
              <a:t>、逻辑结构设计</a:t>
            </a:r>
            <a:r>
              <a:rPr lang="en-US" altLang="zh-CN" dirty="0"/>
              <a:t>(</a:t>
            </a:r>
            <a:r>
              <a:rPr lang="zh-CN" altLang="en-US" dirty="0"/>
              <a:t>核心</a:t>
            </a:r>
            <a:r>
              <a:rPr lang="en-US" altLang="zh-CN" dirty="0"/>
              <a:t>)</a:t>
            </a:r>
            <a:r>
              <a:rPr lang="zh-CN" altLang="en-US" dirty="0"/>
              <a:t>、物理结构设计、系统实施和运行与维护等。</a:t>
            </a:r>
          </a:p>
        </p:txBody>
      </p:sp>
      <p:pic>
        <p:nvPicPr>
          <p:cNvPr id="4" name="图片 3" descr="游戏机里面的人物&#10;&#10;低可信度描述已自动生成">
            <a:extLst>
              <a:ext uri="{FF2B5EF4-FFF2-40B4-BE49-F238E27FC236}">
                <a16:creationId xmlns:a16="http://schemas.microsoft.com/office/drawing/2014/main" id="{EE512E1B-EC3D-0A06-F3BC-716934D75D63}"/>
              </a:ext>
            </a:extLst>
          </p:cNvPr>
          <p:cNvPicPr/>
          <p:nvPr/>
        </p:nvPicPr>
        <p:blipFill>
          <a:blip r:embed="rId3"/>
          <a:stretch>
            <a:fillRect/>
          </a:stretch>
        </p:blipFill>
        <p:spPr>
          <a:xfrm>
            <a:off x="2336799" y="2819717"/>
            <a:ext cx="5216525" cy="1609408"/>
          </a:xfrm>
          <a:prstGeom prst="rect">
            <a:avLst/>
          </a:prstGeom>
          <a:ln w="25400">
            <a:solidFill>
              <a:srgbClr val="000000"/>
            </a:solidFill>
          </a:ln>
        </p:spPr>
      </p:pic>
    </p:spTree>
    <p:extLst>
      <p:ext uri="{BB962C8B-B14F-4D97-AF65-F5344CB8AC3E}">
        <p14:creationId xmlns:p14="http://schemas.microsoft.com/office/powerpoint/2010/main" val="3047721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457200">
              <a:buNone/>
            </a:pPr>
            <a:r>
              <a:rPr lang="en-US" altLang="zh-CN" dirty="0"/>
              <a:t>1. </a:t>
            </a:r>
            <a:r>
              <a:rPr lang="zh-CN" altLang="en-US" dirty="0"/>
              <a:t>需求分析：分析系统需求，建立数据字典。</a:t>
            </a:r>
          </a:p>
          <a:p>
            <a:pPr marL="0" indent="457200">
              <a:buNone/>
            </a:pPr>
            <a:r>
              <a:rPr lang="en-US" altLang="zh-CN" dirty="0"/>
              <a:t>2. </a:t>
            </a:r>
            <a:r>
              <a:rPr lang="zh-CN" altLang="en-US" dirty="0"/>
              <a:t>概念模型：数据及其关系的图形表示。组成要素：实体、属性和联系等。</a:t>
            </a:r>
          </a:p>
          <a:p>
            <a:pPr marL="0" indent="457200">
              <a:buNone/>
            </a:pPr>
            <a:r>
              <a:rPr lang="zh-CN" altLang="en-US" dirty="0"/>
              <a:t>实体</a:t>
            </a:r>
            <a:r>
              <a:rPr lang="en-US" altLang="zh-CN" dirty="0"/>
              <a:t>(</a:t>
            </a:r>
            <a:r>
              <a:rPr lang="zh-CN" altLang="en-US" dirty="0"/>
              <a:t>记录，元组</a:t>
            </a:r>
            <a:r>
              <a:rPr lang="en-US" altLang="zh-CN" dirty="0"/>
              <a:t>)</a:t>
            </a:r>
            <a:r>
              <a:rPr lang="zh-CN" altLang="en-US" dirty="0"/>
              <a:t>：客观存在且相互区别的事物。可以是人、事、物或抽象等。</a:t>
            </a:r>
          </a:p>
          <a:p>
            <a:pPr marL="0" indent="457200">
              <a:buNone/>
            </a:pPr>
            <a:r>
              <a:rPr lang="zh-CN" altLang="en-US" dirty="0"/>
              <a:t>属性</a:t>
            </a:r>
            <a:r>
              <a:rPr lang="en-US" altLang="zh-CN" dirty="0"/>
              <a:t>(</a:t>
            </a:r>
            <a:r>
              <a:rPr lang="zh-CN" altLang="en-US" dirty="0"/>
              <a:t>字段</a:t>
            </a:r>
            <a:r>
              <a:rPr lang="en-US" altLang="zh-CN" dirty="0"/>
              <a:t>)</a:t>
            </a:r>
            <a:r>
              <a:rPr lang="zh-CN" altLang="en-US" dirty="0"/>
              <a:t>：实体具有的特性。实体通常用多个属性来描述。</a:t>
            </a:r>
          </a:p>
          <a:p>
            <a:pPr marL="0" indent="457200">
              <a:buNone/>
            </a:pPr>
            <a:r>
              <a:rPr lang="zh-CN" altLang="en-US" dirty="0"/>
              <a:t>联系：实体之间的关联关系。常用关系：一对一</a:t>
            </a:r>
            <a:r>
              <a:rPr lang="en-US" altLang="zh-CN" dirty="0"/>
              <a:t>(1:1)</a:t>
            </a:r>
            <a:r>
              <a:rPr lang="zh-CN" altLang="en-US" dirty="0"/>
              <a:t>、一对多</a:t>
            </a:r>
            <a:r>
              <a:rPr lang="en-US" altLang="zh-CN" dirty="0"/>
              <a:t>(1:n)</a:t>
            </a:r>
            <a:r>
              <a:rPr lang="zh-CN" altLang="en-US" dirty="0"/>
              <a:t>和多对多</a:t>
            </a:r>
            <a:r>
              <a:rPr lang="en-US" altLang="zh-CN" dirty="0"/>
              <a:t>(</a:t>
            </a:r>
            <a:r>
              <a:rPr lang="en-US" altLang="zh-CN" dirty="0" err="1"/>
              <a:t>m:n</a:t>
            </a:r>
            <a:r>
              <a:rPr lang="en-US" altLang="zh-CN" dirty="0"/>
              <a:t>)</a:t>
            </a:r>
            <a:r>
              <a:rPr lang="zh-CN" altLang="en-US" dirty="0"/>
              <a:t>。</a:t>
            </a:r>
          </a:p>
        </p:txBody>
      </p:sp>
      <p:pic>
        <p:nvPicPr>
          <p:cNvPr id="5" name="图片 4" descr="图示&#10;&#10;描述已自动生成">
            <a:extLst>
              <a:ext uri="{FF2B5EF4-FFF2-40B4-BE49-F238E27FC236}">
                <a16:creationId xmlns:a16="http://schemas.microsoft.com/office/drawing/2014/main" id="{B39340B7-DD46-01A3-F01C-5A5220FC8CF4}"/>
              </a:ext>
            </a:extLst>
          </p:cNvPr>
          <p:cNvPicPr>
            <a:picLocks noChangeAspect="1"/>
          </p:cNvPicPr>
          <p:nvPr/>
        </p:nvPicPr>
        <p:blipFill>
          <a:blip r:embed="rId3"/>
          <a:stretch>
            <a:fillRect/>
          </a:stretch>
        </p:blipFill>
        <p:spPr>
          <a:xfrm>
            <a:off x="3667126" y="4831203"/>
            <a:ext cx="5458628" cy="1707951"/>
          </a:xfrm>
          <a:prstGeom prst="rect">
            <a:avLst/>
          </a:prstGeom>
          <a:ln w="25400">
            <a:solidFill>
              <a:srgbClr val="000000"/>
            </a:solidFill>
          </a:ln>
        </p:spPr>
      </p:pic>
    </p:spTree>
    <p:extLst>
      <p:ext uri="{BB962C8B-B14F-4D97-AF65-F5344CB8AC3E}">
        <p14:creationId xmlns:p14="http://schemas.microsoft.com/office/powerpoint/2010/main" val="606235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457200">
              <a:buNone/>
            </a:pPr>
            <a:r>
              <a:rPr lang="en-US" altLang="zh-CN" dirty="0"/>
              <a:t>3. </a:t>
            </a:r>
            <a:r>
              <a:rPr lang="zh-CN" altLang="en-US" dirty="0"/>
              <a:t>逻辑结构：概念模型的</a:t>
            </a:r>
            <a:r>
              <a:rPr lang="en-US" altLang="zh-CN" dirty="0"/>
              <a:t>DBMS</a:t>
            </a:r>
            <a:r>
              <a:rPr lang="zh-CN" altLang="en-US" dirty="0"/>
              <a:t>表示。即：概念结构</a:t>
            </a:r>
            <a:r>
              <a:rPr lang="en-US" altLang="zh-CN" dirty="0"/>
              <a:t>(E-R</a:t>
            </a:r>
            <a:r>
              <a:rPr lang="zh-CN" altLang="en-US" dirty="0"/>
              <a:t>图</a:t>
            </a:r>
            <a:r>
              <a:rPr lang="en-US" altLang="zh-CN" dirty="0"/>
              <a:t>)</a:t>
            </a:r>
            <a:r>
              <a:rPr lang="zh-CN" altLang="en-US" dirty="0"/>
              <a:t>转化后的关系模型</a:t>
            </a:r>
            <a:r>
              <a:rPr lang="en-US" altLang="zh-CN" dirty="0"/>
              <a:t>(</a:t>
            </a:r>
            <a:r>
              <a:rPr lang="zh-CN" altLang="en-US" dirty="0"/>
              <a:t>二维表</a:t>
            </a:r>
            <a:r>
              <a:rPr lang="en-US" altLang="zh-CN" dirty="0"/>
              <a:t>)</a:t>
            </a:r>
            <a:r>
              <a:rPr lang="zh-CN" altLang="en-US" dirty="0"/>
              <a:t>的集合。</a:t>
            </a:r>
          </a:p>
        </p:txBody>
      </p:sp>
    </p:spTree>
    <p:extLst>
      <p:ext uri="{BB962C8B-B14F-4D97-AF65-F5344CB8AC3E}">
        <p14:creationId xmlns:p14="http://schemas.microsoft.com/office/powerpoint/2010/main" val="40932646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a:xfrm>
            <a:off x="371475" y="1095375"/>
            <a:ext cx="11563350" cy="5476875"/>
          </a:xfrm>
        </p:spPr>
        <p:txBody>
          <a:bodyPr>
            <a:normAutofit lnSpcReduction="10000"/>
          </a:bodyPr>
          <a:lstStyle/>
          <a:p>
            <a:pPr marL="0" indent="457200">
              <a:buNone/>
            </a:pPr>
            <a:r>
              <a:rPr lang="en-US" altLang="zh-CN" dirty="0"/>
              <a:t>8.2.5</a:t>
            </a:r>
            <a:r>
              <a:rPr lang="zh-CN" altLang="en-US" dirty="0"/>
              <a:t>关系模式规范化</a:t>
            </a:r>
          </a:p>
          <a:p>
            <a:pPr marL="0" indent="457200">
              <a:buNone/>
            </a:pPr>
            <a:r>
              <a:rPr lang="zh-CN" altLang="en-US" dirty="0"/>
              <a:t>范式：满足系统规范要求的关系模式的集合。即：范式是规范化的关系模式。</a:t>
            </a:r>
          </a:p>
          <a:p>
            <a:pPr marL="0" indent="457200">
              <a:buNone/>
            </a:pPr>
            <a:r>
              <a:rPr lang="zh-CN" altLang="en-US" dirty="0"/>
              <a:t>常用范式：第一范式</a:t>
            </a:r>
            <a:r>
              <a:rPr lang="en-US" altLang="zh-CN" dirty="0"/>
              <a:t>(First Normal Form</a:t>
            </a:r>
            <a:r>
              <a:rPr lang="zh-CN" altLang="en-US" dirty="0"/>
              <a:t>，</a:t>
            </a:r>
            <a:r>
              <a:rPr lang="en-US" altLang="zh-CN" dirty="0"/>
              <a:t>1NF)</a:t>
            </a:r>
            <a:r>
              <a:rPr lang="zh-CN" altLang="en-US" dirty="0"/>
              <a:t>、第二范式</a:t>
            </a:r>
            <a:r>
              <a:rPr lang="en-US" altLang="zh-CN" dirty="0"/>
              <a:t>(2NF)</a:t>
            </a:r>
            <a:r>
              <a:rPr lang="zh-CN" altLang="en-US" dirty="0"/>
              <a:t>、第三范式</a:t>
            </a:r>
            <a:r>
              <a:rPr lang="en-US" altLang="zh-CN" dirty="0"/>
              <a:t>(3NF)</a:t>
            </a:r>
            <a:r>
              <a:rPr lang="zh-CN" altLang="en-US" dirty="0"/>
              <a:t>、</a:t>
            </a:r>
            <a:r>
              <a:rPr lang="en-US" altLang="zh-CN" dirty="0"/>
              <a:t>BC</a:t>
            </a:r>
            <a:r>
              <a:rPr lang="zh-CN" altLang="en-US" dirty="0"/>
              <a:t>范式</a:t>
            </a:r>
            <a:r>
              <a:rPr lang="en-US" altLang="zh-CN" dirty="0"/>
              <a:t>(Boyce Codd Normal Form</a:t>
            </a:r>
            <a:r>
              <a:rPr lang="zh-CN" altLang="en-US" dirty="0"/>
              <a:t>，</a:t>
            </a:r>
            <a:r>
              <a:rPr lang="en-US" altLang="zh-CN" dirty="0"/>
              <a:t>BCNF)</a:t>
            </a:r>
            <a:r>
              <a:rPr lang="zh-CN" altLang="en-US" dirty="0"/>
              <a:t>、第四范式</a:t>
            </a:r>
            <a:r>
              <a:rPr lang="en-US" altLang="zh-CN" dirty="0"/>
              <a:t>(4NF)</a:t>
            </a:r>
            <a:r>
              <a:rPr lang="zh-CN" altLang="en-US" dirty="0"/>
              <a:t>和第五范式</a:t>
            </a:r>
            <a:r>
              <a:rPr lang="en-US" altLang="zh-CN" dirty="0"/>
              <a:t>(5NF)</a:t>
            </a:r>
            <a:r>
              <a:rPr lang="zh-CN" altLang="en-US" dirty="0"/>
              <a:t>等。</a:t>
            </a:r>
            <a:endParaRPr lang="en-US" altLang="zh-CN" dirty="0"/>
          </a:p>
          <a:p>
            <a:pPr marL="0" indent="457200">
              <a:buNone/>
            </a:pPr>
            <a:endParaRPr lang="en-US" altLang="zh-CN" dirty="0"/>
          </a:p>
          <a:p>
            <a:pPr marL="0" indent="457200">
              <a:buNone/>
            </a:pPr>
            <a:endParaRPr lang="en-US" altLang="zh-CN" dirty="0"/>
          </a:p>
          <a:p>
            <a:pPr marL="0" indent="457200">
              <a:buNone/>
            </a:pPr>
            <a:endParaRPr lang="en-US" altLang="zh-CN" dirty="0"/>
          </a:p>
          <a:p>
            <a:pPr marL="0" indent="457200">
              <a:buNone/>
            </a:pPr>
            <a:r>
              <a:rPr lang="zh-CN" altLang="en-US" dirty="0"/>
              <a:t>关系模式规范化，可以在一定程度上解决插入异常、修改异常、删除异常和数据冗余等问题。合格的数据库产品，至少应该达到</a:t>
            </a:r>
            <a:r>
              <a:rPr lang="en-US" altLang="zh-CN" dirty="0"/>
              <a:t>3NF</a:t>
            </a:r>
            <a:r>
              <a:rPr lang="zh-CN" altLang="en-US" dirty="0"/>
              <a:t>。</a:t>
            </a:r>
          </a:p>
        </p:txBody>
      </p:sp>
      <p:pic>
        <p:nvPicPr>
          <p:cNvPr id="4" name="图片 3" descr="图形用户界面, 文本, 应用程序, 聊天或短信&#10;&#10;描述已自动生成">
            <a:extLst>
              <a:ext uri="{FF2B5EF4-FFF2-40B4-BE49-F238E27FC236}">
                <a16:creationId xmlns:a16="http://schemas.microsoft.com/office/drawing/2014/main" id="{1674BB9B-3AE1-0B5F-52A5-1EA5BD1723EB}"/>
              </a:ext>
            </a:extLst>
          </p:cNvPr>
          <p:cNvPicPr>
            <a:picLocks noChangeAspect="1"/>
          </p:cNvPicPr>
          <p:nvPr/>
        </p:nvPicPr>
        <p:blipFill>
          <a:blip r:embed="rId3"/>
          <a:stretch>
            <a:fillRect/>
          </a:stretch>
        </p:blipFill>
        <p:spPr>
          <a:xfrm>
            <a:off x="3149600" y="3314700"/>
            <a:ext cx="6007100" cy="1871411"/>
          </a:xfrm>
          <a:prstGeom prst="rect">
            <a:avLst/>
          </a:prstGeom>
          <a:ln w="25400">
            <a:solidFill>
              <a:srgbClr val="000000"/>
            </a:solidFill>
          </a:ln>
        </p:spPr>
      </p:pic>
    </p:spTree>
    <p:extLst>
      <p:ext uri="{BB962C8B-B14F-4D97-AF65-F5344CB8AC3E}">
        <p14:creationId xmlns:p14="http://schemas.microsoft.com/office/powerpoint/2010/main" val="3644836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任意多边形: 形状 122"/>
          <p:cNvSpPr/>
          <p:nvPr/>
        </p:nvSpPr>
        <p:spPr>
          <a:xfrm>
            <a:off x="-1644649" y="3071153"/>
            <a:ext cx="17613085" cy="1444704"/>
          </a:xfrm>
          <a:custGeom>
            <a:avLst/>
            <a:gdLst>
              <a:gd name="connsiteX0" fmla="*/ 0 w 15210971"/>
              <a:gd name="connsiteY0" fmla="*/ 72097 h 1444704"/>
              <a:gd name="connsiteX1" fmla="*/ 1748971 w 15210971"/>
              <a:gd name="connsiteY1" fmla="*/ 761526 h 1444704"/>
              <a:gd name="connsiteX2" fmla="*/ 3969657 w 15210971"/>
              <a:gd name="connsiteY2" fmla="*/ 188211 h 1444704"/>
              <a:gd name="connsiteX3" fmla="*/ 6328228 w 15210971"/>
              <a:gd name="connsiteY3" fmla="*/ 863126 h 1444704"/>
              <a:gd name="connsiteX4" fmla="*/ 9296400 w 15210971"/>
              <a:gd name="connsiteY4" fmla="*/ 6783 h 1444704"/>
              <a:gd name="connsiteX5" fmla="*/ 11560628 w 15210971"/>
              <a:gd name="connsiteY5" fmla="*/ 1429183 h 1444704"/>
              <a:gd name="connsiteX6" fmla="*/ 15210971 w 15210971"/>
              <a:gd name="connsiteY6" fmla="*/ 638154 h 1444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10971" h="1444704">
                <a:moveTo>
                  <a:pt x="0" y="72097"/>
                </a:moveTo>
                <a:cubicBezTo>
                  <a:pt x="543681" y="407135"/>
                  <a:pt x="1087362" y="742174"/>
                  <a:pt x="1748971" y="761526"/>
                </a:cubicBezTo>
                <a:cubicBezTo>
                  <a:pt x="2410580" y="780878"/>
                  <a:pt x="3206448" y="171278"/>
                  <a:pt x="3969657" y="188211"/>
                </a:cubicBezTo>
                <a:cubicBezTo>
                  <a:pt x="4732866" y="205144"/>
                  <a:pt x="5440438" y="893364"/>
                  <a:pt x="6328228" y="863126"/>
                </a:cubicBezTo>
                <a:cubicBezTo>
                  <a:pt x="7216018" y="832888"/>
                  <a:pt x="8424333" y="-87560"/>
                  <a:pt x="9296400" y="6783"/>
                </a:cubicBezTo>
                <a:cubicBezTo>
                  <a:pt x="10168467" y="101126"/>
                  <a:pt x="10574866" y="1323955"/>
                  <a:pt x="11560628" y="1429183"/>
                </a:cubicBezTo>
                <a:cubicBezTo>
                  <a:pt x="12546390" y="1534411"/>
                  <a:pt x="13878680" y="1086282"/>
                  <a:pt x="15210971" y="638154"/>
                </a:cubicBez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5" name="任意多边形: 形状 124"/>
          <p:cNvSpPr/>
          <p:nvPr/>
        </p:nvSpPr>
        <p:spPr>
          <a:xfrm>
            <a:off x="-3270249" y="3100182"/>
            <a:ext cx="17613085" cy="1444704"/>
          </a:xfrm>
          <a:custGeom>
            <a:avLst/>
            <a:gdLst>
              <a:gd name="connsiteX0" fmla="*/ 0 w 15210971"/>
              <a:gd name="connsiteY0" fmla="*/ 72097 h 1444704"/>
              <a:gd name="connsiteX1" fmla="*/ 1748971 w 15210971"/>
              <a:gd name="connsiteY1" fmla="*/ 761526 h 1444704"/>
              <a:gd name="connsiteX2" fmla="*/ 3969657 w 15210971"/>
              <a:gd name="connsiteY2" fmla="*/ 188211 h 1444704"/>
              <a:gd name="connsiteX3" fmla="*/ 6328228 w 15210971"/>
              <a:gd name="connsiteY3" fmla="*/ 863126 h 1444704"/>
              <a:gd name="connsiteX4" fmla="*/ 9296400 w 15210971"/>
              <a:gd name="connsiteY4" fmla="*/ 6783 h 1444704"/>
              <a:gd name="connsiteX5" fmla="*/ 11560628 w 15210971"/>
              <a:gd name="connsiteY5" fmla="*/ 1429183 h 1444704"/>
              <a:gd name="connsiteX6" fmla="*/ 15210971 w 15210971"/>
              <a:gd name="connsiteY6" fmla="*/ 638154 h 1444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10971" h="1444704">
                <a:moveTo>
                  <a:pt x="0" y="72097"/>
                </a:moveTo>
                <a:cubicBezTo>
                  <a:pt x="543681" y="407135"/>
                  <a:pt x="1087362" y="742174"/>
                  <a:pt x="1748971" y="761526"/>
                </a:cubicBezTo>
                <a:cubicBezTo>
                  <a:pt x="2410580" y="780878"/>
                  <a:pt x="3206448" y="171278"/>
                  <a:pt x="3969657" y="188211"/>
                </a:cubicBezTo>
                <a:cubicBezTo>
                  <a:pt x="4732866" y="205144"/>
                  <a:pt x="5440438" y="893364"/>
                  <a:pt x="6328228" y="863126"/>
                </a:cubicBezTo>
                <a:cubicBezTo>
                  <a:pt x="7216018" y="832888"/>
                  <a:pt x="8424333" y="-87560"/>
                  <a:pt x="9296400" y="6783"/>
                </a:cubicBezTo>
                <a:cubicBezTo>
                  <a:pt x="10168467" y="101126"/>
                  <a:pt x="10574866" y="1323955"/>
                  <a:pt x="11560628" y="1429183"/>
                </a:cubicBezTo>
                <a:cubicBezTo>
                  <a:pt x="12546390" y="1534411"/>
                  <a:pt x="13878680" y="1086282"/>
                  <a:pt x="15210971" y="638154"/>
                </a:cubicBez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0" name="任意多边形: 形状 49"/>
          <p:cNvSpPr/>
          <p:nvPr/>
        </p:nvSpPr>
        <p:spPr>
          <a:xfrm>
            <a:off x="3805093" y="1"/>
            <a:ext cx="3968423" cy="1933574"/>
          </a:xfrm>
          <a:custGeom>
            <a:avLst/>
            <a:gdLst>
              <a:gd name="connsiteX0" fmla="*/ 0 w 3968423"/>
              <a:gd name="connsiteY0" fmla="*/ 0 h 1933574"/>
              <a:gd name="connsiteX1" fmla="*/ 3968423 w 3968423"/>
              <a:gd name="connsiteY1" fmla="*/ 0 h 1933574"/>
              <a:gd name="connsiteX2" fmla="*/ 3946431 w 3968423"/>
              <a:gd name="connsiteY2" fmla="*/ 161996 h 1933574"/>
              <a:gd name="connsiteX3" fmla="*/ 1984212 w 3968423"/>
              <a:gd name="connsiteY3" fmla="*/ 1933574 h 1933574"/>
              <a:gd name="connsiteX4" fmla="*/ 21992 w 3968423"/>
              <a:gd name="connsiteY4" fmla="*/ 161996 h 1933574"/>
              <a:gd name="connsiteX0-1" fmla="*/ 0 w 3968423"/>
              <a:gd name="connsiteY0-2" fmla="*/ 19051 h 1952625"/>
              <a:gd name="connsiteX1-3" fmla="*/ 304945 w 3968423"/>
              <a:gd name="connsiteY1-4" fmla="*/ 0 h 1952625"/>
              <a:gd name="connsiteX2-5" fmla="*/ 3968423 w 3968423"/>
              <a:gd name="connsiteY2-6" fmla="*/ 19051 h 1952625"/>
              <a:gd name="connsiteX3-7" fmla="*/ 3946431 w 3968423"/>
              <a:gd name="connsiteY3-8" fmla="*/ 181047 h 1952625"/>
              <a:gd name="connsiteX4-9" fmla="*/ 1984212 w 3968423"/>
              <a:gd name="connsiteY4-10" fmla="*/ 1952625 h 1952625"/>
              <a:gd name="connsiteX5" fmla="*/ 21992 w 3968423"/>
              <a:gd name="connsiteY5" fmla="*/ 181047 h 1952625"/>
              <a:gd name="connsiteX6" fmla="*/ 0 w 3968423"/>
              <a:gd name="connsiteY6" fmla="*/ 19051 h 1952625"/>
              <a:gd name="connsiteX0-11" fmla="*/ 0 w 3968423"/>
              <a:gd name="connsiteY0-12" fmla="*/ 0 h 1933574"/>
              <a:gd name="connsiteX1-13" fmla="*/ 3968423 w 3968423"/>
              <a:gd name="connsiteY1-14" fmla="*/ 0 h 1933574"/>
              <a:gd name="connsiteX2-15" fmla="*/ 3946431 w 3968423"/>
              <a:gd name="connsiteY2-16" fmla="*/ 161996 h 1933574"/>
              <a:gd name="connsiteX3-17" fmla="*/ 1984212 w 3968423"/>
              <a:gd name="connsiteY3-18" fmla="*/ 1933574 h 1933574"/>
              <a:gd name="connsiteX4-19" fmla="*/ 21992 w 3968423"/>
              <a:gd name="connsiteY4-20" fmla="*/ 161996 h 1933574"/>
              <a:gd name="connsiteX5-21" fmla="*/ 0 w 3968423"/>
              <a:gd name="connsiteY5-22" fmla="*/ 0 h 1933574"/>
              <a:gd name="connsiteX0-23" fmla="*/ 0 w 3968423"/>
              <a:gd name="connsiteY0-24" fmla="*/ 14289 h 1947863"/>
              <a:gd name="connsiteX1-25" fmla="*/ 328757 w 3968423"/>
              <a:gd name="connsiteY1-26" fmla="*/ 0 h 1947863"/>
              <a:gd name="connsiteX2-27" fmla="*/ 3968423 w 3968423"/>
              <a:gd name="connsiteY2-28" fmla="*/ 14289 h 1947863"/>
              <a:gd name="connsiteX3-29" fmla="*/ 3946431 w 3968423"/>
              <a:gd name="connsiteY3-30" fmla="*/ 176285 h 1947863"/>
              <a:gd name="connsiteX4-31" fmla="*/ 1984212 w 3968423"/>
              <a:gd name="connsiteY4-32" fmla="*/ 1947863 h 1947863"/>
              <a:gd name="connsiteX5-33" fmla="*/ 21992 w 3968423"/>
              <a:gd name="connsiteY5-34" fmla="*/ 176285 h 1947863"/>
              <a:gd name="connsiteX6-35" fmla="*/ 0 w 3968423"/>
              <a:gd name="connsiteY6-36" fmla="*/ 14289 h 1947863"/>
              <a:gd name="connsiteX0-37" fmla="*/ 328757 w 3968423"/>
              <a:gd name="connsiteY0-38" fmla="*/ 0 h 1947863"/>
              <a:gd name="connsiteX1-39" fmla="*/ 3968423 w 3968423"/>
              <a:gd name="connsiteY1-40" fmla="*/ 14289 h 1947863"/>
              <a:gd name="connsiteX2-41" fmla="*/ 3946431 w 3968423"/>
              <a:gd name="connsiteY2-42" fmla="*/ 176285 h 1947863"/>
              <a:gd name="connsiteX3-43" fmla="*/ 1984212 w 3968423"/>
              <a:gd name="connsiteY3-44" fmla="*/ 1947863 h 1947863"/>
              <a:gd name="connsiteX4-45" fmla="*/ 21992 w 3968423"/>
              <a:gd name="connsiteY4-46" fmla="*/ 176285 h 1947863"/>
              <a:gd name="connsiteX5-47" fmla="*/ 0 w 3968423"/>
              <a:gd name="connsiteY5-48" fmla="*/ 14289 h 1947863"/>
              <a:gd name="connsiteX6-49" fmla="*/ 420197 w 3968423"/>
              <a:gd name="connsiteY6-50" fmla="*/ 91440 h 1947863"/>
              <a:gd name="connsiteX0-51" fmla="*/ 328757 w 3968423"/>
              <a:gd name="connsiteY0-52" fmla="*/ 0 h 1947863"/>
              <a:gd name="connsiteX1-53" fmla="*/ 3968423 w 3968423"/>
              <a:gd name="connsiteY1-54" fmla="*/ 14289 h 1947863"/>
              <a:gd name="connsiteX2-55" fmla="*/ 3946431 w 3968423"/>
              <a:gd name="connsiteY2-56" fmla="*/ 176285 h 1947863"/>
              <a:gd name="connsiteX3-57" fmla="*/ 1984212 w 3968423"/>
              <a:gd name="connsiteY3-58" fmla="*/ 1947863 h 1947863"/>
              <a:gd name="connsiteX4-59" fmla="*/ 21992 w 3968423"/>
              <a:gd name="connsiteY4-60" fmla="*/ 176285 h 1947863"/>
              <a:gd name="connsiteX5-61" fmla="*/ 0 w 3968423"/>
              <a:gd name="connsiteY5-62" fmla="*/ 14289 h 1947863"/>
              <a:gd name="connsiteX0-63" fmla="*/ 3968423 w 3968423"/>
              <a:gd name="connsiteY0-64" fmla="*/ 0 h 1933574"/>
              <a:gd name="connsiteX1-65" fmla="*/ 3946431 w 3968423"/>
              <a:gd name="connsiteY1-66" fmla="*/ 161996 h 1933574"/>
              <a:gd name="connsiteX2-67" fmla="*/ 1984212 w 3968423"/>
              <a:gd name="connsiteY2-68" fmla="*/ 1933574 h 1933574"/>
              <a:gd name="connsiteX3-69" fmla="*/ 21992 w 3968423"/>
              <a:gd name="connsiteY3-70" fmla="*/ 161996 h 1933574"/>
              <a:gd name="connsiteX4-71" fmla="*/ 0 w 3968423"/>
              <a:gd name="connsiteY4-72" fmla="*/ 0 h 193357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968423" h="1933574">
                <a:moveTo>
                  <a:pt x="3968423" y="0"/>
                </a:moveTo>
                <a:lnTo>
                  <a:pt x="3946431" y="161996"/>
                </a:lnTo>
                <a:cubicBezTo>
                  <a:pt x="3764638" y="1172055"/>
                  <a:pt x="2955217" y="1933574"/>
                  <a:pt x="1984212" y="1933574"/>
                </a:cubicBezTo>
                <a:cubicBezTo>
                  <a:pt x="1013203" y="1933574"/>
                  <a:pt x="203783" y="1172055"/>
                  <a:pt x="21992" y="161996"/>
                </a:cubicBezTo>
                <a:lnTo>
                  <a:pt x="0" y="0"/>
                </a:ln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43" name="任意多边形: 形状 42"/>
          <p:cNvSpPr/>
          <p:nvPr/>
        </p:nvSpPr>
        <p:spPr>
          <a:xfrm>
            <a:off x="4414949" y="1"/>
            <a:ext cx="3901235" cy="1719263"/>
          </a:xfrm>
          <a:custGeom>
            <a:avLst/>
            <a:gdLst>
              <a:gd name="connsiteX0" fmla="*/ 0 w 3901235"/>
              <a:gd name="connsiteY0" fmla="*/ 0 h 1719263"/>
              <a:gd name="connsiteX1" fmla="*/ 3901235 w 3901235"/>
              <a:gd name="connsiteY1" fmla="*/ 0 h 1719263"/>
              <a:gd name="connsiteX2" fmla="*/ 3871510 w 3901235"/>
              <a:gd name="connsiteY2" fmla="*/ 134033 h 1719263"/>
              <a:gd name="connsiteX3" fmla="*/ 1950618 w 3901235"/>
              <a:gd name="connsiteY3" fmla="*/ 1719263 h 1719263"/>
              <a:gd name="connsiteX4" fmla="*/ 29725 w 3901235"/>
              <a:gd name="connsiteY4" fmla="*/ 134033 h 1719263"/>
              <a:gd name="connsiteX0-1" fmla="*/ 0 w 3901235"/>
              <a:gd name="connsiteY0-2" fmla="*/ 4764 h 1724027"/>
              <a:gd name="connsiteX1-3" fmla="*/ 971439 w 3901235"/>
              <a:gd name="connsiteY1-4" fmla="*/ 0 h 1724027"/>
              <a:gd name="connsiteX2-5" fmla="*/ 3901235 w 3901235"/>
              <a:gd name="connsiteY2-6" fmla="*/ 4764 h 1724027"/>
              <a:gd name="connsiteX3-7" fmla="*/ 3871510 w 3901235"/>
              <a:gd name="connsiteY3-8" fmla="*/ 138797 h 1724027"/>
              <a:gd name="connsiteX4-9" fmla="*/ 1950618 w 3901235"/>
              <a:gd name="connsiteY4-10" fmla="*/ 1724027 h 1724027"/>
              <a:gd name="connsiteX5" fmla="*/ 29725 w 3901235"/>
              <a:gd name="connsiteY5" fmla="*/ 138797 h 1724027"/>
              <a:gd name="connsiteX6" fmla="*/ 0 w 3901235"/>
              <a:gd name="connsiteY6" fmla="*/ 4764 h 1724027"/>
              <a:gd name="connsiteX0-11" fmla="*/ 971439 w 3901235"/>
              <a:gd name="connsiteY0-12" fmla="*/ 0 h 1724027"/>
              <a:gd name="connsiteX1-13" fmla="*/ 3901235 w 3901235"/>
              <a:gd name="connsiteY1-14" fmla="*/ 4764 h 1724027"/>
              <a:gd name="connsiteX2-15" fmla="*/ 3871510 w 3901235"/>
              <a:gd name="connsiteY2-16" fmla="*/ 138797 h 1724027"/>
              <a:gd name="connsiteX3-17" fmla="*/ 1950618 w 3901235"/>
              <a:gd name="connsiteY3-18" fmla="*/ 1724027 h 1724027"/>
              <a:gd name="connsiteX4-19" fmla="*/ 29725 w 3901235"/>
              <a:gd name="connsiteY4-20" fmla="*/ 138797 h 1724027"/>
              <a:gd name="connsiteX5-21" fmla="*/ 0 w 3901235"/>
              <a:gd name="connsiteY5-22" fmla="*/ 4764 h 1724027"/>
              <a:gd name="connsiteX6-23" fmla="*/ 1062879 w 3901235"/>
              <a:gd name="connsiteY6-24" fmla="*/ 91440 h 1724027"/>
              <a:gd name="connsiteX0-25" fmla="*/ 971439 w 3901235"/>
              <a:gd name="connsiteY0-26" fmla="*/ 0 h 1724027"/>
              <a:gd name="connsiteX1-27" fmla="*/ 3901235 w 3901235"/>
              <a:gd name="connsiteY1-28" fmla="*/ 4764 h 1724027"/>
              <a:gd name="connsiteX2-29" fmla="*/ 3871510 w 3901235"/>
              <a:gd name="connsiteY2-30" fmla="*/ 138797 h 1724027"/>
              <a:gd name="connsiteX3-31" fmla="*/ 1950618 w 3901235"/>
              <a:gd name="connsiteY3-32" fmla="*/ 1724027 h 1724027"/>
              <a:gd name="connsiteX4-33" fmla="*/ 29725 w 3901235"/>
              <a:gd name="connsiteY4-34" fmla="*/ 138797 h 1724027"/>
              <a:gd name="connsiteX5-35" fmla="*/ 0 w 3901235"/>
              <a:gd name="connsiteY5-36" fmla="*/ 4764 h 1724027"/>
              <a:gd name="connsiteX0-37" fmla="*/ 3901235 w 3901235"/>
              <a:gd name="connsiteY0-38" fmla="*/ 0 h 1719263"/>
              <a:gd name="connsiteX1-39" fmla="*/ 3871510 w 3901235"/>
              <a:gd name="connsiteY1-40" fmla="*/ 134033 h 1719263"/>
              <a:gd name="connsiteX2-41" fmla="*/ 1950618 w 3901235"/>
              <a:gd name="connsiteY2-42" fmla="*/ 1719263 h 1719263"/>
              <a:gd name="connsiteX3-43" fmla="*/ 29725 w 3901235"/>
              <a:gd name="connsiteY3-44" fmla="*/ 134033 h 1719263"/>
              <a:gd name="connsiteX4-45" fmla="*/ 0 w 3901235"/>
              <a:gd name="connsiteY4-46" fmla="*/ 0 h 1719263"/>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901235" h="1719263">
                <a:moveTo>
                  <a:pt x="3901235" y="0"/>
                </a:moveTo>
                <a:lnTo>
                  <a:pt x="3871510" y="134033"/>
                </a:lnTo>
                <a:cubicBezTo>
                  <a:pt x="3629235" y="1049959"/>
                  <a:pt x="2860935" y="1719263"/>
                  <a:pt x="1950618" y="1719263"/>
                </a:cubicBezTo>
                <a:cubicBezTo>
                  <a:pt x="1040298" y="1719263"/>
                  <a:pt x="271998" y="1049959"/>
                  <a:pt x="29725" y="134033"/>
                </a:cubicBezTo>
                <a:lnTo>
                  <a:pt x="0" y="0"/>
                </a:lnTo>
              </a:path>
            </a:pathLst>
          </a:cu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 name="矩形 1"/>
          <p:cNvSpPr/>
          <p:nvPr/>
        </p:nvSpPr>
        <p:spPr>
          <a:xfrm>
            <a:off x="8503508" y="3471206"/>
            <a:ext cx="587020" cy="400110"/>
          </a:xfrm>
          <a:prstGeom prst="rect">
            <a:avLst/>
          </a:prstGeom>
        </p:spPr>
        <p:txBody>
          <a:bodyPr wrap="none">
            <a:spAutoFit/>
          </a:bodyPr>
          <a:lstStyle/>
          <a:p>
            <a:pPr algn="ctr" defTabSz="914400">
              <a:defRPr/>
            </a:pPr>
            <a:r>
              <a:rPr lang="en-US" altLang="zh-CN" sz="2000" spc="200" dirty="0">
                <a:solidFill>
                  <a:schemeClr val="accent1"/>
                </a:solidFill>
                <a:latin typeface="+mn-ea"/>
              </a:rPr>
              <a:t>8.4</a:t>
            </a:r>
            <a:endParaRPr lang="zh-CN" altLang="en-US" sz="2000" spc="200" dirty="0">
              <a:solidFill>
                <a:schemeClr val="accent1"/>
              </a:solidFill>
              <a:latin typeface="+mn-ea"/>
            </a:endParaRPr>
          </a:p>
        </p:txBody>
      </p:sp>
      <p:sp>
        <p:nvSpPr>
          <p:cNvPr id="45" name="矩形 44"/>
          <p:cNvSpPr/>
          <p:nvPr/>
        </p:nvSpPr>
        <p:spPr>
          <a:xfrm>
            <a:off x="7419652" y="4190278"/>
            <a:ext cx="2754729" cy="400110"/>
          </a:xfrm>
          <a:prstGeom prst="rect">
            <a:avLst/>
          </a:prstGeom>
        </p:spPr>
        <p:txBody>
          <a:bodyPr wrap="none">
            <a:spAutoFit/>
          </a:bodyPr>
          <a:lstStyle/>
          <a:p>
            <a:pPr algn="ctr" defTabSz="914400"/>
            <a:r>
              <a:rPr lang="zh-CN" altLang="en-US" sz="2000" b="1" dirty="0">
                <a:solidFill>
                  <a:schemeClr val="accent1"/>
                </a:solidFill>
                <a:latin typeface="微软雅黑" panose="020B0503020204020204" pitchFamily="34" charset="-122"/>
                <a:ea typeface="微软雅黑" panose="020B0503020204020204" pitchFamily="34" charset="-122"/>
              </a:rPr>
              <a:t>访问</a:t>
            </a:r>
            <a:r>
              <a:rPr lang="en-US" altLang="zh-CN" sz="2000" b="1" dirty="0">
                <a:solidFill>
                  <a:schemeClr val="accent1"/>
                </a:solidFill>
                <a:latin typeface="微软雅黑" panose="020B0503020204020204" pitchFamily="34" charset="-122"/>
                <a:ea typeface="微软雅黑" panose="020B0503020204020204" pitchFamily="34" charset="-122"/>
              </a:rPr>
              <a:t>SQL Sever</a:t>
            </a:r>
            <a:r>
              <a:rPr lang="zh-CN" altLang="en-US" sz="2000" b="1" dirty="0">
                <a:solidFill>
                  <a:schemeClr val="accent1"/>
                </a:solidFill>
                <a:latin typeface="微软雅黑" panose="020B0503020204020204" pitchFamily="34" charset="-122"/>
                <a:ea typeface="微软雅黑" panose="020B0503020204020204" pitchFamily="34" charset="-122"/>
              </a:rPr>
              <a:t>数据库</a:t>
            </a:r>
          </a:p>
        </p:txBody>
      </p:sp>
      <p:sp>
        <p:nvSpPr>
          <p:cNvPr id="49" name="矩形 48"/>
          <p:cNvSpPr/>
          <p:nvPr/>
        </p:nvSpPr>
        <p:spPr>
          <a:xfrm>
            <a:off x="991377" y="3733554"/>
            <a:ext cx="1467068" cy="400110"/>
          </a:xfrm>
          <a:prstGeom prst="rect">
            <a:avLst/>
          </a:prstGeom>
        </p:spPr>
        <p:txBody>
          <a:bodyPr wrap="none">
            <a:spAutoFit/>
          </a:bodyPr>
          <a:lstStyle/>
          <a:p>
            <a:pPr algn="ctr" defTabSz="914400">
              <a:defRPr/>
            </a:pPr>
            <a:r>
              <a:rPr lang="zh-CN" altLang="en-US" sz="2000" b="1" dirty="0">
                <a:solidFill>
                  <a:schemeClr val="accent1"/>
                </a:solidFill>
                <a:latin typeface="微软雅黑" panose="020B0503020204020204" pitchFamily="34" charset="-122"/>
                <a:ea typeface="微软雅黑" panose="020B0503020204020204" pitchFamily="34" charset="-122"/>
              </a:rPr>
              <a:t>文件的使用</a:t>
            </a:r>
          </a:p>
        </p:txBody>
      </p:sp>
      <p:sp>
        <p:nvSpPr>
          <p:cNvPr id="172" name="任意多边形: 形状 171"/>
          <p:cNvSpPr/>
          <p:nvPr/>
        </p:nvSpPr>
        <p:spPr>
          <a:xfrm>
            <a:off x="4294786" y="0"/>
            <a:ext cx="3592905" cy="1725984"/>
          </a:xfrm>
          <a:custGeom>
            <a:avLst/>
            <a:gdLst>
              <a:gd name="connsiteX0" fmla="*/ 0 w 3592905"/>
              <a:gd name="connsiteY0" fmla="*/ 0 h 1725984"/>
              <a:gd name="connsiteX1" fmla="*/ 3592905 w 3592905"/>
              <a:gd name="connsiteY1" fmla="*/ 0 h 1725984"/>
              <a:gd name="connsiteX2" fmla="*/ 3587358 w 3592905"/>
              <a:gd name="connsiteY2" fmla="*/ 109844 h 1725984"/>
              <a:gd name="connsiteX3" fmla="*/ 1796452 w 3592905"/>
              <a:gd name="connsiteY3" fmla="*/ 1725984 h 1725984"/>
              <a:gd name="connsiteX4" fmla="*/ 5547 w 3592905"/>
              <a:gd name="connsiteY4" fmla="*/ 109844 h 17259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92905" h="1725984">
                <a:moveTo>
                  <a:pt x="0" y="0"/>
                </a:moveTo>
                <a:lnTo>
                  <a:pt x="3592905" y="0"/>
                </a:lnTo>
                <a:lnTo>
                  <a:pt x="3587358" y="109844"/>
                </a:lnTo>
                <a:cubicBezTo>
                  <a:pt x="3495170" y="1017606"/>
                  <a:pt x="2728536" y="1725984"/>
                  <a:pt x="1796452" y="1725984"/>
                </a:cubicBezTo>
                <a:cubicBezTo>
                  <a:pt x="864368" y="1725984"/>
                  <a:pt x="97735" y="1017606"/>
                  <a:pt x="5547" y="109844"/>
                </a:cubicBez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1" name="任意多边形: 形状 120"/>
          <p:cNvSpPr/>
          <p:nvPr/>
        </p:nvSpPr>
        <p:spPr>
          <a:xfrm rot="2001767">
            <a:off x="9105615" y="1066962"/>
            <a:ext cx="979224" cy="985205"/>
          </a:xfrm>
          <a:custGeom>
            <a:avLst/>
            <a:gdLst>
              <a:gd name="connsiteX0" fmla="*/ 447971 w 1442460"/>
              <a:gd name="connsiteY0" fmla="*/ 1397101 h 1451272"/>
              <a:gd name="connsiteX1" fmla="*/ 994490 w 1442460"/>
              <a:gd name="connsiteY1" fmla="*/ 1397101 h 1451272"/>
              <a:gd name="connsiteX2" fmla="*/ 867471 w 1442460"/>
              <a:gd name="connsiteY2" fmla="*/ 1436530 h 1451272"/>
              <a:gd name="connsiteX3" fmla="*/ 721230 w 1442460"/>
              <a:gd name="connsiteY3" fmla="*/ 1451272 h 1451272"/>
              <a:gd name="connsiteX4" fmla="*/ 574989 w 1442460"/>
              <a:gd name="connsiteY4" fmla="*/ 1436530 h 1451272"/>
              <a:gd name="connsiteX5" fmla="*/ 209854 w 1442460"/>
              <a:gd name="connsiteY5" fmla="*/ 1240162 h 1451272"/>
              <a:gd name="connsiteX6" fmla="*/ 1232607 w 1442460"/>
              <a:gd name="connsiteY6" fmla="*/ 1240162 h 1451272"/>
              <a:gd name="connsiteX7" fmla="*/ 1166640 w 1442460"/>
              <a:gd name="connsiteY7" fmla="*/ 1294590 h 1451272"/>
              <a:gd name="connsiteX8" fmla="*/ 275821 w 1442460"/>
              <a:gd name="connsiteY8" fmla="*/ 1294590 h 1451272"/>
              <a:gd name="connsiteX9" fmla="*/ 93401 w 1442460"/>
              <a:gd name="connsiteY9" fmla="*/ 1083223 h 1451272"/>
              <a:gd name="connsiteX10" fmla="*/ 1349059 w 1442460"/>
              <a:gd name="connsiteY10" fmla="*/ 1083223 h 1451272"/>
              <a:gd name="connsiteX11" fmla="*/ 1322939 w 1442460"/>
              <a:gd name="connsiteY11" fmla="*/ 1131346 h 1451272"/>
              <a:gd name="connsiteX12" fmla="*/ 1317737 w 1442460"/>
              <a:gd name="connsiteY12" fmla="*/ 1137651 h 1451272"/>
              <a:gd name="connsiteX13" fmla="*/ 124723 w 1442460"/>
              <a:gd name="connsiteY13" fmla="*/ 1137651 h 1451272"/>
              <a:gd name="connsiteX14" fmla="*/ 119521 w 1442460"/>
              <a:gd name="connsiteY14" fmla="*/ 1131346 h 1451272"/>
              <a:gd name="connsiteX15" fmla="*/ 27225 w 1442460"/>
              <a:gd name="connsiteY15" fmla="*/ 926284 h 1451272"/>
              <a:gd name="connsiteX16" fmla="*/ 1415235 w 1442460"/>
              <a:gd name="connsiteY16" fmla="*/ 926284 h 1451272"/>
              <a:gd name="connsiteX17" fmla="*/ 1398340 w 1442460"/>
              <a:gd name="connsiteY17" fmla="*/ 980712 h 1451272"/>
              <a:gd name="connsiteX18" fmla="*/ 44121 w 1442460"/>
              <a:gd name="connsiteY18" fmla="*/ 980712 h 1451272"/>
              <a:gd name="connsiteX19" fmla="*/ 0 w 1442460"/>
              <a:gd name="connsiteY19" fmla="*/ 769345 h 1451272"/>
              <a:gd name="connsiteX20" fmla="*/ 1442460 w 1442460"/>
              <a:gd name="connsiteY20" fmla="*/ 769345 h 1451272"/>
              <a:gd name="connsiteX21" fmla="*/ 1436973 w 1442460"/>
              <a:gd name="connsiteY21" fmla="*/ 823773 h 1451272"/>
              <a:gd name="connsiteX22" fmla="*/ 5487 w 1442460"/>
              <a:gd name="connsiteY22" fmla="*/ 823773 h 1451272"/>
              <a:gd name="connsiteX23" fmla="*/ 7009 w 1442460"/>
              <a:gd name="connsiteY23" fmla="*/ 612406 h 1451272"/>
              <a:gd name="connsiteX24" fmla="*/ 1435452 w 1442460"/>
              <a:gd name="connsiteY24" fmla="*/ 612406 h 1451272"/>
              <a:gd name="connsiteX25" fmla="*/ 1440939 w 1442460"/>
              <a:gd name="connsiteY25" fmla="*/ 666834 h 1451272"/>
              <a:gd name="connsiteX26" fmla="*/ 1522 w 1442460"/>
              <a:gd name="connsiteY26" fmla="*/ 666834 h 1451272"/>
              <a:gd name="connsiteX27" fmla="*/ 48806 w 1442460"/>
              <a:gd name="connsiteY27" fmla="*/ 455467 h 1451272"/>
              <a:gd name="connsiteX28" fmla="*/ 1393655 w 1442460"/>
              <a:gd name="connsiteY28" fmla="*/ 455467 h 1451272"/>
              <a:gd name="connsiteX29" fmla="*/ 1410550 w 1442460"/>
              <a:gd name="connsiteY29" fmla="*/ 509895 h 1451272"/>
              <a:gd name="connsiteX30" fmla="*/ 31911 w 1442460"/>
              <a:gd name="connsiteY30" fmla="*/ 509895 h 1451272"/>
              <a:gd name="connsiteX31" fmla="*/ 137176 w 1442460"/>
              <a:gd name="connsiteY31" fmla="*/ 298528 h 1451272"/>
              <a:gd name="connsiteX32" fmla="*/ 1305284 w 1442460"/>
              <a:gd name="connsiteY32" fmla="*/ 298528 h 1451272"/>
              <a:gd name="connsiteX33" fmla="*/ 1322939 w 1442460"/>
              <a:gd name="connsiteY33" fmla="*/ 319926 h 1451272"/>
              <a:gd name="connsiteX34" fmla="*/ 1340867 w 1442460"/>
              <a:gd name="connsiteY34" fmla="*/ 352956 h 1451272"/>
              <a:gd name="connsiteX35" fmla="*/ 101593 w 1442460"/>
              <a:gd name="connsiteY35" fmla="*/ 352956 h 1451272"/>
              <a:gd name="connsiteX36" fmla="*/ 119521 w 1442460"/>
              <a:gd name="connsiteY36" fmla="*/ 319926 h 1451272"/>
              <a:gd name="connsiteX37" fmla="*/ 294114 w 1442460"/>
              <a:gd name="connsiteY37" fmla="*/ 141589 h 1451272"/>
              <a:gd name="connsiteX38" fmla="*/ 1148347 w 1442460"/>
              <a:gd name="connsiteY38" fmla="*/ 141589 h 1451272"/>
              <a:gd name="connsiteX39" fmla="*/ 1214314 w 1442460"/>
              <a:gd name="connsiteY39" fmla="*/ 196017 h 1451272"/>
              <a:gd name="connsiteX40" fmla="*/ 228147 w 1442460"/>
              <a:gd name="connsiteY40" fmla="*/ 196017 h 1451272"/>
              <a:gd name="connsiteX41" fmla="*/ 721230 w 1442460"/>
              <a:gd name="connsiteY41" fmla="*/ 0 h 1451272"/>
              <a:gd name="connsiteX42" fmla="*/ 867471 w 1442460"/>
              <a:gd name="connsiteY42" fmla="*/ 14742 h 1451272"/>
              <a:gd name="connsiteX43" fmla="*/ 945868 w 1442460"/>
              <a:gd name="connsiteY43" fmla="*/ 39078 h 1451272"/>
              <a:gd name="connsiteX44" fmla="*/ 496593 w 1442460"/>
              <a:gd name="connsiteY44" fmla="*/ 39078 h 1451272"/>
              <a:gd name="connsiteX45" fmla="*/ 574989 w 1442460"/>
              <a:gd name="connsiteY45" fmla="*/ 14742 h 1451272"/>
              <a:gd name="connsiteX46" fmla="*/ 721230 w 1442460"/>
              <a:gd name="connsiteY46" fmla="*/ 0 h 14512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442460" h="1451272">
                <a:moveTo>
                  <a:pt x="447971" y="1397101"/>
                </a:moveTo>
                <a:lnTo>
                  <a:pt x="994490" y="1397101"/>
                </a:lnTo>
                <a:lnTo>
                  <a:pt x="867471" y="1436530"/>
                </a:lnTo>
                <a:cubicBezTo>
                  <a:pt x="820234" y="1446196"/>
                  <a:pt x="771325" y="1451272"/>
                  <a:pt x="721230" y="1451272"/>
                </a:cubicBezTo>
                <a:cubicBezTo>
                  <a:pt x="671136" y="1451272"/>
                  <a:pt x="622226" y="1446196"/>
                  <a:pt x="574989" y="1436530"/>
                </a:cubicBezTo>
                <a:close/>
                <a:moveTo>
                  <a:pt x="209854" y="1240162"/>
                </a:moveTo>
                <a:lnTo>
                  <a:pt x="1232607" y="1240162"/>
                </a:lnTo>
                <a:lnTo>
                  <a:pt x="1166640" y="1294590"/>
                </a:lnTo>
                <a:lnTo>
                  <a:pt x="275821" y="1294590"/>
                </a:lnTo>
                <a:close/>
                <a:moveTo>
                  <a:pt x="93401" y="1083223"/>
                </a:moveTo>
                <a:lnTo>
                  <a:pt x="1349059" y="1083223"/>
                </a:lnTo>
                <a:lnTo>
                  <a:pt x="1322939" y="1131346"/>
                </a:lnTo>
                <a:lnTo>
                  <a:pt x="1317737" y="1137651"/>
                </a:lnTo>
                <a:lnTo>
                  <a:pt x="124723" y="1137651"/>
                </a:lnTo>
                <a:lnTo>
                  <a:pt x="119521" y="1131346"/>
                </a:lnTo>
                <a:close/>
                <a:moveTo>
                  <a:pt x="27225" y="926284"/>
                </a:moveTo>
                <a:lnTo>
                  <a:pt x="1415235" y="926284"/>
                </a:lnTo>
                <a:lnTo>
                  <a:pt x="1398340" y="980712"/>
                </a:lnTo>
                <a:lnTo>
                  <a:pt x="44121" y="980712"/>
                </a:lnTo>
                <a:close/>
                <a:moveTo>
                  <a:pt x="0" y="769345"/>
                </a:moveTo>
                <a:lnTo>
                  <a:pt x="1442460" y="769345"/>
                </a:lnTo>
                <a:lnTo>
                  <a:pt x="1436973" y="823773"/>
                </a:lnTo>
                <a:lnTo>
                  <a:pt x="5487" y="823773"/>
                </a:lnTo>
                <a:close/>
                <a:moveTo>
                  <a:pt x="7009" y="612406"/>
                </a:moveTo>
                <a:lnTo>
                  <a:pt x="1435452" y="612406"/>
                </a:lnTo>
                <a:lnTo>
                  <a:pt x="1440939" y="666834"/>
                </a:lnTo>
                <a:lnTo>
                  <a:pt x="1522" y="666834"/>
                </a:lnTo>
                <a:close/>
                <a:moveTo>
                  <a:pt x="48806" y="455467"/>
                </a:moveTo>
                <a:lnTo>
                  <a:pt x="1393655" y="455467"/>
                </a:lnTo>
                <a:lnTo>
                  <a:pt x="1410550" y="509895"/>
                </a:lnTo>
                <a:lnTo>
                  <a:pt x="31911" y="509895"/>
                </a:lnTo>
                <a:close/>
                <a:moveTo>
                  <a:pt x="137176" y="298528"/>
                </a:moveTo>
                <a:lnTo>
                  <a:pt x="1305284" y="298528"/>
                </a:lnTo>
                <a:lnTo>
                  <a:pt x="1322939" y="319926"/>
                </a:lnTo>
                <a:lnTo>
                  <a:pt x="1340867" y="352956"/>
                </a:lnTo>
                <a:lnTo>
                  <a:pt x="101593" y="352956"/>
                </a:lnTo>
                <a:lnTo>
                  <a:pt x="119521" y="319926"/>
                </a:lnTo>
                <a:close/>
                <a:moveTo>
                  <a:pt x="294114" y="141589"/>
                </a:moveTo>
                <a:lnTo>
                  <a:pt x="1148347" y="141589"/>
                </a:lnTo>
                <a:lnTo>
                  <a:pt x="1214314" y="196017"/>
                </a:lnTo>
                <a:lnTo>
                  <a:pt x="228147" y="196017"/>
                </a:lnTo>
                <a:close/>
                <a:moveTo>
                  <a:pt x="721230" y="0"/>
                </a:moveTo>
                <a:cubicBezTo>
                  <a:pt x="771325" y="0"/>
                  <a:pt x="820234" y="5076"/>
                  <a:pt x="867471" y="14742"/>
                </a:cubicBezTo>
                <a:lnTo>
                  <a:pt x="945868" y="39078"/>
                </a:lnTo>
                <a:lnTo>
                  <a:pt x="496593" y="39078"/>
                </a:lnTo>
                <a:lnTo>
                  <a:pt x="574989" y="14742"/>
                </a:lnTo>
                <a:cubicBezTo>
                  <a:pt x="622226" y="5076"/>
                  <a:pt x="671136" y="0"/>
                  <a:pt x="72123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5" name="椭圆 164"/>
          <p:cNvSpPr/>
          <p:nvPr/>
        </p:nvSpPr>
        <p:spPr>
          <a:xfrm>
            <a:off x="1648201" y="3441015"/>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grpSp>
        <p:nvGrpSpPr>
          <p:cNvPr id="180" name="组合 179"/>
          <p:cNvGrpSpPr/>
          <p:nvPr/>
        </p:nvGrpSpPr>
        <p:grpSpPr>
          <a:xfrm>
            <a:off x="5431027" y="298047"/>
            <a:ext cx="1320423" cy="1005661"/>
            <a:chOff x="5386258" y="298047"/>
            <a:chExt cx="1320423" cy="1005661"/>
          </a:xfrm>
        </p:grpSpPr>
        <p:sp>
          <p:nvSpPr>
            <p:cNvPr id="42" name="矩形 41"/>
            <p:cNvSpPr/>
            <p:nvPr/>
          </p:nvSpPr>
          <p:spPr>
            <a:xfrm>
              <a:off x="5386258" y="298047"/>
              <a:ext cx="748923" cy="769441"/>
            </a:xfrm>
            <a:prstGeom prst="rect">
              <a:avLst/>
            </a:prstGeom>
          </p:spPr>
          <p:txBody>
            <a:bodyPr wrap="none">
              <a:spAutoFit/>
            </a:bodyPr>
            <a:lstStyle/>
            <a:p>
              <a:pPr algn="ctr" defTabSz="914400">
                <a:defRPr/>
              </a:pPr>
              <a:r>
                <a:rPr lang="zh-CN" altLang="en-US" sz="4400" b="1" dirty="0">
                  <a:solidFill>
                    <a:schemeClr val="bg1"/>
                  </a:solidFill>
                  <a:latin typeface="微软雅黑" panose="020B0503020204020204" pitchFamily="34" charset="-122"/>
                  <a:ea typeface="微软雅黑" panose="020B0503020204020204" pitchFamily="34" charset="-122"/>
                </a:rPr>
                <a:t>目</a:t>
              </a:r>
            </a:p>
          </p:txBody>
        </p:sp>
        <p:sp>
          <p:nvSpPr>
            <p:cNvPr id="173" name="矩形 172"/>
            <p:cNvSpPr/>
            <p:nvPr/>
          </p:nvSpPr>
          <p:spPr>
            <a:xfrm>
              <a:off x="5957758" y="534267"/>
              <a:ext cx="748923" cy="769441"/>
            </a:xfrm>
            <a:prstGeom prst="rect">
              <a:avLst/>
            </a:prstGeom>
          </p:spPr>
          <p:txBody>
            <a:bodyPr wrap="none">
              <a:spAutoFit/>
            </a:bodyPr>
            <a:lstStyle/>
            <a:p>
              <a:pPr algn="ctr" defTabSz="914400">
                <a:defRPr/>
              </a:pPr>
              <a:r>
                <a:rPr lang="zh-CN" altLang="en-US" sz="4400" b="1" dirty="0">
                  <a:solidFill>
                    <a:schemeClr val="bg1"/>
                  </a:solidFill>
                  <a:latin typeface="微软雅黑" panose="020B0503020204020204" pitchFamily="34" charset="-122"/>
                  <a:ea typeface="微软雅黑" panose="020B0503020204020204" pitchFamily="34" charset="-122"/>
                </a:rPr>
                <a:t>录</a:t>
              </a:r>
            </a:p>
          </p:txBody>
        </p:sp>
        <p:cxnSp>
          <p:nvCxnSpPr>
            <p:cNvPr id="175" name="直接连接符 174"/>
            <p:cNvCxnSpPr/>
            <p:nvPr/>
          </p:nvCxnSpPr>
          <p:spPr>
            <a:xfrm flipV="1">
              <a:off x="5603081" y="1001316"/>
              <a:ext cx="279797" cy="21550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9" name="直接连接符 178"/>
            <p:cNvCxnSpPr/>
            <p:nvPr/>
          </p:nvCxnSpPr>
          <p:spPr>
            <a:xfrm flipV="1">
              <a:off x="6210300" y="379810"/>
              <a:ext cx="279797" cy="21550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82" name="椭圆 181"/>
          <p:cNvSpPr/>
          <p:nvPr/>
        </p:nvSpPr>
        <p:spPr>
          <a:xfrm>
            <a:off x="1551101" y="1154454"/>
            <a:ext cx="452100" cy="452100"/>
          </a:xfrm>
          <a:prstGeom prst="ellipse">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4" name="椭圆 183"/>
          <p:cNvSpPr/>
          <p:nvPr/>
        </p:nvSpPr>
        <p:spPr>
          <a:xfrm>
            <a:off x="8787379" y="1478302"/>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椭圆 32"/>
          <p:cNvSpPr/>
          <p:nvPr/>
        </p:nvSpPr>
        <p:spPr>
          <a:xfrm>
            <a:off x="4218102" y="1144930"/>
            <a:ext cx="140946" cy="140946"/>
          </a:xfrm>
          <a:prstGeom prst="ellipse">
            <a:avLst/>
          </a:prstGeom>
          <a:solidFill>
            <a:srgbClr val="035C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a:extLst>
              <a:ext uri="{FF2B5EF4-FFF2-40B4-BE49-F238E27FC236}">
                <a16:creationId xmlns:a16="http://schemas.microsoft.com/office/drawing/2014/main" id="{41A679FA-B3A3-8F88-C6DF-D94B69703673}"/>
              </a:ext>
            </a:extLst>
          </p:cNvPr>
          <p:cNvSpPr/>
          <p:nvPr/>
        </p:nvSpPr>
        <p:spPr>
          <a:xfrm>
            <a:off x="1431401" y="2995960"/>
            <a:ext cx="587020" cy="400110"/>
          </a:xfrm>
          <a:prstGeom prst="rect">
            <a:avLst/>
          </a:prstGeom>
        </p:spPr>
        <p:txBody>
          <a:bodyPr wrap="none">
            <a:spAutoFit/>
          </a:bodyPr>
          <a:lstStyle/>
          <a:p>
            <a:pPr algn="ctr" defTabSz="914400">
              <a:defRPr/>
            </a:pPr>
            <a:r>
              <a:rPr lang="en-US" altLang="zh-CN" sz="2000" spc="200" dirty="0">
                <a:solidFill>
                  <a:schemeClr val="accent1"/>
                </a:solidFill>
                <a:latin typeface="+mn-ea"/>
              </a:rPr>
              <a:t>8.1</a:t>
            </a:r>
            <a:endParaRPr lang="zh-CN" altLang="en-US" sz="2000" spc="200" dirty="0">
              <a:solidFill>
                <a:schemeClr val="accent1"/>
              </a:solidFill>
              <a:latin typeface="+mn-ea"/>
            </a:endParaRPr>
          </a:p>
        </p:txBody>
      </p:sp>
      <p:sp>
        <p:nvSpPr>
          <p:cNvPr id="5" name="椭圆 4">
            <a:extLst>
              <a:ext uri="{FF2B5EF4-FFF2-40B4-BE49-F238E27FC236}">
                <a16:creationId xmlns:a16="http://schemas.microsoft.com/office/drawing/2014/main" id="{B93BB8E3-F2BA-FCCB-CA22-0ED4FB6F1E2F}"/>
              </a:ext>
            </a:extLst>
          </p:cNvPr>
          <p:cNvSpPr/>
          <p:nvPr/>
        </p:nvSpPr>
        <p:spPr>
          <a:xfrm>
            <a:off x="8720308" y="3870069"/>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3" name="矩形 2">
            <a:extLst>
              <a:ext uri="{FF2B5EF4-FFF2-40B4-BE49-F238E27FC236}">
                <a16:creationId xmlns:a16="http://schemas.microsoft.com/office/drawing/2014/main" id="{EDA723B9-CBC5-7001-2069-0FE9CD2B6238}"/>
              </a:ext>
            </a:extLst>
          </p:cNvPr>
          <p:cNvSpPr/>
          <p:nvPr/>
        </p:nvSpPr>
        <p:spPr>
          <a:xfrm>
            <a:off x="3742677" y="4161992"/>
            <a:ext cx="1467068" cy="400110"/>
          </a:xfrm>
          <a:prstGeom prst="rect">
            <a:avLst/>
          </a:prstGeom>
        </p:spPr>
        <p:txBody>
          <a:bodyPr wrap="none">
            <a:spAutoFit/>
          </a:bodyPr>
          <a:lstStyle/>
          <a:p>
            <a:pPr algn="ctr" defTabSz="914400">
              <a:defRPr/>
            </a:pPr>
            <a:r>
              <a:rPr lang="zh-CN" altLang="en-US" sz="2000" b="1" dirty="0">
                <a:solidFill>
                  <a:schemeClr val="accent1"/>
                </a:solidFill>
                <a:latin typeface="微软雅黑" panose="020B0503020204020204" pitchFamily="34" charset="-122"/>
                <a:ea typeface="微软雅黑" panose="020B0503020204020204" pitchFamily="34" charset="-122"/>
              </a:rPr>
              <a:t>数据库概述</a:t>
            </a:r>
          </a:p>
        </p:txBody>
      </p:sp>
      <p:sp>
        <p:nvSpPr>
          <p:cNvPr id="6" name="椭圆 5">
            <a:extLst>
              <a:ext uri="{FF2B5EF4-FFF2-40B4-BE49-F238E27FC236}">
                <a16:creationId xmlns:a16="http://schemas.microsoft.com/office/drawing/2014/main" id="{0DD03EDD-E025-70F4-5618-0486D1204968}"/>
              </a:ext>
            </a:extLst>
          </p:cNvPr>
          <p:cNvSpPr/>
          <p:nvPr/>
        </p:nvSpPr>
        <p:spPr>
          <a:xfrm>
            <a:off x="4399499" y="3869453"/>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7" name="矩形 6">
            <a:extLst>
              <a:ext uri="{FF2B5EF4-FFF2-40B4-BE49-F238E27FC236}">
                <a16:creationId xmlns:a16="http://schemas.microsoft.com/office/drawing/2014/main" id="{A6108987-819C-DC89-51FC-3C8A98C2927B}"/>
              </a:ext>
            </a:extLst>
          </p:cNvPr>
          <p:cNvSpPr/>
          <p:nvPr/>
        </p:nvSpPr>
        <p:spPr>
          <a:xfrm>
            <a:off x="4182699" y="3424398"/>
            <a:ext cx="587020" cy="400110"/>
          </a:xfrm>
          <a:prstGeom prst="rect">
            <a:avLst/>
          </a:prstGeom>
        </p:spPr>
        <p:txBody>
          <a:bodyPr wrap="none">
            <a:spAutoFit/>
          </a:bodyPr>
          <a:lstStyle/>
          <a:p>
            <a:pPr algn="ctr" defTabSz="914400">
              <a:defRPr/>
            </a:pPr>
            <a:r>
              <a:rPr lang="en-US" altLang="zh-CN" sz="2000" spc="200" dirty="0">
                <a:solidFill>
                  <a:schemeClr val="accent1"/>
                </a:solidFill>
                <a:latin typeface="+mn-ea"/>
              </a:rPr>
              <a:t>8.2</a:t>
            </a:r>
            <a:endParaRPr lang="zh-CN" altLang="en-US" sz="2000" spc="200" dirty="0">
              <a:solidFill>
                <a:schemeClr val="accent1"/>
              </a:solidFill>
              <a:latin typeface="+mn-ea"/>
            </a:endParaRPr>
          </a:p>
        </p:txBody>
      </p:sp>
      <p:sp>
        <p:nvSpPr>
          <p:cNvPr id="8" name="矩形 7">
            <a:extLst>
              <a:ext uri="{FF2B5EF4-FFF2-40B4-BE49-F238E27FC236}">
                <a16:creationId xmlns:a16="http://schemas.microsoft.com/office/drawing/2014/main" id="{58EB58A5-5976-0308-81E9-D4508423C37D}"/>
              </a:ext>
            </a:extLst>
          </p:cNvPr>
          <p:cNvSpPr/>
          <p:nvPr/>
        </p:nvSpPr>
        <p:spPr>
          <a:xfrm>
            <a:off x="5146509" y="3557566"/>
            <a:ext cx="2301079" cy="400110"/>
          </a:xfrm>
          <a:prstGeom prst="rect">
            <a:avLst/>
          </a:prstGeom>
        </p:spPr>
        <p:txBody>
          <a:bodyPr wrap="none">
            <a:spAutoFit/>
          </a:bodyPr>
          <a:lstStyle/>
          <a:p>
            <a:pPr algn="ctr" defTabSz="914400">
              <a:defRPr/>
            </a:pPr>
            <a:r>
              <a:rPr lang="zh-CN" altLang="en-US" sz="2000" b="1" dirty="0">
                <a:solidFill>
                  <a:schemeClr val="accent1"/>
                </a:solidFill>
                <a:latin typeface="微软雅黑" panose="020B0503020204020204" pitchFamily="34" charset="-122"/>
                <a:ea typeface="微软雅黑" panose="020B0503020204020204" pitchFamily="34" charset="-122"/>
              </a:rPr>
              <a:t>访问</a:t>
            </a:r>
            <a:r>
              <a:rPr lang="en-US" altLang="zh-CN" sz="2000" b="1" dirty="0">
                <a:solidFill>
                  <a:schemeClr val="accent1"/>
                </a:solidFill>
                <a:latin typeface="微软雅黑" panose="020B0503020204020204" pitchFamily="34" charset="-122"/>
                <a:ea typeface="微软雅黑" panose="020B0503020204020204" pitchFamily="34" charset="-122"/>
              </a:rPr>
              <a:t>SQLite</a:t>
            </a:r>
            <a:r>
              <a:rPr lang="zh-CN" altLang="en-US" sz="2000" b="1" dirty="0">
                <a:solidFill>
                  <a:schemeClr val="accent1"/>
                </a:solidFill>
                <a:latin typeface="微软雅黑" panose="020B0503020204020204" pitchFamily="34" charset="-122"/>
                <a:ea typeface="微软雅黑" panose="020B0503020204020204" pitchFamily="34" charset="-122"/>
              </a:rPr>
              <a:t>数据库</a:t>
            </a:r>
          </a:p>
        </p:txBody>
      </p:sp>
      <p:sp>
        <p:nvSpPr>
          <p:cNvPr id="9" name="椭圆 8">
            <a:extLst>
              <a:ext uri="{FF2B5EF4-FFF2-40B4-BE49-F238E27FC236}">
                <a16:creationId xmlns:a16="http://schemas.microsoft.com/office/drawing/2014/main" id="{0602E61B-08C1-0486-CACA-9387412A5597}"/>
              </a:ext>
            </a:extLst>
          </p:cNvPr>
          <p:cNvSpPr/>
          <p:nvPr/>
        </p:nvSpPr>
        <p:spPr>
          <a:xfrm>
            <a:off x="6220338" y="3265027"/>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10" name="矩形 9">
            <a:extLst>
              <a:ext uri="{FF2B5EF4-FFF2-40B4-BE49-F238E27FC236}">
                <a16:creationId xmlns:a16="http://schemas.microsoft.com/office/drawing/2014/main" id="{025CD7D2-0A19-F442-66DC-360A947A203D}"/>
              </a:ext>
            </a:extLst>
          </p:cNvPr>
          <p:cNvSpPr/>
          <p:nvPr/>
        </p:nvSpPr>
        <p:spPr>
          <a:xfrm>
            <a:off x="6003538" y="2819972"/>
            <a:ext cx="587020" cy="400110"/>
          </a:xfrm>
          <a:prstGeom prst="rect">
            <a:avLst/>
          </a:prstGeom>
        </p:spPr>
        <p:txBody>
          <a:bodyPr wrap="none">
            <a:spAutoFit/>
          </a:bodyPr>
          <a:lstStyle/>
          <a:p>
            <a:pPr algn="ctr" defTabSz="914400">
              <a:defRPr/>
            </a:pPr>
            <a:r>
              <a:rPr lang="en-US" altLang="zh-CN" sz="2000" spc="200" dirty="0">
                <a:solidFill>
                  <a:schemeClr val="accent1"/>
                </a:solidFill>
                <a:latin typeface="+mn-ea"/>
              </a:rPr>
              <a:t>8.3</a:t>
            </a:r>
            <a:endParaRPr lang="zh-CN" altLang="en-US" sz="2000" spc="200" dirty="0">
              <a:solidFill>
                <a:schemeClr val="accent1"/>
              </a:solidFill>
              <a:latin typeface="+mn-ea"/>
            </a:endParaRPr>
          </a:p>
        </p:txBody>
      </p:sp>
      <p:sp>
        <p:nvSpPr>
          <p:cNvPr id="11" name="矩形 10">
            <a:extLst>
              <a:ext uri="{FF2B5EF4-FFF2-40B4-BE49-F238E27FC236}">
                <a16:creationId xmlns:a16="http://schemas.microsoft.com/office/drawing/2014/main" id="{63B6F8D1-A5A6-77DB-BC7A-82D108C21F67}"/>
              </a:ext>
            </a:extLst>
          </p:cNvPr>
          <p:cNvSpPr/>
          <p:nvPr/>
        </p:nvSpPr>
        <p:spPr>
          <a:xfrm>
            <a:off x="10688600" y="3753101"/>
            <a:ext cx="587020" cy="400110"/>
          </a:xfrm>
          <a:prstGeom prst="rect">
            <a:avLst/>
          </a:prstGeom>
        </p:spPr>
        <p:txBody>
          <a:bodyPr wrap="none">
            <a:spAutoFit/>
          </a:bodyPr>
          <a:lstStyle/>
          <a:p>
            <a:pPr algn="ctr" defTabSz="914400">
              <a:defRPr/>
            </a:pPr>
            <a:r>
              <a:rPr lang="en-US" altLang="zh-CN" sz="2000" spc="200" dirty="0">
                <a:solidFill>
                  <a:schemeClr val="accent1"/>
                </a:solidFill>
                <a:latin typeface="+mn-ea"/>
              </a:rPr>
              <a:t>8.5</a:t>
            </a:r>
            <a:endParaRPr lang="zh-CN" altLang="en-US" sz="2000" spc="200" dirty="0">
              <a:solidFill>
                <a:schemeClr val="accent1"/>
              </a:solidFill>
              <a:latin typeface="+mn-ea"/>
            </a:endParaRPr>
          </a:p>
        </p:txBody>
      </p:sp>
      <p:sp>
        <p:nvSpPr>
          <p:cNvPr id="12" name="矩形 11">
            <a:extLst>
              <a:ext uri="{FF2B5EF4-FFF2-40B4-BE49-F238E27FC236}">
                <a16:creationId xmlns:a16="http://schemas.microsoft.com/office/drawing/2014/main" id="{15943617-7995-6740-B9A7-1330B4E27DE5}"/>
              </a:ext>
            </a:extLst>
          </p:cNvPr>
          <p:cNvSpPr/>
          <p:nvPr/>
        </p:nvSpPr>
        <p:spPr>
          <a:xfrm>
            <a:off x="10038485" y="4472173"/>
            <a:ext cx="1887248" cy="400110"/>
          </a:xfrm>
          <a:prstGeom prst="rect">
            <a:avLst/>
          </a:prstGeom>
        </p:spPr>
        <p:txBody>
          <a:bodyPr wrap="none">
            <a:spAutoFit/>
          </a:bodyPr>
          <a:lstStyle/>
          <a:p>
            <a:pPr algn="ctr" defTabSz="914400"/>
            <a:r>
              <a:rPr lang="en-US" altLang="zh-CN" sz="2000" b="1" dirty="0">
                <a:solidFill>
                  <a:schemeClr val="accent1"/>
                </a:solidFill>
                <a:latin typeface="微软雅黑" panose="020B0503020204020204" pitchFamily="34" charset="-122"/>
                <a:ea typeface="微软雅黑" panose="020B0503020204020204" pitchFamily="34" charset="-122"/>
              </a:rPr>
              <a:t>MYSQL</a:t>
            </a:r>
            <a:r>
              <a:rPr lang="zh-CN" altLang="en-US" sz="2000" b="1" dirty="0">
                <a:solidFill>
                  <a:schemeClr val="accent1"/>
                </a:solidFill>
                <a:latin typeface="微软雅黑" panose="020B0503020204020204" pitchFamily="34" charset="-122"/>
                <a:ea typeface="微软雅黑" panose="020B0503020204020204" pitchFamily="34" charset="-122"/>
              </a:rPr>
              <a:t>数据库</a:t>
            </a:r>
          </a:p>
        </p:txBody>
      </p:sp>
      <p:sp>
        <p:nvSpPr>
          <p:cNvPr id="13" name="椭圆 12">
            <a:extLst>
              <a:ext uri="{FF2B5EF4-FFF2-40B4-BE49-F238E27FC236}">
                <a16:creationId xmlns:a16="http://schemas.microsoft.com/office/drawing/2014/main" id="{3ED4587F-18F3-941F-1EFC-1A36F354C377}"/>
              </a:ext>
            </a:extLst>
          </p:cNvPr>
          <p:cNvSpPr/>
          <p:nvPr/>
        </p:nvSpPr>
        <p:spPr>
          <a:xfrm>
            <a:off x="10905400" y="4151964"/>
            <a:ext cx="153420" cy="15342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8.2</a:t>
            </a:r>
            <a:r>
              <a:rPr lang="zh-CN" altLang="en-US" dirty="0"/>
              <a:t>数据库概述</a:t>
            </a:r>
          </a:p>
        </p:txBody>
      </p:sp>
      <p:sp>
        <p:nvSpPr>
          <p:cNvPr id="3" name="内容占位符 2"/>
          <p:cNvSpPr>
            <a:spLocks noGrp="1"/>
          </p:cNvSpPr>
          <p:nvPr>
            <p:ph idx="1"/>
          </p:nvPr>
        </p:nvSpPr>
        <p:spPr/>
        <p:txBody>
          <a:bodyPr>
            <a:normAutofit/>
          </a:bodyPr>
          <a:lstStyle/>
          <a:p>
            <a:pPr marL="0" indent="0">
              <a:buNone/>
            </a:pPr>
            <a:r>
              <a:rPr lang="en-US" altLang="zh-CN" dirty="0"/>
              <a:t>8.2.6</a:t>
            </a:r>
            <a:r>
              <a:rPr lang="zh-CN" altLang="en-US" dirty="0"/>
              <a:t>数据库技术研究内容</a:t>
            </a:r>
          </a:p>
          <a:p>
            <a:pPr marL="0" indent="457200">
              <a:buNone/>
            </a:pPr>
            <a:r>
              <a:rPr lang="zh-CN" altLang="en-US" dirty="0"/>
              <a:t>数据库技术的研究内容包括数据库理论研究、数据库设计、数据库管理系统的研发和数据库应用系统的开发等领域。</a:t>
            </a:r>
          </a:p>
        </p:txBody>
      </p:sp>
      <p:pic>
        <p:nvPicPr>
          <p:cNvPr id="4" name="图片 3" descr="图示&#10;&#10;描述已自动生成">
            <a:extLst>
              <a:ext uri="{FF2B5EF4-FFF2-40B4-BE49-F238E27FC236}">
                <a16:creationId xmlns:a16="http://schemas.microsoft.com/office/drawing/2014/main" id="{1EE4CF10-3817-E2A7-757E-F97BCE1D991F}"/>
              </a:ext>
            </a:extLst>
          </p:cNvPr>
          <p:cNvPicPr>
            <a:picLocks noChangeAspect="1"/>
          </p:cNvPicPr>
          <p:nvPr/>
        </p:nvPicPr>
        <p:blipFill>
          <a:blip r:embed="rId3"/>
          <a:stretch>
            <a:fillRect/>
          </a:stretch>
        </p:blipFill>
        <p:spPr>
          <a:xfrm>
            <a:off x="2432050" y="2680017"/>
            <a:ext cx="7794422" cy="3859138"/>
          </a:xfrm>
          <a:prstGeom prst="rect">
            <a:avLst/>
          </a:prstGeom>
          <a:ln w="25400">
            <a:solidFill>
              <a:srgbClr val="000000"/>
            </a:solidFill>
          </a:ln>
        </p:spPr>
      </p:pic>
    </p:spTree>
    <p:extLst>
      <p:ext uri="{BB962C8B-B14F-4D97-AF65-F5344CB8AC3E}">
        <p14:creationId xmlns:p14="http://schemas.microsoft.com/office/powerpoint/2010/main" val="3934935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8.3</a:t>
            </a:r>
            <a:r>
              <a:rPr lang="zh-CN" altLang="en-US" dirty="0"/>
              <a:t>访问</a:t>
            </a:r>
            <a:r>
              <a:rPr lang="en-US" altLang="zh-CN" dirty="0"/>
              <a:t>SQLite</a:t>
            </a:r>
            <a:r>
              <a:rPr lang="zh-CN" altLang="en-US" dirty="0"/>
              <a:t>数据库</a:t>
            </a:r>
          </a:p>
        </p:txBody>
      </p:sp>
      <p:sp>
        <p:nvSpPr>
          <p:cNvPr id="3" name="内容占位符 2"/>
          <p:cNvSpPr>
            <a:spLocks noGrp="1"/>
          </p:cNvSpPr>
          <p:nvPr>
            <p:ph idx="1"/>
          </p:nvPr>
        </p:nvSpPr>
        <p:spPr/>
        <p:txBody>
          <a:bodyPr>
            <a:normAutofit/>
          </a:bodyPr>
          <a:lstStyle/>
          <a:p>
            <a:pPr marL="0" indent="457200">
              <a:buNone/>
            </a:pPr>
            <a:r>
              <a:rPr lang="en-US" altLang="zh-CN" dirty="0"/>
              <a:t>SQLite</a:t>
            </a:r>
            <a:r>
              <a:rPr lang="zh-CN" altLang="en-US" dirty="0"/>
              <a:t>是</a:t>
            </a:r>
            <a:r>
              <a:rPr lang="en-US" altLang="zh-CN" dirty="0"/>
              <a:t>Python</a:t>
            </a:r>
            <a:r>
              <a:rPr lang="zh-CN" altLang="en-US" dirty="0"/>
              <a:t>自带的关系数据库管理模块</a:t>
            </a:r>
            <a:r>
              <a:rPr lang="en-US" altLang="zh-CN" dirty="0"/>
              <a:t>(import sqlite3)</a:t>
            </a:r>
            <a:r>
              <a:rPr lang="zh-CN" altLang="en-US" dirty="0"/>
              <a:t>。利用</a:t>
            </a:r>
            <a:r>
              <a:rPr lang="en-US" altLang="zh-CN" dirty="0"/>
              <a:t>sqlite3</a:t>
            </a:r>
            <a:r>
              <a:rPr lang="zh-CN" altLang="en-US" dirty="0"/>
              <a:t>模块可以很方便地管理数据库及其表。</a:t>
            </a:r>
            <a:endParaRPr lang="en-US" altLang="zh-CN" dirty="0"/>
          </a:p>
          <a:p>
            <a:pPr marL="0" indent="0">
              <a:buNone/>
            </a:pPr>
            <a:r>
              <a:rPr lang="en-US" altLang="zh-CN" dirty="0"/>
              <a:t>8.3.1</a:t>
            </a:r>
            <a:r>
              <a:rPr lang="zh-CN" altLang="en-US" dirty="0"/>
              <a:t>数据库的连接和创建</a:t>
            </a:r>
          </a:p>
          <a:p>
            <a:pPr marL="0" indent="457200">
              <a:buNone/>
            </a:pPr>
            <a:r>
              <a:rPr lang="zh-CN" altLang="en-US" dirty="0"/>
              <a:t>通过</a:t>
            </a:r>
            <a:r>
              <a:rPr lang="en-US" altLang="zh-CN" dirty="0" err="1"/>
              <a:t>sqlite</a:t>
            </a:r>
            <a:r>
              <a:rPr lang="zh-CN" altLang="en-US" dirty="0"/>
              <a:t>的</a:t>
            </a:r>
            <a:r>
              <a:rPr lang="en-US" altLang="zh-CN" dirty="0"/>
              <a:t>connect</a:t>
            </a:r>
            <a:r>
              <a:rPr lang="zh-CN" altLang="en-US" dirty="0"/>
              <a:t>方法便能访问数据库，语法格式如下：</a:t>
            </a:r>
            <a:endParaRPr lang="en-US" altLang="zh-CN" dirty="0"/>
          </a:p>
          <a:p>
            <a:pPr marL="0" indent="457200">
              <a:buNone/>
            </a:pPr>
            <a:endParaRPr lang="en-US" altLang="zh-CN" dirty="0"/>
          </a:p>
          <a:p>
            <a:pPr marL="0" indent="457200">
              <a:buNone/>
            </a:pPr>
            <a:r>
              <a:rPr lang="zh-CN" altLang="en-US" dirty="0"/>
              <a:t>如果数据库存在，则创建数据库的连接；如果不存在，则自动创建该数据库以及连接。</a:t>
            </a:r>
          </a:p>
          <a:p>
            <a:pPr marL="0" indent="457200">
              <a:buNone/>
            </a:pPr>
            <a:r>
              <a:rPr lang="zh-CN" altLang="en-US" dirty="0"/>
              <a:t>使用</a:t>
            </a:r>
            <a:r>
              <a:rPr lang="en-US" altLang="zh-CN" dirty="0" err="1"/>
              <a:t>connection.close</a:t>
            </a:r>
            <a:r>
              <a:rPr lang="en-US" altLang="zh-CN" dirty="0"/>
              <a:t>()</a:t>
            </a:r>
            <a:r>
              <a:rPr lang="zh-CN" altLang="en-US" dirty="0"/>
              <a:t>便能关闭该数据库连接。</a:t>
            </a:r>
            <a:endParaRPr lang="en-US" altLang="zh-CN" dirty="0"/>
          </a:p>
          <a:p>
            <a:pPr marL="0" indent="457200">
              <a:buNone/>
            </a:pPr>
            <a:endParaRPr lang="zh-CN" altLang="en-US" dirty="0"/>
          </a:p>
        </p:txBody>
      </p:sp>
      <p:sp>
        <p:nvSpPr>
          <p:cNvPr id="5" name="文本框 2">
            <a:extLst>
              <a:ext uri="{FF2B5EF4-FFF2-40B4-BE49-F238E27FC236}">
                <a16:creationId xmlns:a16="http://schemas.microsoft.com/office/drawing/2014/main" id="{73A47DC7-EE26-5F36-4D36-873189283F5E}"/>
              </a:ext>
            </a:extLst>
          </p:cNvPr>
          <p:cNvSpPr txBox="1">
            <a:spLocks noChangeArrowheads="1"/>
          </p:cNvSpPr>
          <p:nvPr/>
        </p:nvSpPr>
        <p:spPr bwMode="auto">
          <a:xfrm>
            <a:off x="2257425" y="3236058"/>
            <a:ext cx="7029449" cy="400110"/>
          </a:xfrm>
          <a:prstGeom prst="rect">
            <a:avLst/>
          </a:prstGeom>
          <a:solidFill>
            <a:srgbClr val="FFFFFF"/>
          </a:solidFill>
          <a:ln w="25400">
            <a:solidFill>
              <a:srgbClr val="000000"/>
            </a:solidFill>
            <a:miter lim="800000"/>
          </a:ln>
        </p:spPr>
        <p:txBody>
          <a:bodyPr rot="0" vert="horz" wrap="square" lIns="91440" tIns="45720" rIns="91440" bIns="45720" anchor="t" anchorCtr="0">
            <a:spAutoFit/>
          </a:bodyPr>
          <a:lstStyle/>
          <a:p>
            <a:pPr indent="0" algn="ctr">
              <a:spcBef>
                <a:spcPts val="1200"/>
              </a:spcBef>
              <a:spcAft>
                <a:spcPts val="1200"/>
              </a:spcAft>
            </a:pPr>
            <a:r>
              <a:rPr lang="en-US" altLang="zh-CN" sz="2000" kern="100" dirty="0">
                <a:latin typeface="等线"/>
                <a:ea typeface="等线"/>
                <a:cs typeface="Times New Roman"/>
                <a:sym typeface="Times New Roman"/>
              </a:rPr>
              <a:t>connection=sqlite3.connent(‘</a:t>
            </a:r>
            <a:r>
              <a:rPr lang="en-US" altLang="zh-CN" sz="2000" kern="100" dirty="0" err="1">
                <a:latin typeface="等线"/>
                <a:ea typeface="等线"/>
                <a:cs typeface="Times New Roman"/>
                <a:sym typeface="Times New Roman"/>
              </a:rPr>
              <a:t>database_name.db</a:t>
            </a:r>
            <a:r>
              <a:rPr lang="en-US" altLang="zh-CN" sz="2000" kern="100" dirty="0">
                <a:latin typeface="等线"/>
                <a:ea typeface="等线"/>
                <a:cs typeface="Times New Roman"/>
                <a:sym typeface="Times New Roman"/>
              </a:rPr>
              <a:t>’)</a:t>
            </a:r>
          </a:p>
        </p:txBody>
      </p:sp>
    </p:spTree>
    <p:extLst>
      <p:ext uri="{BB962C8B-B14F-4D97-AF65-F5344CB8AC3E}">
        <p14:creationId xmlns:p14="http://schemas.microsoft.com/office/powerpoint/2010/main" val="23929716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8.3</a:t>
            </a:r>
            <a:r>
              <a:rPr lang="zh-CN" altLang="en-US" dirty="0"/>
              <a:t>访问</a:t>
            </a:r>
            <a:r>
              <a:rPr lang="en-US" altLang="zh-CN" dirty="0"/>
              <a:t>SQLite</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en-US" altLang="zh-CN" dirty="0"/>
              <a:t>8.3.2</a:t>
            </a:r>
            <a:r>
              <a:rPr lang="zh-CN" altLang="en-US" dirty="0"/>
              <a:t>数据表的创建与编辑</a:t>
            </a:r>
          </a:p>
          <a:p>
            <a:pPr marL="0" indent="457200">
              <a:buNone/>
            </a:pPr>
            <a:r>
              <a:rPr lang="zh-CN" altLang="en-US" dirty="0"/>
              <a:t>在访问表时，需要把表</a:t>
            </a:r>
            <a:r>
              <a:rPr lang="en-US" altLang="zh-CN" dirty="0"/>
              <a:t>(</a:t>
            </a:r>
            <a:r>
              <a:rPr lang="zh-CN" altLang="en-US" dirty="0"/>
              <a:t>或查询结果</a:t>
            </a:r>
            <a:r>
              <a:rPr lang="en-US" altLang="zh-CN" dirty="0"/>
              <a:t>)</a:t>
            </a:r>
            <a:r>
              <a:rPr lang="zh-CN" altLang="en-US" dirty="0"/>
              <a:t>转入内存的缓冲区，然后对缓冲区的数据进行操作，因此需要定义一个指向缓冲区的指针</a:t>
            </a:r>
            <a:r>
              <a:rPr lang="en-US" altLang="zh-CN" dirty="0"/>
              <a:t>(</a:t>
            </a:r>
            <a:r>
              <a:rPr lang="zh-CN" altLang="en-US" dirty="0"/>
              <a:t>即游标</a:t>
            </a:r>
            <a:r>
              <a:rPr lang="en-US" altLang="zh-CN" dirty="0"/>
              <a:t>)</a:t>
            </a:r>
            <a:r>
              <a:rPr lang="zh-CN" altLang="en-US" dirty="0"/>
              <a:t>，来访问缓冲区的数据。</a:t>
            </a:r>
          </a:p>
          <a:p>
            <a:pPr marL="0" indent="457200">
              <a:buNone/>
            </a:pPr>
            <a:r>
              <a:rPr lang="zh-CN" altLang="en-US" dirty="0"/>
              <a:t>创建和访问表，需要以下步骤。</a:t>
            </a:r>
          </a:p>
          <a:p>
            <a:pPr marL="0" indent="457200">
              <a:buNone/>
            </a:pPr>
            <a:r>
              <a:rPr lang="en-US" altLang="zh-CN" dirty="0"/>
              <a:t>1. </a:t>
            </a:r>
            <a:r>
              <a:rPr lang="zh-CN" altLang="en-US" dirty="0"/>
              <a:t>创建数据库连接</a:t>
            </a:r>
            <a:r>
              <a:rPr lang="en-US" altLang="zh-CN" dirty="0"/>
              <a:t>connection</a:t>
            </a:r>
            <a:r>
              <a:rPr lang="zh-CN" altLang="en-US" dirty="0"/>
              <a:t>。</a:t>
            </a:r>
          </a:p>
          <a:p>
            <a:pPr marL="0" indent="457200">
              <a:buNone/>
            </a:pPr>
            <a:r>
              <a:rPr lang="en-US" altLang="zh-CN" dirty="0"/>
              <a:t>2. </a:t>
            </a:r>
            <a:r>
              <a:rPr lang="zh-CN" altLang="en-US" dirty="0"/>
              <a:t>创建游标</a:t>
            </a:r>
            <a:r>
              <a:rPr lang="en-US" altLang="zh-CN" dirty="0"/>
              <a:t>cur = </a:t>
            </a:r>
            <a:r>
              <a:rPr lang="en-US" altLang="zh-CN" dirty="0" err="1"/>
              <a:t>connection.cursor</a:t>
            </a:r>
            <a:r>
              <a:rPr lang="zh-CN" altLang="en-US" dirty="0"/>
              <a:t>。</a:t>
            </a:r>
          </a:p>
          <a:p>
            <a:pPr marL="0" indent="457200">
              <a:buNone/>
            </a:pPr>
            <a:r>
              <a:rPr lang="en-US" altLang="zh-CN" dirty="0"/>
              <a:t>3. </a:t>
            </a:r>
            <a:r>
              <a:rPr lang="zh-CN" altLang="en-US" dirty="0"/>
              <a:t>执行创建表的语句。利用</a:t>
            </a:r>
            <a:r>
              <a:rPr lang="en-US" altLang="zh-CN" dirty="0" err="1"/>
              <a:t>cur.execut</a:t>
            </a:r>
            <a:r>
              <a:rPr lang="en-US" altLang="zh-CN" dirty="0"/>
              <a:t>()</a:t>
            </a:r>
            <a:r>
              <a:rPr lang="zh-CN" altLang="en-US" dirty="0"/>
              <a:t>执行语句</a:t>
            </a:r>
            <a:r>
              <a:rPr lang="en-US" altLang="zh-CN" dirty="0"/>
              <a:t>create table()</a:t>
            </a:r>
            <a:r>
              <a:rPr lang="zh-CN" altLang="en-US" dirty="0"/>
              <a:t>。</a:t>
            </a:r>
          </a:p>
        </p:txBody>
      </p:sp>
    </p:spTree>
    <p:extLst>
      <p:ext uri="{BB962C8B-B14F-4D97-AF65-F5344CB8AC3E}">
        <p14:creationId xmlns:p14="http://schemas.microsoft.com/office/powerpoint/2010/main" val="2705719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8.3</a:t>
            </a:r>
            <a:r>
              <a:rPr lang="zh-CN" altLang="en-US" dirty="0"/>
              <a:t>访问</a:t>
            </a:r>
            <a:r>
              <a:rPr lang="en-US" altLang="zh-CN" dirty="0"/>
              <a:t>SQLite</a:t>
            </a:r>
            <a:r>
              <a:rPr lang="zh-CN" altLang="en-US" dirty="0"/>
              <a:t>数据库</a:t>
            </a:r>
          </a:p>
        </p:txBody>
      </p:sp>
      <p:sp>
        <p:nvSpPr>
          <p:cNvPr id="3" name="内容占位符 2"/>
          <p:cNvSpPr>
            <a:spLocks noGrp="1"/>
          </p:cNvSpPr>
          <p:nvPr>
            <p:ph idx="1"/>
          </p:nvPr>
        </p:nvSpPr>
        <p:spPr/>
        <p:txBody>
          <a:bodyPr>
            <a:normAutofit/>
          </a:bodyPr>
          <a:lstStyle/>
          <a:p>
            <a:pPr marL="0" indent="457200">
              <a:buNone/>
            </a:pPr>
            <a:r>
              <a:rPr lang="zh-CN" altLang="en-US" dirty="0"/>
              <a:t>创建和访问表的语法格式如下：</a:t>
            </a:r>
          </a:p>
          <a:p>
            <a:pPr marL="0" indent="457200">
              <a:buNone/>
            </a:pPr>
            <a:endParaRPr lang="en-US" altLang="zh-CN" dirty="0"/>
          </a:p>
          <a:p>
            <a:pPr marL="0" indent="457200">
              <a:buNone/>
            </a:pPr>
            <a:endParaRPr lang="en-US" altLang="zh-CN" dirty="0"/>
          </a:p>
          <a:p>
            <a:pPr marL="0" indent="457200">
              <a:buNone/>
            </a:pPr>
            <a:endParaRPr lang="en-US" altLang="zh-CN" dirty="0"/>
          </a:p>
          <a:p>
            <a:pPr marL="0" indent="457200">
              <a:buNone/>
            </a:pPr>
            <a:endParaRPr lang="zh-CN" altLang="en-US" dirty="0"/>
          </a:p>
          <a:p>
            <a:pPr marL="0" indent="457200">
              <a:buNone/>
            </a:pPr>
            <a:r>
              <a:rPr lang="zh-CN" altLang="en-US" dirty="0"/>
              <a:t>通过</a:t>
            </a:r>
            <a:r>
              <a:rPr lang="en-US" altLang="zh-CN" dirty="0"/>
              <a:t>ALTER TABLE</a:t>
            </a:r>
            <a:r>
              <a:rPr lang="zh-CN" altLang="en-US" dirty="0"/>
              <a:t>来修改表结构，</a:t>
            </a:r>
            <a:r>
              <a:rPr lang="en-US" altLang="zh-CN" dirty="0"/>
              <a:t>DROP TABLE</a:t>
            </a:r>
            <a:r>
              <a:rPr lang="zh-CN" altLang="en-US" dirty="0"/>
              <a:t>来删除表</a:t>
            </a:r>
            <a:r>
              <a:rPr lang="en-US" altLang="zh-CN" dirty="0"/>
              <a:t>(</a:t>
            </a:r>
            <a:r>
              <a:rPr lang="zh-CN" altLang="en-US" dirty="0"/>
              <a:t>不但会删除表里的记录，而且删除了表结构</a:t>
            </a:r>
            <a:r>
              <a:rPr lang="en-US" altLang="zh-CN" dirty="0"/>
              <a:t>)</a:t>
            </a:r>
            <a:r>
              <a:rPr lang="zh-CN" altLang="en-US" dirty="0"/>
              <a:t>。</a:t>
            </a:r>
          </a:p>
        </p:txBody>
      </p:sp>
      <p:sp>
        <p:nvSpPr>
          <p:cNvPr id="4" name="文本框 2">
            <a:extLst>
              <a:ext uri="{FF2B5EF4-FFF2-40B4-BE49-F238E27FC236}">
                <a16:creationId xmlns:a16="http://schemas.microsoft.com/office/drawing/2014/main" id="{FA23B862-C133-4E6C-667A-4D66E113E64E}"/>
              </a:ext>
            </a:extLst>
          </p:cNvPr>
          <p:cNvSpPr txBox="1">
            <a:spLocks noChangeArrowheads="1"/>
          </p:cNvSpPr>
          <p:nvPr/>
        </p:nvSpPr>
        <p:spPr bwMode="auto">
          <a:xfrm>
            <a:off x="6124765" y="1351280"/>
            <a:ext cx="4781455" cy="2353786"/>
          </a:xfrm>
          <a:prstGeom prst="rect">
            <a:avLst/>
          </a:prstGeom>
          <a:solidFill>
            <a:srgbClr val="FFFFFF"/>
          </a:solidFill>
          <a:ln w="25400">
            <a:solidFill>
              <a:srgbClr val="000000"/>
            </a:solidFill>
            <a:miter lim="800000"/>
          </a:ln>
        </p:spPr>
        <p:txBody>
          <a:bodyPr rot="0" vert="horz" wrap="square" lIns="91440" tIns="45720" rIns="91440" bIns="45720" anchor="t" anchorCtr="0">
            <a:spAutoFit/>
          </a:bodyPr>
          <a:lstStyle/>
          <a:p>
            <a:pPr indent="0" algn="just">
              <a:lnSpc>
                <a:spcPct val="150000"/>
              </a:lnSpc>
            </a:pPr>
            <a:r>
              <a:rPr lang="en-US" altLang="zh-CN" sz="2000" kern="100">
                <a:latin typeface="等线"/>
                <a:ea typeface="等线"/>
                <a:cs typeface="Times New Roman"/>
                <a:sym typeface="Times New Roman"/>
              </a:rPr>
              <a:t>CREATE TABLE表名(</a:t>
            </a:r>
          </a:p>
          <a:p>
            <a:pPr indent="0" algn="just">
              <a:lnSpc>
                <a:spcPct val="150000"/>
              </a:lnSpc>
            </a:pPr>
            <a:r>
              <a:rPr lang="en-US" altLang="zh-CN" sz="2000" kern="100">
                <a:latin typeface="等线"/>
                <a:ea typeface="等线"/>
                <a:cs typeface="Times New Roman"/>
                <a:sym typeface="Times New Roman"/>
              </a:rPr>
              <a:t>		属性 数据类型 [PRIMARY KEY],</a:t>
            </a:r>
          </a:p>
          <a:p>
            <a:pPr indent="0" algn="just">
              <a:lnSpc>
                <a:spcPct val="150000"/>
              </a:lnSpc>
            </a:pPr>
            <a:r>
              <a:rPr lang="en-US" altLang="zh-CN" sz="2000" kern="100">
                <a:latin typeface="等线"/>
                <a:ea typeface="等线"/>
                <a:cs typeface="Times New Roman"/>
                <a:sym typeface="Times New Roman"/>
              </a:rPr>
              <a:t>		属性 数据类型</a:t>
            </a:r>
          </a:p>
          <a:p>
            <a:pPr indent="0" algn="just">
              <a:lnSpc>
                <a:spcPct val="150000"/>
              </a:lnSpc>
            </a:pPr>
            <a:r>
              <a:rPr lang="en-US" altLang="zh-CN" sz="2000" kern="100">
                <a:latin typeface="等线"/>
                <a:ea typeface="等线"/>
                <a:cs typeface="Times New Roman"/>
                <a:sym typeface="Times New Roman"/>
              </a:rPr>
              <a:t>		…</a:t>
            </a:r>
          </a:p>
          <a:p>
            <a:pPr indent="0" algn="just">
              <a:lnSpc>
                <a:spcPct val="150000"/>
              </a:lnSpc>
            </a:pPr>
            <a:r>
              <a:rPr lang="en-US" altLang="zh-CN" sz="2000" kern="100">
                <a:latin typeface="等线"/>
                <a:ea typeface="等线"/>
                <a:cs typeface="Times New Roman"/>
                <a:sym typeface="Times New Roman"/>
              </a:rPr>
              <a:t>		属性 数据类型)</a:t>
            </a:r>
          </a:p>
        </p:txBody>
      </p:sp>
    </p:spTree>
    <p:extLst>
      <p:ext uri="{BB962C8B-B14F-4D97-AF65-F5344CB8AC3E}">
        <p14:creationId xmlns:p14="http://schemas.microsoft.com/office/powerpoint/2010/main" val="25265172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8.3</a:t>
            </a:r>
            <a:r>
              <a:rPr lang="zh-CN" altLang="en-US" dirty="0"/>
              <a:t>访问</a:t>
            </a:r>
            <a:r>
              <a:rPr lang="en-US" altLang="zh-CN" dirty="0"/>
              <a:t>SQLite</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en-US" altLang="zh-CN" dirty="0"/>
              <a:t>8.3.3</a:t>
            </a:r>
            <a:r>
              <a:rPr lang="zh-CN" altLang="en-US" dirty="0"/>
              <a:t>编辑表记录</a:t>
            </a:r>
          </a:p>
          <a:p>
            <a:pPr marL="0" indent="457200">
              <a:buNone/>
            </a:pPr>
            <a:r>
              <a:rPr lang="en-US" altLang="zh-CN" dirty="0"/>
              <a:t>1. </a:t>
            </a:r>
            <a:r>
              <a:rPr lang="zh-CN" altLang="en-US" dirty="0"/>
              <a:t>添加记录</a:t>
            </a:r>
          </a:p>
          <a:p>
            <a:pPr marL="0" indent="457200">
              <a:buNone/>
            </a:pPr>
            <a:r>
              <a:rPr lang="zh-CN" altLang="en-US" dirty="0"/>
              <a:t>使用</a:t>
            </a:r>
            <a:r>
              <a:rPr lang="en-US" altLang="zh-CN" dirty="0" err="1"/>
              <a:t>cur.execute</a:t>
            </a:r>
            <a:r>
              <a:rPr lang="en-US" altLang="zh-CN" dirty="0"/>
              <a:t>()</a:t>
            </a:r>
            <a:r>
              <a:rPr lang="zh-CN" altLang="en-US" dirty="0"/>
              <a:t>方法执行语句</a:t>
            </a:r>
            <a:r>
              <a:rPr lang="en-US" altLang="zh-CN" dirty="0"/>
              <a:t>insert</a:t>
            </a:r>
            <a:r>
              <a:rPr lang="zh-CN" altLang="en-US" dirty="0"/>
              <a:t>，语法格式如下：</a:t>
            </a:r>
          </a:p>
          <a:p>
            <a:pPr marL="0" indent="457200">
              <a:buNone/>
            </a:pPr>
            <a:endParaRPr lang="en-US" altLang="zh-CN" dirty="0"/>
          </a:p>
          <a:p>
            <a:pPr marL="0" indent="457200">
              <a:buNone/>
            </a:pPr>
            <a:endParaRPr lang="en-US" altLang="zh-CN" dirty="0"/>
          </a:p>
          <a:p>
            <a:pPr marL="0" indent="457200">
              <a:buNone/>
            </a:pPr>
            <a:endParaRPr lang="zh-CN" altLang="en-US" dirty="0"/>
          </a:p>
          <a:p>
            <a:pPr marL="0" indent="457200">
              <a:buNone/>
            </a:pPr>
            <a:r>
              <a:rPr lang="zh-CN" altLang="en-US" dirty="0"/>
              <a:t>注意：如果常量的类型、个数和顺序与表的属性的类型、个数和顺序均相匹配，则</a:t>
            </a:r>
            <a:r>
              <a:rPr lang="en-US" altLang="zh-CN" dirty="0"/>
              <a:t>SQL</a:t>
            </a:r>
            <a:r>
              <a:rPr lang="zh-CN" altLang="en-US" dirty="0"/>
              <a:t>语句中的表属性部分可以省略，否则属性和常量必须给出，而且两者的类型、个数和顺序均相匹配。</a:t>
            </a:r>
          </a:p>
        </p:txBody>
      </p:sp>
      <p:sp>
        <p:nvSpPr>
          <p:cNvPr id="5" name="文本框 2">
            <a:extLst>
              <a:ext uri="{FF2B5EF4-FFF2-40B4-BE49-F238E27FC236}">
                <a16:creationId xmlns:a16="http://schemas.microsoft.com/office/drawing/2014/main" id="{981DB76D-1630-640D-B7CD-2467AAD96D79}"/>
              </a:ext>
            </a:extLst>
          </p:cNvPr>
          <p:cNvSpPr txBox="1">
            <a:spLocks noChangeArrowheads="1"/>
          </p:cNvSpPr>
          <p:nvPr/>
        </p:nvSpPr>
        <p:spPr bwMode="auto">
          <a:xfrm>
            <a:off x="2009776" y="2944604"/>
            <a:ext cx="5772150" cy="968791"/>
          </a:xfrm>
          <a:prstGeom prst="rect">
            <a:avLst/>
          </a:prstGeom>
          <a:solidFill>
            <a:srgbClr val="FFFFFF"/>
          </a:solidFill>
          <a:ln w="25400">
            <a:solidFill>
              <a:srgbClr val="000000"/>
            </a:solidFill>
            <a:miter lim="800000"/>
          </a:ln>
        </p:spPr>
        <p:txBody>
          <a:bodyPr rot="0" vert="horz" wrap="square" lIns="91440" tIns="45720" rIns="91440" bIns="45720" anchor="t" anchorCtr="0">
            <a:spAutoFit/>
          </a:bodyPr>
          <a:lstStyle/>
          <a:p>
            <a:pPr indent="0" algn="just">
              <a:lnSpc>
                <a:spcPct val="150000"/>
              </a:lnSpc>
            </a:pPr>
            <a:r>
              <a:rPr lang="en-US" altLang="zh-CN" sz="2000" kern="100">
                <a:latin typeface="等线"/>
                <a:ea typeface="等线"/>
                <a:cs typeface="Times New Roman"/>
                <a:sym typeface="Times New Roman"/>
              </a:rPr>
              <a:t>INSERTINTO表名(属性1,属性2…属性n)</a:t>
            </a:r>
          </a:p>
          <a:p>
            <a:pPr indent="0" algn="just">
              <a:lnSpc>
                <a:spcPct val="150000"/>
              </a:lnSpc>
            </a:pPr>
            <a:r>
              <a:rPr lang="en-US" altLang="zh-CN" sz="2000" kern="100">
                <a:latin typeface="等线"/>
                <a:ea typeface="等线"/>
                <a:cs typeface="Times New Roman"/>
                <a:sym typeface="Times New Roman"/>
              </a:rPr>
              <a:t>				VALUES(常量1,常量2…常量n)</a:t>
            </a:r>
          </a:p>
        </p:txBody>
      </p:sp>
    </p:spTree>
    <p:extLst>
      <p:ext uri="{BB962C8B-B14F-4D97-AF65-F5344CB8AC3E}">
        <p14:creationId xmlns:p14="http://schemas.microsoft.com/office/powerpoint/2010/main" val="17997646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8.3</a:t>
            </a:r>
            <a:r>
              <a:rPr lang="zh-CN" altLang="en-US" dirty="0"/>
              <a:t>访问</a:t>
            </a:r>
            <a:r>
              <a:rPr lang="en-US" altLang="zh-CN" dirty="0"/>
              <a:t>SQLite</a:t>
            </a:r>
            <a:r>
              <a:rPr lang="zh-CN" altLang="en-US" dirty="0"/>
              <a:t>数据库</a:t>
            </a:r>
          </a:p>
        </p:txBody>
      </p:sp>
      <p:sp>
        <p:nvSpPr>
          <p:cNvPr id="3" name="内容占位符 2"/>
          <p:cNvSpPr>
            <a:spLocks noGrp="1"/>
          </p:cNvSpPr>
          <p:nvPr>
            <p:ph idx="1"/>
          </p:nvPr>
        </p:nvSpPr>
        <p:spPr/>
        <p:txBody>
          <a:bodyPr>
            <a:normAutofit fontScale="92500" lnSpcReduction="10000"/>
          </a:bodyPr>
          <a:lstStyle/>
          <a:p>
            <a:pPr marL="0" indent="457200">
              <a:buNone/>
            </a:pPr>
            <a:r>
              <a:rPr lang="zh-CN" altLang="en-US" dirty="0"/>
              <a:t>添加记录不一定需要整个记录，可以添加部分内容，同时属性可以使用</a:t>
            </a:r>
            <a:r>
              <a:rPr lang="en-US" altLang="zh-CN" dirty="0"/>
              <a:t>?</a:t>
            </a:r>
            <a:r>
              <a:rPr lang="zh-CN" altLang="en-US" dirty="0"/>
              <a:t>。如果一次添加多条记录，则可以使用</a:t>
            </a:r>
            <a:r>
              <a:rPr lang="en-US" altLang="zh-CN" dirty="0" err="1"/>
              <a:t>cur.executemany</a:t>
            </a:r>
            <a:r>
              <a:rPr lang="en-US" altLang="zh-CN" dirty="0"/>
              <a:t>()</a:t>
            </a:r>
            <a:r>
              <a:rPr lang="zh-CN" altLang="en-US" dirty="0"/>
              <a:t>，使用</a:t>
            </a:r>
            <a:r>
              <a:rPr lang="en-US" altLang="zh-CN" dirty="0" err="1"/>
              <a:t>cur.rowcount</a:t>
            </a:r>
            <a:r>
              <a:rPr lang="en-US" altLang="zh-CN" dirty="0"/>
              <a:t>()</a:t>
            </a:r>
            <a:r>
              <a:rPr lang="zh-CN" altLang="en-US" dirty="0"/>
              <a:t>方法可以查看记录的个数。</a:t>
            </a:r>
            <a:endParaRPr lang="en-US" altLang="zh-CN" dirty="0"/>
          </a:p>
          <a:p>
            <a:pPr marL="0" indent="0">
              <a:buNone/>
            </a:pPr>
            <a:r>
              <a:rPr lang="zh-CN" altLang="en-US" dirty="0"/>
              <a:t>举例如下：</a:t>
            </a:r>
          </a:p>
          <a:p>
            <a:pPr marL="0" indent="0">
              <a:buNone/>
            </a:pPr>
            <a:r>
              <a:rPr lang="en-US" altLang="zh-CN" dirty="0" err="1"/>
              <a:t>cur.executemany</a:t>
            </a:r>
            <a:r>
              <a:rPr lang="en-US" altLang="zh-CN" dirty="0"/>
              <a:t>(‘insert into table1 values(?,?,?)’,[(‘aa’,1,’Monday’),(‘bb’,2,’Tuesday’)])</a:t>
            </a:r>
          </a:p>
          <a:p>
            <a:pPr marL="0" indent="0">
              <a:buNone/>
            </a:pPr>
            <a:r>
              <a:rPr lang="en-US" altLang="zh-CN" dirty="0" err="1"/>
              <a:t>cur.rowcount</a:t>
            </a:r>
            <a:r>
              <a:rPr lang="en-US" altLang="zh-CN" dirty="0"/>
              <a:t>()</a:t>
            </a:r>
          </a:p>
          <a:p>
            <a:pPr marL="0" indent="0">
              <a:buNone/>
            </a:pPr>
            <a:r>
              <a:rPr lang="zh-CN" altLang="en-US" dirty="0"/>
              <a:t>返回：</a:t>
            </a:r>
            <a:r>
              <a:rPr lang="en-US" altLang="zh-CN" dirty="0"/>
              <a:t>2</a:t>
            </a:r>
          </a:p>
          <a:p>
            <a:pPr marL="0" indent="457200">
              <a:buNone/>
            </a:pPr>
            <a:r>
              <a:rPr lang="zh-CN" altLang="en-US" dirty="0"/>
              <a:t>使用</a:t>
            </a:r>
            <a:r>
              <a:rPr lang="en-US" altLang="zh-CN" dirty="0" err="1"/>
              <a:t>cur.commit</a:t>
            </a:r>
            <a:r>
              <a:rPr lang="en-US" altLang="zh-CN" dirty="0"/>
              <a:t>()</a:t>
            </a:r>
            <a:r>
              <a:rPr lang="zh-CN" altLang="en-US" dirty="0"/>
              <a:t>方法提交修改，将缓冲区的数据写回数据库，否则修改无效。</a:t>
            </a:r>
          </a:p>
          <a:p>
            <a:pPr marL="0" indent="457200">
              <a:buNone/>
            </a:pPr>
            <a:r>
              <a:rPr lang="zh-CN" altLang="en-US" dirty="0"/>
              <a:t>如果需要返回游标对象的所有记录，可以使用</a:t>
            </a:r>
            <a:r>
              <a:rPr lang="en-US" altLang="zh-CN" dirty="0" err="1"/>
              <a:t>cur.fetchall</a:t>
            </a:r>
            <a:r>
              <a:rPr lang="en-US" altLang="zh-CN" dirty="0"/>
              <a:t>()</a:t>
            </a:r>
            <a:r>
              <a:rPr lang="zh-CN" altLang="en-US" dirty="0"/>
              <a:t>。</a:t>
            </a:r>
          </a:p>
          <a:p>
            <a:pPr marL="0" indent="457200">
              <a:buNone/>
            </a:pPr>
            <a:r>
              <a:rPr lang="zh-CN" altLang="en-US" dirty="0"/>
              <a:t>如果需要撤销最后一次的修改，可以使用</a:t>
            </a:r>
            <a:r>
              <a:rPr lang="en-US" altLang="zh-CN" dirty="0" err="1"/>
              <a:t>connection.rollback</a:t>
            </a:r>
            <a:r>
              <a:rPr lang="en-US" altLang="zh-CN" dirty="0"/>
              <a:t>()</a:t>
            </a:r>
            <a:r>
              <a:rPr lang="zh-CN" altLang="en-US" dirty="0"/>
              <a:t>进行撤销。</a:t>
            </a:r>
          </a:p>
        </p:txBody>
      </p:sp>
    </p:spTree>
    <p:extLst>
      <p:ext uri="{BB962C8B-B14F-4D97-AF65-F5344CB8AC3E}">
        <p14:creationId xmlns:p14="http://schemas.microsoft.com/office/powerpoint/2010/main" val="23964193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8.3</a:t>
            </a:r>
            <a:r>
              <a:rPr lang="zh-CN" altLang="en-US" dirty="0"/>
              <a:t>访问</a:t>
            </a:r>
            <a:r>
              <a:rPr lang="en-US" altLang="zh-CN" dirty="0"/>
              <a:t>SQLite</a:t>
            </a:r>
            <a:r>
              <a:rPr lang="zh-CN" altLang="en-US" dirty="0"/>
              <a:t>数据库</a:t>
            </a:r>
          </a:p>
        </p:txBody>
      </p:sp>
      <p:sp>
        <p:nvSpPr>
          <p:cNvPr id="3" name="内容占位符 2"/>
          <p:cNvSpPr>
            <a:spLocks noGrp="1"/>
          </p:cNvSpPr>
          <p:nvPr>
            <p:ph idx="1"/>
          </p:nvPr>
        </p:nvSpPr>
        <p:spPr/>
        <p:txBody>
          <a:bodyPr>
            <a:normAutofit lnSpcReduction="10000"/>
          </a:bodyPr>
          <a:lstStyle/>
          <a:p>
            <a:pPr marL="0" indent="457200">
              <a:buNone/>
            </a:pPr>
            <a:r>
              <a:rPr lang="en-US" altLang="zh-CN" dirty="0"/>
              <a:t>2. </a:t>
            </a:r>
            <a:r>
              <a:rPr lang="zh-CN" altLang="en-US" dirty="0"/>
              <a:t>修改记录</a:t>
            </a:r>
          </a:p>
          <a:p>
            <a:pPr marL="0" indent="457200">
              <a:buNone/>
            </a:pPr>
            <a:r>
              <a:rPr lang="zh-CN" altLang="en-US" dirty="0"/>
              <a:t>使用</a:t>
            </a:r>
            <a:r>
              <a:rPr lang="en-US" altLang="zh-CN" dirty="0" err="1"/>
              <a:t>cur.execute</a:t>
            </a:r>
            <a:r>
              <a:rPr lang="en-US" altLang="zh-CN" dirty="0"/>
              <a:t>()</a:t>
            </a:r>
            <a:r>
              <a:rPr lang="zh-CN" altLang="en-US" dirty="0"/>
              <a:t>方法执行</a:t>
            </a:r>
            <a:r>
              <a:rPr lang="en-US" altLang="zh-CN" dirty="0"/>
              <a:t>update</a:t>
            </a:r>
            <a:r>
              <a:rPr lang="zh-CN" altLang="en-US" dirty="0"/>
              <a:t>语句。</a:t>
            </a:r>
          </a:p>
          <a:p>
            <a:pPr marL="0" indent="457200">
              <a:buNone/>
            </a:pPr>
            <a:r>
              <a:rPr lang="en-US" altLang="zh-CN" dirty="0" err="1"/>
              <a:t>cur.execute</a:t>
            </a:r>
            <a:r>
              <a:rPr lang="en-US" altLang="zh-CN" dirty="0"/>
              <a:t>(‘update table1 set age = 10,name=”</a:t>
            </a:r>
            <a:r>
              <a:rPr lang="zh-CN" altLang="en-US" dirty="0"/>
              <a:t>张三” </a:t>
            </a:r>
            <a:r>
              <a:rPr lang="en-US" altLang="zh-CN" dirty="0"/>
              <a:t>where id = 1’)</a:t>
            </a:r>
          </a:p>
          <a:p>
            <a:pPr marL="0" indent="457200">
              <a:buNone/>
            </a:pPr>
            <a:r>
              <a:rPr lang="en-US" altLang="zh-CN" dirty="0" err="1"/>
              <a:t>cur.execute</a:t>
            </a:r>
            <a:r>
              <a:rPr lang="en-US" altLang="zh-CN" dirty="0"/>
              <a:t>(‘update table1 set age = ?,name=? where id = ?’,(10,”</a:t>
            </a:r>
            <a:r>
              <a:rPr lang="zh-CN" altLang="en-US" dirty="0"/>
              <a:t>张三”</a:t>
            </a:r>
            <a:r>
              <a:rPr lang="en-US" altLang="zh-CN" dirty="0"/>
              <a:t>,1))</a:t>
            </a:r>
          </a:p>
          <a:p>
            <a:pPr marL="0" indent="457200">
              <a:buNone/>
            </a:pPr>
            <a:r>
              <a:rPr lang="en-US" altLang="zh-CN" dirty="0"/>
              <a:t>3. </a:t>
            </a:r>
            <a:r>
              <a:rPr lang="zh-CN" altLang="en-US" dirty="0"/>
              <a:t>删除记录</a:t>
            </a:r>
          </a:p>
          <a:p>
            <a:pPr marL="0" indent="457200">
              <a:buNone/>
            </a:pPr>
            <a:r>
              <a:rPr lang="zh-CN" altLang="en-US" dirty="0"/>
              <a:t>使用</a:t>
            </a:r>
            <a:r>
              <a:rPr lang="en-US" altLang="zh-CN" dirty="0" err="1"/>
              <a:t>cur.execute</a:t>
            </a:r>
            <a:r>
              <a:rPr lang="en-US" altLang="zh-CN" dirty="0"/>
              <a:t>()</a:t>
            </a:r>
            <a:r>
              <a:rPr lang="zh-CN" altLang="en-US" dirty="0"/>
              <a:t>方法执行</a:t>
            </a:r>
            <a:r>
              <a:rPr lang="en-US" altLang="zh-CN" dirty="0"/>
              <a:t>delete</a:t>
            </a:r>
            <a:r>
              <a:rPr lang="zh-CN" altLang="en-US" dirty="0"/>
              <a:t>语句，语法如下：</a:t>
            </a:r>
            <a:endParaRPr lang="en-US" altLang="zh-CN" dirty="0"/>
          </a:p>
          <a:p>
            <a:pPr marL="0" indent="457200">
              <a:buNone/>
            </a:pPr>
            <a:endParaRPr lang="en-US" altLang="zh-CN" dirty="0"/>
          </a:p>
          <a:p>
            <a:pPr marL="0" indent="457200">
              <a:buNone/>
            </a:pPr>
            <a:endParaRPr lang="en-US" altLang="zh-CN" dirty="0"/>
          </a:p>
          <a:p>
            <a:pPr marL="0" indent="457200">
              <a:buNone/>
            </a:pPr>
            <a:endParaRPr lang="en-US" altLang="zh-CN" dirty="0"/>
          </a:p>
          <a:p>
            <a:pPr marL="0" indent="457200">
              <a:buNone/>
            </a:pPr>
            <a:r>
              <a:rPr lang="en-US" altLang="zh-CN" dirty="0" err="1"/>
              <a:t>cur.execute</a:t>
            </a:r>
            <a:r>
              <a:rPr lang="en-US" altLang="zh-CN" dirty="0"/>
              <a:t>(‘delete from table1 where id = 1’)</a:t>
            </a:r>
          </a:p>
        </p:txBody>
      </p:sp>
      <p:sp>
        <p:nvSpPr>
          <p:cNvPr id="4" name="文本框 2">
            <a:extLst>
              <a:ext uri="{FF2B5EF4-FFF2-40B4-BE49-F238E27FC236}">
                <a16:creationId xmlns:a16="http://schemas.microsoft.com/office/drawing/2014/main" id="{82DC3D74-E8F8-DDDA-AF2E-008ABA9C1DC0}"/>
              </a:ext>
            </a:extLst>
          </p:cNvPr>
          <p:cNvSpPr txBox="1">
            <a:spLocks noChangeArrowheads="1"/>
          </p:cNvSpPr>
          <p:nvPr/>
        </p:nvSpPr>
        <p:spPr bwMode="auto">
          <a:xfrm>
            <a:off x="2681382" y="4292600"/>
            <a:ext cx="5605368" cy="968791"/>
          </a:xfrm>
          <a:prstGeom prst="rect">
            <a:avLst/>
          </a:prstGeom>
          <a:solidFill>
            <a:srgbClr val="FFFFFF"/>
          </a:solidFill>
          <a:ln w="25400">
            <a:solidFill>
              <a:srgbClr val="000000"/>
            </a:solidFill>
            <a:miter lim="800000"/>
          </a:ln>
        </p:spPr>
        <p:txBody>
          <a:bodyPr rot="0" vert="horz" wrap="square" lIns="91440" tIns="45720" rIns="91440" bIns="45720" anchor="t" anchorCtr="0">
            <a:spAutoFit/>
          </a:bodyPr>
          <a:lstStyle/>
          <a:p>
            <a:pPr indent="0" algn="just">
              <a:lnSpc>
                <a:spcPct val="150000"/>
              </a:lnSpc>
            </a:pPr>
            <a:r>
              <a:rPr lang="en-US" altLang="zh-CN" sz="2000" kern="100">
                <a:latin typeface="等线"/>
                <a:ea typeface="等线"/>
                <a:cs typeface="Times New Roman"/>
                <a:sym typeface="Times New Roman"/>
              </a:rPr>
              <a:t>DELETE FROM 表名 WHERE条件</a:t>
            </a:r>
          </a:p>
          <a:p>
            <a:pPr indent="0" algn="just">
              <a:lnSpc>
                <a:spcPct val="150000"/>
              </a:lnSpc>
            </a:pPr>
            <a:r>
              <a:rPr lang="en-US" altLang="zh-CN" sz="2000" kern="100">
                <a:latin typeface="等线"/>
                <a:ea typeface="等线"/>
                <a:cs typeface="Times New Roman"/>
                <a:sym typeface="Times New Roman"/>
              </a:rPr>
              <a:t>	若省略WHERE，则删除表中所有记录。</a:t>
            </a:r>
          </a:p>
        </p:txBody>
      </p:sp>
    </p:spTree>
    <p:extLst>
      <p:ext uri="{BB962C8B-B14F-4D97-AF65-F5344CB8AC3E}">
        <p14:creationId xmlns:p14="http://schemas.microsoft.com/office/powerpoint/2010/main" val="6976701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8.3</a:t>
            </a:r>
            <a:r>
              <a:rPr lang="zh-CN" altLang="en-US" dirty="0"/>
              <a:t>访问</a:t>
            </a:r>
            <a:r>
              <a:rPr lang="en-US" altLang="zh-CN" dirty="0"/>
              <a:t>SQLite</a:t>
            </a:r>
            <a:r>
              <a:rPr lang="zh-CN" altLang="en-US" dirty="0"/>
              <a:t>数据库</a:t>
            </a:r>
          </a:p>
        </p:txBody>
      </p:sp>
      <p:sp>
        <p:nvSpPr>
          <p:cNvPr id="3" name="内容占位符 2"/>
          <p:cNvSpPr>
            <a:spLocks noGrp="1"/>
          </p:cNvSpPr>
          <p:nvPr>
            <p:ph idx="1"/>
          </p:nvPr>
        </p:nvSpPr>
        <p:spPr/>
        <p:txBody>
          <a:bodyPr>
            <a:normAutofit lnSpcReduction="10000"/>
          </a:bodyPr>
          <a:lstStyle/>
          <a:p>
            <a:pPr marL="0" indent="457200">
              <a:buNone/>
            </a:pPr>
            <a:r>
              <a:rPr lang="en-US" altLang="zh-CN" dirty="0"/>
              <a:t>4. </a:t>
            </a:r>
            <a:r>
              <a:rPr lang="zh-CN" altLang="en-US" dirty="0"/>
              <a:t>查询记录</a:t>
            </a:r>
          </a:p>
          <a:p>
            <a:pPr marL="0" indent="457200">
              <a:buNone/>
            </a:pPr>
            <a:r>
              <a:rPr lang="zh-CN" altLang="en-US" dirty="0"/>
              <a:t>	使用</a:t>
            </a:r>
            <a:r>
              <a:rPr lang="en-US" altLang="zh-CN" dirty="0" err="1"/>
              <a:t>cur.execute</a:t>
            </a:r>
            <a:r>
              <a:rPr lang="en-US" altLang="zh-CN" dirty="0"/>
              <a:t>()</a:t>
            </a:r>
            <a:r>
              <a:rPr lang="zh-CN" altLang="en-US" dirty="0"/>
              <a:t>方法执行</a:t>
            </a:r>
            <a:r>
              <a:rPr lang="en-US" altLang="zh-CN" dirty="0"/>
              <a:t>select</a:t>
            </a:r>
            <a:r>
              <a:rPr lang="zh-CN" altLang="en-US" dirty="0"/>
              <a:t>语句，语法如下：</a:t>
            </a:r>
          </a:p>
          <a:p>
            <a:pPr marL="0" indent="457200">
              <a:buNone/>
            </a:pPr>
            <a:endParaRPr lang="en-US" altLang="zh-CN" dirty="0"/>
          </a:p>
          <a:p>
            <a:pPr marL="0" indent="457200">
              <a:buNone/>
            </a:pPr>
            <a:endParaRPr lang="en-US" altLang="zh-CN" dirty="0"/>
          </a:p>
          <a:p>
            <a:pPr marL="0" indent="457200">
              <a:buNone/>
            </a:pPr>
            <a:endParaRPr lang="zh-CN" altLang="en-US" dirty="0"/>
          </a:p>
          <a:p>
            <a:pPr marL="0" indent="457200">
              <a:buNone/>
            </a:pPr>
            <a:r>
              <a:rPr lang="zh-CN" altLang="en-US" dirty="0"/>
              <a:t>若省略</a:t>
            </a:r>
            <a:r>
              <a:rPr lang="en-US" altLang="zh-CN" dirty="0"/>
              <a:t>WHERE</a:t>
            </a:r>
            <a:r>
              <a:rPr lang="zh-CN" altLang="en-US" dirty="0"/>
              <a:t>，则查询该表的所用行。</a:t>
            </a:r>
          </a:p>
          <a:p>
            <a:pPr marL="0" indent="457200">
              <a:buNone/>
            </a:pPr>
            <a:r>
              <a:rPr lang="en-US" altLang="zh-CN" dirty="0" err="1"/>
              <a:t>cur.execute</a:t>
            </a:r>
            <a:r>
              <a:rPr lang="en-US" altLang="zh-CN" dirty="0"/>
              <a:t>(‘select </a:t>
            </a:r>
            <a:r>
              <a:rPr lang="en-US" altLang="zh-CN" dirty="0" err="1"/>
              <a:t>id,name</a:t>
            </a:r>
            <a:r>
              <a:rPr lang="en-US" altLang="zh-CN" dirty="0"/>
              <a:t> from table1 where age&gt;10’)</a:t>
            </a:r>
          </a:p>
          <a:p>
            <a:pPr marL="0" indent="457200">
              <a:buNone/>
            </a:pPr>
            <a:r>
              <a:rPr lang="zh-CN" altLang="en-US" dirty="0"/>
              <a:t>返回：游标指向的</a:t>
            </a:r>
            <a:r>
              <a:rPr lang="en-US" altLang="zh-CN" dirty="0"/>
              <a:t>1</a:t>
            </a:r>
            <a:r>
              <a:rPr lang="zh-CN" altLang="en-US" dirty="0"/>
              <a:t>个记录，使用</a:t>
            </a:r>
            <a:r>
              <a:rPr lang="en-US" altLang="zh-CN" dirty="0" err="1"/>
              <a:t>cur.fetchone</a:t>
            </a:r>
            <a:r>
              <a:rPr lang="en-US" altLang="zh-CN" dirty="0"/>
              <a:t>()</a:t>
            </a:r>
            <a:r>
              <a:rPr lang="zh-CN" altLang="en-US" dirty="0"/>
              <a:t>；返回游标指向的多个个记录，使用</a:t>
            </a:r>
            <a:r>
              <a:rPr lang="en-US" altLang="zh-CN" dirty="0" err="1"/>
              <a:t>cur.fetchmany</a:t>
            </a:r>
            <a:r>
              <a:rPr lang="en-US" altLang="zh-CN" dirty="0"/>
              <a:t>(n)</a:t>
            </a:r>
            <a:r>
              <a:rPr lang="zh-CN" altLang="en-US" dirty="0"/>
              <a:t>。此操作会导致游标下移，当移至末记录后，则返回</a:t>
            </a:r>
            <a:r>
              <a:rPr lang="en-US" altLang="zh-CN" dirty="0"/>
              <a:t>None</a:t>
            </a:r>
            <a:r>
              <a:rPr lang="zh-CN" altLang="en-US" dirty="0"/>
              <a:t>。</a:t>
            </a:r>
            <a:endParaRPr lang="en-US" altLang="zh-CN" dirty="0"/>
          </a:p>
        </p:txBody>
      </p:sp>
      <p:sp>
        <p:nvSpPr>
          <p:cNvPr id="5" name="文本框 2">
            <a:extLst>
              <a:ext uri="{FF2B5EF4-FFF2-40B4-BE49-F238E27FC236}">
                <a16:creationId xmlns:a16="http://schemas.microsoft.com/office/drawing/2014/main" id="{CF2DE872-8B55-D6EE-79A4-A5C30C19FD4A}"/>
              </a:ext>
            </a:extLst>
          </p:cNvPr>
          <p:cNvSpPr txBox="1">
            <a:spLocks noChangeArrowheads="1"/>
          </p:cNvSpPr>
          <p:nvPr/>
        </p:nvSpPr>
        <p:spPr bwMode="auto">
          <a:xfrm>
            <a:off x="2462212" y="2153285"/>
            <a:ext cx="3633788" cy="1430456"/>
          </a:xfrm>
          <a:prstGeom prst="rect">
            <a:avLst/>
          </a:prstGeom>
          <a:solidFill>
            <a:srgbClr val="FFFFFF"/>
          </a:solidFill>
          <a:ln w="25400">
            <a:solidFill>
              <a:srgbClr val="000000"/>
            </a:solidFill>
            <a:miter lim="800000"/>
          </a:ln>
        </p:spPr>
        <p:txBody>
          <a:bodyPr rot="0" vert="horz" wrap="square" lIns="91440" tIns="45720" rIns="91440" bIns="45720" anchor="t" anchorCtr="0">
            <a:spAutoFit/>
          </a:bodyPr>
          <a:lstStyle/>
          <a:p>
            <a:pPr indent="0" algn="just">
              <a:lnSpc>
                <a:spcPct val="150000"/>
              </a:lnSpc>
            </a:pPr>
            <a:r>
              <a:rPr lang="en-US" altLang="zh-CN" sz="2000" kern="100">
                <a:latin typeface="等线"/>
                <a:ea typeface="等线"/>
                <a:cs typeface="Times New Roman"/>
                <a:sym typeface="Times New Roman"/>
              </a:rPr>
              <a:t>SELECT表达式1，表达式2…</a:t>
            </a:r>
          </a:p>
          <a:p>
            <a:pPr indent="0" algn="just">
              <a:lnSpc>
                <a:spcPct val="150000"/>
              </a:lnSpc>
            </a:pPr>
            <a:r>
              <a:rPr lang="en-US" altLang="zh-CN" sz="2000" kern="100">
                <a:latin typeface="等线"/>
                <a:ea typeface="等线"/>
                <a:cs typeface="Times New Roman"/>
                <a:sym typeface="Times New Roman"/>
              </a:rPr>
              <a:t>		FROM表1，表2…</a:t>
            </a:r>
          </a:p>
          <a:p>
            <a:pPr indent="0" algn="just">
              <a:lnSpc>
                <a:spcPct val="150000"/>
              </a:lnSpc>
            </a:pPr>
            <a:r>
              <a:rPr lang="en-US" altLang="zh-CN" sz="2000" kern="100">
                <a:latin typeface="等线"/>
                <a:ea typeface="等线"/>
                <a:cs typeface="Times New Roman"/>
                <a:sym typeface="Times New Roman"/>
              </a:rPr>
              <a:t>		WHERE条件</a:t>
            </a:r>
          </a:p>
        </p:txBody>
      </p:sp>
    </p:spTree>
    <p:extLst>
      <p:ext uri="{BB962C8B-B14F-4D97-AF65-F5344CB8AC3E}">
        <p14:creationId xmlns:p14="http://schemas.microsoft.com/office/powerpoint/2010/main" val="38670495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8.3</a:t>
            </a:r>
            <a:r>
              <a:rPr lang="zh-CN" altLang="en-US" dirty="0"/>
              <a:t>访问</a:t>
            </a:r>
            <a:r>
              <a:rPr lang="en-US" altLang="zh-CN" dirty="0"/>
              <a:t>SQLite</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en-US" altLang="zh-CN" dirty="0"/>
              <a:t>8.3.4</a:t>
            </a:r>
            <a:r>
              <a:rPr lang="zh-CN" altLang="en-US" dirty="0"/>
              <a:t>客户管理</a:t>
            </a:r>
            <a:r>
              <a:rPr lang="en-US" altLang="zh-CN" dirty="0"/>
              <a:t>SQLite</a:t>
            </a:r>
            <a:r>
              <a:rPr lang="zh-CN" altLang="en-US" dirty="0"/>
              <a:t>实现</a:t>
            </a:r>
          </a:p>
          <a:p>
            <a:pPr marL="0" indent="457200">
              <a:buNone/>
            </a:pPr>
            <a:r>
              <a:rPr lang="en-US" altLang="zh-CN" dirty="0"/>
              <a:t>sqlite3</a:t>
            </a:r>
            <a:r>
              <a:rPr lang="zh-CN" altLang="en-US" dirty="0"/>
              <a:t>是符合国际</a:t>
            </a:r>
            <a:r>
              <a:rPr lang="en-US" altLang="zh-CN" dirty="0"/>
              <a:t>SQL(Structured Query Language</a:t>
            </a:r>
            <a:r>
              <a:rPr lang="zh-CN" altLang="en-US" dirty="0"/>
              <a:t>，结构化查询语言</a:t>
            </a:r>
            <a:r>
              <a:rPr lang="en-US" altLang="zh-CN" dirty="0"/>
              <a:t>)</a:t>
            </a:r>
            <a:r>
              <a:rPr lang="zh-CN" altLang="en-US" dirty="0"/>
              <a:t>标准的关系数据库管理模块，该模块提供了一套完整的数据库管理语句集，因此可以很方便地进行数据库及其表的编辑、数据查询和统计等操作，从而完成复杂的数据处理和分析。</a:t>
            </a:r>
            <a:endParaRPr lang="en-US" altLang="zh-CN" dirty="0"/>
          </a:p>
        </p:txBody>
      </p:sp>
    </p:spTree>
    <p:extLst>
      <p:ext uri="{BB962C8B-B14F-4D97-AF65-F5344CB8AC3E}">
        <p14:creationId xmlns:p14="http://schemas.microsoft.com/office/powerpoint/2010/main" val="22845298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8.3</a:t>
            </a:r>
            <a:r>
              <a:rPr lang="zh-CN" altLang="en-US" dirty="0"/>
              <a:t>访问</a:t>
            </a:r>
            <a:r>
              <a:rPr lang="en-US" altLang="zh-CN" dirty="0"/>
              <a:t>SQLite</a:t>
            </a:r>
            <a:r>
              <a:rPr lang="zh-CN" altLang="en-US" dirty="0"/>
              <a:t>数据库</a:t>
            </a:r>
          </a:p>
        </p:txBody>
      </p:sp>
      <p:sp>
        <p:nvSpPr>
          <p:cNvPr id="3" name="内容占位符 2"/>
          <p:cNvSpPr>
            <a:spLocks noGrp="1"/>
          </p:cNvSpPr>
          <p:nvPr>
            <p:ph idx="1"/>
          </p:nvPr>
        </p:nvSpPr>
        <p:spPr>
          <a:xfrm>
            <a:off x="371475" y="1095375"/>
            <a:ext cx="7058025" cy="5081587"/>
          </a:xfrm>
        </p:spPr>
        <p:txBody>
          <a:bodyPr>
            <a:normAutofit/>
          </a:bodyPr>
          <a:lstStyle/>
          <a:p>
            <a:pPr marL="0" indent="0">
              <a:buNone/>
            </a:pPr>
            <a:r>
              <a:rPr lang="zh-CN" altLang="en-US" dirty="0"/>
              <a:t>题目：使用</a:t>
            </a:r>
            <a:r>
              <a:rPr lang="en-US" altLang="zh-CN" dirty="0"/>
              <a:t>Python</a:t>
            </a:r>
            <a:r>
              <a:rPr lang="zh-CN" altLang="en-US" dirty="0"/>
              <a:t>和</a:t>
            </a:r>
            <a:r>
              <a:rPr lang="en-US" altLang="zh-CN" dirty="0"/>
              <a:t>sqlite3</a:t>
            </a:r>
            <a:r>
              <a:rPr lang="zh-CN" altLang="en-US" dirty="0"/>
              <a:t>，设计并实现具有如下功能的迷你客户信息管理系统。</a:t>
            </a:r>
          </a:p>
          <a:p>
            <a:pPr marL="0" indent="0">
              <a:buNone/>
            </a:pPr>
            <a:r>
              <a:rPr lang="en-US" altLang="zh-CN" dirty="0"/>
              <a:t>1. </a:t>
            </a:r>
            <a:r>
              <a:rPr lang="zh-CN" altLang="en-US" dirty="0"/>
              <a:t>具有添加、修改、删除、查询、显示客户和帮助信息等功能；</a:t>
            </a:r>
          </a:p>
          <a:p>
            <a:pPr marL="0" indent="0">
              <a:buNone/>
            </a:pPr>
            <a:r>
              <a:rPr lang="en-US" altLang="zh-CN" dirty="0"/>
              <a:t>2. </a:t>
            </a:r>
            <a:r>
              <a:rPr lang="zh-CN" altLang="en-US" dirty="0"/>
              <a:t>主菜单显示内容如右：</a:t>
            </a:r>
          </a:p>
          <a:p>
            <a:pPr marL="0" indent="0">
              <a:buNone/>
            </a:pPr>
            <a:endParaRPr lang="en-US" altLang="zh-CN" dirty="0"/>
          </a:p>
        </p:txBody>
      </p:sp>
      <p:pic>
        <p:nvPicPr>
          <p:cNvPr id="5" name="图片 4">
            <a:extLst>
              <a:ext uri="{FF2B5EF4-FFF2-40B4-BE49-F238E27FC236}">
                <a16:creationId xmlns:a16="http://schemas.microsoft.com/office/drawing/2014/main" id="{23A3A822-CC18-25B7-1454-AB504D1B18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34409" y="1352550"/>
            <a:ext cx="1822409" cy="4938990"/>
          </a:xfrm>
          <a:prstGeom prst="rect">
            <a:avLst/>
          </a:prstGeom>
        </p:spPr>
      </p:pic>
    </p:spTree>
    <p:extLst>
      <p:ext uri="{BB962C8B-B14F-4D97-AF65-F5344CB8AC3E}">
        <p14:creationId xmlns:p14="http://schemas.microsoft.com/office/powerpoint/2010/main" val="34397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a:xfrm>
            <a:off x="371475" y="1095375"/>
            <a:ext cx="11563350" cy="5600700"/>
          </a:xfrm>
        </p:spPr>
        <p:txBody>
          <a:bodyPr>
            <a:normAutofit fontScale="92500"/>
          </a:bodyPr>
          <a:lstStyle/>
          <a:p>
            <a:pPr marL="0" indent="0">
              <a:buNone/>
            </a:pPr>
            <a:r>
              <a:rPr lang="en-US" altLang="zh-CN" dirty="0"/>
              <a:t>8.1.1</a:t>
            </a:r>
            <a:r>
              <a:rPr lang="zh-CN" altLang="en-US" dirty="0"/>
              <a:t>文件的概述</a:t>
            </a:r>
          </a:p>
          <a:p>
            <a:pPr marL="0" indent="457200">
              <a:buNone/>
            </a:pPr>
            <a:r>
              <a:rPr lang="zh-CN" altLang="en-US" dirty="0"/>
              <a:t>文件是一个存储在辅助存储器上的数据序列，可以包含任何数据内容。可以理解为文件是数据的集合和抽象。文件包括两种类型：文本文件和二进制文件。</a:t>
            </a:r>
          </a:p>
          <a:p>
            <a:pPr marL="0" indent="457200">
              <a:buNone/>
            </a:pPr>
            <a:r>
              <a:rPr lang="zh-CN" altLang="en-US" dirty="0"/>
              <a:t>文本文件一般由单一特定编码的字符组成，例如</a:t>
            </a:r>
            <a:r>
              <a:rPr lang="en-US" altLang="zh-CN" dirty="0"/>
              <a:t>UTF-8</a:t>
            </a:r>
            <a:r>
              <a:rPr lang="zh-CN" altLang="en-US" dirty="0"/>
              <a:t>编码，内容可以统一展示与阅读。一般文本文件均可以由文本编辑器进行创建、修改和阅读。因为文本文件存在编码，因此，可以理解为存储在磁盘上的字符串，例如：</a:t>
            </a:r>
            <a:r>
              <a:rPr lang="en-US" altLang="zh-CN" dirty="0"/>
              <a:t>txt</a:t>
            </a:r>
            <a:r>
              <a:rPr lang="zh-CN" altLang="en-US" dirty="0"/>
              <a:t>格式的文本文件。</a:t>
            </a:r>
          </a:p>
          <a:p>
            <a:pPr marL="0" indent="457200">
              <a:buNone/>
            </a:pPr>
            <a:r>
              <a:rPr lang="zh-CN" altLang="en-US" dirty="0"/>
              <a:t>二进制文件由</a:t>
            </a:r>
            <a:r>
              <a:rPr lang="en-US" altLang="zh-CN" dirty="0"/>
              <a:t>0</a:t>
            </a:r>
            <a:r>
              <a:rPr lang="zh-CN" altLang="en-US" dirty="0"/>
              <a:t>和</a:t>
            </a:r>
            <a:r>
              <a:rPr lang="en-US" altLang="zh-CN" dirty="0"/>
              <a:t>1</a:t>
            </a:r>
            <a:r>
              <a:rPr lang="zh-CN" altLang="en-US" dirty="0"/>
              <a:t>两种字符组成，且没有统一的字符编码，文件内部数据组织格式与文件用途有关。可以将二进制文件理解为信息按照非特定编码但特定格式组成的文件，例如：</a:t>
            </a:r>
            <a:r>
              <a:rPr lang="en-US" altLang="zh-CN" dirty="0" err="1"/>
              <a:t>png</a:t>
            </a:r>
            <a:r>
              <a:rPr lang="zh-CN" altLang="en-US" dirty="0"/>
              <a:t>格式的图片文件、</a:t>
            </a:r>
            <a:r>
              <a:rPr lang="en-US" altLang="zh-CN" dirty="0" err="1"/>
              <a:t>avi</a:t>
            </a:r>
            <a:r>
              <a:rPr lang="zh-CN" altLang="en-US" dirty="0"/>
              <a:t>格式的视频文件。</a:t>
            </a:r>
          </a:p>
          <a:p>
            <a:pPr marL="0" indent="457200">
              <a:buNone/>
            </a:pPr>
            <a:r>
              <a:rPr lang="zh-CN" altLang="en-US" dirty="0"/>
              <a:t>文本文件和二进制文件最主要的区别在于是否有统一的字符编码格式。二进制文件由于没有统一的编码，只能当作字节流，不能看作字符串。</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p:txBody>
          <a:bodyPr>
            <a:normAutofit/>
          </a:bodyPr>
          <a:lstStyle/>
          <a:p>
            <a:pPr marL="0" indent="457200">
              <a:buNone/>
            </a:pPr>
            <a:r>
              <a:rPr lang="en-US" altLang="zh-CN" dirty="0"/>
              <a:t>SQL Server</a:t>
            </a:r>
            <a:r>
              <a:rPr lang="zh-CN" altLang="en-US" dirty="0"/>
              <a:t>是微软公司研发的符合国际</a:t>
            </a:r>
            <a:r>
              <a:rPr lang="en-US" altLang="zh-CN" dirty="0"/>
              <a:t>SQL</a:t>
            </a:r>
            <a:r>
              <a:rPr lang="zh-CN" altLang="en-US" dirty="0"/>
              <a:t>标准的专业级关系数据库管理系统，并提供了</a:t>
            </a:r>
            <a:r>
              <a:rPr lang="en-US" altLang="zh-CN" dirty="0"/>
              <a:t>ODBC</a:t>
            </a:r>
            <a:r>
              <a:rPr lang="zh-CN" altLang="en-US" dirty="0"/>
              <a:t>和</a:t>
            </a:r>
            <a:r>
              <a:rPr lang="en-US" altLang="zh-CN" dirty="0"/>
              <a:t>ADO</a:t>
            </a:r>
            <a:r>
              <a:rPr lang="zh-CN" altLang="en-US" dirty="0"/>
              <a:t>等多种接口，管理功能相当完善，由于通过简单的操作就可以非常安全稳定地进行数据库管理，因此拥有很高的市场占有率。目前</a:t>
            </a:r>
            <a:r>
              <a:rPr lang="en-US" altLang="zh-CN" dirty="0"/>
              <a:t>SQL Server</a:t>
            </a:r>
            <a:r>
              <a:rPr lang="zh-CN" altLang="en-US" dirty="0"/>
              <a:t>已经成为数据库领域的主流数据库管理工具。</a:t>
            </a:r>
          </a:p>
          <a:p>
            <a:pPr marL="0" indent="457200">
              <a:buNone/>
            </a:pPr>
            <a:r>
              <a:rPr lang="zh-CN" altLang="en-US" dirty="0"/>
              <a:t>特点：综合统一、语法简单、易学易用、面向集合操作、高度非过程化和一语多用等。</a:t>
            </a:r>
          </a:p>
          <a:p>
            <a:pPr marL="0" indent="457200">
              <a:buNone/>
            </a:pPr>
            <a:r>
              <a:rPr lang="zh-CN" altLang="en-US" dirty="0"/>
              <a:t>使用</a:t>
            </a:r>
            <a:r>
              <a:rPr lang="en-US" altLang="zh-CN" dirty="0"/>
              <a:t>SQL Server</a:t>
            </a:r>
            <a:r>
              <a:rPr lang="zh-CN" altLang="en-US" dirty="0"/>
              <a:t>数据库需要按照</a:t>
            </a:r>
            <a:r>
              <a:rPr lang="en-US" altLang="zh-CN" dirty="0"/>
              <a:t>SQL Server</a:t>
            </a:r>
            <a:r>
              <a:rPr lang="zh-CN" altLang="en-US" dirty="0"/>
              <a:t>和</a:t>
            </a:r>
            <a:r>
              <a:rPr lang="en-US" altLang="zh-CN" dirty="0"/>
              <a:t>SQL Server Management Studio(SQL Server</a:t>
            </a:r>
            <a:r>
              <a:rPr lang="zh-CN" altLang="en-US" dirty="0"/>
              <a:t>管理工作室</a:t>
            </a:r>
            <a:r>
              <a:rPr lang="en-US" altLang="zh-CN" dirty="0"/>
              <a:t>)</a:t>
            </a:r>
            <a:r>
              <a:rPr lang="zh-CN" altLang="en-US" dirty="0"/>
              <a:t>，安装完成以后，还需要安装</a:t>
            </a:r>
            <a:r>
              <a:rPr lang="en-US" altLang="zh-CN" dirty="0"/>
              <a:t>Python</a:t>
            </a:r>
            <a:r>
              <a:rPr lang="zh-CN" altLang="en-US" dirty="0"/>
              <a:t>数据库组件并且将</a:t>
            </a:r>
            <a:r>
              <a:rPr lang="en-US" altLang="zh-CN" dirty="0"/>
              <a:t>Python</a:t>
            </a:r>
            <a:r>
              <a:rPr lang="zh-CN" altLang="en-US" dirty="0"/>
              <a:t>与</a:t>
            </a:r>
            <a:r>
              <a:rPr lang="en-US" altLang="zh-CN" dirty="0"/>
              <a:t>SQL Server</a:t>
            </a:r>
            <a:r>
              <a:rPr lang="zh-CN" altLang="en-US" dirty="0"/>
              <a:t>做连接配置。</a:t>
            </a:r>
            <a:endParaRPr lang="en-US" altLang="zh-CN" dirty="0"/>
          </a:p>
        </p:txBody>
      </p:sp>
    </p:spTree>
    <p:extLst>
      <p:ext uri="{BB962C8B-B14F-4D97-AF65-F5344CB8AC3E}">
        <p14:creationId xmlns:p14="http://schemas.microsoft.com/office/powerpoint/2010/main" val="1513640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en-US" altLang="zh-CN" dirty="0"/>
              <a:t>8.4.1</a:t>
            </a:r>
            <a:r>
              <a:rPr lang="zh-CN" altLang="en-US" dirty="0"/>
              <a:t>数据库的连接与创建</a:t>
            </a:r>
          </a:p>
          <a:p>
            <a:pPr marL="0" indent="457200">
              <a:buNone/>
            </a:pPr>
            <a:r>
              <a:rPr lang="zh-CN" altLang="en-US" dirty="0"/>
              <a:t>访问数据库需要使用</a:t>
            </a:r>
            <a:r>
              <a:rPr lang="en-US" altLang="zh-CN" dirty="0"/>
              <a:t>win32com.client</a:t>
            </a:r>
            <a:r>
              <a:rPr lang="zh-CN" altLang="en-US" dirty="0"/>
              <a:t>、</a:t>
            </a:r>
            <a:r>
              <a:rPr lang="en-US" altLang="zh-CN" dirty="0" err="1"/>
              <a:t>ADODB.Connection</a:t>
            </a:r>
            <a:r>
              <a:rPr lang="zh-CN" altLang="en-US" dirty="0"/>
              <a:t>及其</a:t>
            </a:r>
            <a:r>
              <a:rPr lang="en-US" altLang="zh-CN" dirty="0"/>
              <a:t>Dispatch()</a:t>
            </a:r>
            <a:r>
              <a:rPr lang="zh-CN" altLang="en-US" dirty="0"/>
              <a:t>，然后利用前述生成的连接串，简历数据库连接。</a:t>
            </a:r>
          </a:p>
          <a:p>
            <a:pPr marL="0" indent="457200">
              <a:buNone/>
            </a:pPr>
            <a:r>
              <a:rPr lang="zh-CN" altLang="en-US" dirty="0"/>
              <a:t>使用</a:t>
            </a:r>
            <a:r>
              <a:rPr lang="en-US" altLang="zh-CN" dirty="0" err="1"/>
              <a:t>cn.Open</a:t>
            </a:r>
            <a:r>
              <a:rPr lang="en-US" altLang="zh-CN" dirty="0"/>
              <a:t>()</a:t>
            </a:r>
            <a:r>
              <a:rPr lang="zh-CN" altLang="en-US" dirty="0"/>
              <a:t>，打开指定连接。</a:t>
            </a:r>
            <a:endParaRPr lang="en-US" altLang="zh-CN" dirty="0"/>
          </a:p>
        </p:txBody>
      </p:sp>
      <p:pic>
        <p:nvPicPr>
          <p:cNvPr id="4" name="图片 3" descr="文本&#10;&#10;描述已自动生成">
            <a:extLst>
              <a:ext uri="{FF2B5EF4-FFF2-40B4-BE49-F238E27FC236}">
                <a16:creationId xmlns:a16="http://schemas.microsoft.com/office/drawing/2014/main" id="{4DB2B03E-A619-0454-208A-4A64D6024092}"/>
              </a:ext>
            </a:extLst>
          </p:cNvPr>
          <p:cNvPicPr>
            <a:picLocks noChangeAspect="1"/>
          </p:cNvPicPr>
          <p:nvPr/>
        </p:nvPicPr>
        <p:blipFill>
          <a:blip r:embed="rId3"/>
          <a:stretch>
            <a:fillRect/>
          </a:stretch>
        </p:blipFill>
        <p:spPr>
          <a:xfrm>
            <a:off x="831850" y="3509168"/>
            <a:ext cx="10718108" cy="1672432"/>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838454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zh-CN" altLang="en-US" dirty="0"/>
              <a:t>使用</a:t>
            </a:r>
            <a:r>
              <a:rPr lang="en-US" altLang="zh-CN" dirty="0" err="1"/>
              <a:t>connection.Execute</a:t>
            </a:r>
            <a:r>
              <a:rPr lang="en-US" altLang="zh-CN" dirty="0"/>
              <a:t>()</a:t>
            </a:r>
            <a:r>
              <a:rPr lang="zh-CN" altLang="en-US" dirty="0"/>
              <a:t>执行</a:t>
            </a:r>
            <a:r>
              <a:rPr lang="en-US" altLang="zh-CN" dirty="0"/>
              <a:t>CREATE DATABASE</a:t>
            </a:r>
            <a:r>
              <a:rPr lang="zh-CN" altLang="en-US" dirty="0"/>
              <a:t>语句来创建数据库。</a:t>
            </a:r>
          </a:p>
          <a:p>
            <a:pPr marL="0" indent="0">
              <a:buNone/>
            </a:pPr>
            <a:endParaRPr lang="zh-CN" altLang="en-US" dirty="0"/>
          </a:p>
          <a:p>
            <a:pPr marL="0" indent="0">
              <a:buNone/>
            </a:pPr>
            <a:r>
              <a:rPr lang="zh-CN" altLang="en-US" dirty="0"/>
              <a:t>使用</a:t>
            </a:r>
            <a:r>
              <a:rPr lang="en-US" altLang="zh-CN" dirty="0" err="1"/>
              <a:t>connection.Execute</a:t>
            </a:r>
            <a:r>
              <a:rPr lang="en-US" altLang="zh-CN" dirty="0"/>
              <a:t>()</a:t>
            </a:r>
            <a:r>
              <a:rPr lang="zh-CN" altLang="en-US" dirty="0"/>
              <a:t>执行</a:t>
            </a:r>
            <a:r>
              <a:rPr lang="en-US" altLang="zh-CN" dirty="0"/>
              <a:t>USE</a:t>
            </a:r>
            <a:r>
              <a:rPr lang="zh-CN" altLang="en-US" dirty="0"/>
              <a:t>语句来使用数据库。</a:t>
            </a:r>
          </a:p>
          <a:p>
            <a:pPr marL="0" indent="0">
              <a:buNone/>
            </a:pPr>
            <a:endParaRPr lang="zh-CN" altLang="en-US" dirty="0"/>
          </a:p>
          <a:p>
            <a:pPr marL="0" indent="0">
              <a:buNone/>
            </a:pPr>
            <a:r>
              <a:rPr lang="zh-CN" altLang="en-US" dirty="0"/>
              <a:t>使用</a:t>
            </a:r>
            <a:r>
              <a:rPr lang="en-US" altLang="zh-CN" dirty="0" err="1"/>
              <a:t>connection.Execute</a:t>
            </a:r>
            <a:r>
              <a:rPr lang="en-US" altLang="zh-CN" dirty="0"/>
              <a:t>()</a:t>
            </a:r>
            <a:r>
              <a:rPr lang="zh-CN" altLang="en-US" dirty="0"/>
              <a:t>执行</a:t>
            </a:r>
            <a:r>
              <a:rPr lang="en-US" altLang="zh-CN" dirty="0"/>
              <a:t>DROP</a:t>
            </a:r>
            <a:r>
              <a:rPr lang="zh-CN" altLang="en-US" dirty="0"/>
              <a:t>语句来删除数据库。</a:t>
            </a:r>
          </a:p>
          <a:p>
            <a:pPr marL="0" indent="0">
              <a:buNone/>
            </a:pPr>
            <a:endParaRPr lang="zh-CN" altLang="en-US" dirty="0"/>
          </a:p>
          <a:p>
            <a:pPr marL="0" indent="0">
              <a:buNone/>
            </a:pPr>
            <a:r>
              <a:rPr lang="zh-CN" altLang="en-US" dirty="0"/>
              <a:t>使用</a:t>
            </a:r>
            <a:r>
              <a:rPr lang="en-US" altLang="zh-CN" dirty="0" err="1"/>
              <a:t>connection.close</a:t>
            </a:r>
            <a:r>
              <a:rPr lang="en-US" altLang="zh-CN" dirty="0"/>
              <a:t>()</a:t>
            </a:r>
            <a:r>
              <a:rPr lang="zh-CN" altLang="en-US" dirty="0"/>
              <a:t>来关闭数据库连接。</a:t>
            </a:r>
            <a:endParaRPr lang="en-US" altLang="zh-CN" dirty="0"/>
          </a:p>
        </p:txBody>
      </p:sp>
      <p:pic>
        <p:nvPicPr>
          <p:cNvPr id="5" name="图片 4">
            <a:extLst>
              <a:ext uri="{FF2B5EF4-FFF2-40B4-BE49-F238E27FC236}">
                <a16:creationId xmlns:a16="http://schemas.microsoft.com/office/drawing/2014/main" id="{465D7013-3944-781F-AF99-9D3E3DFBDA08}"/>
              </a:ext>
            </a:extLst>
          </p:cNvPr>
          <p:cNvPicPr>
            <a:picLocks noChangeAspect="1"/>
          </p:cNvPicPr>
          <p:nvPr/>
        </p:nvPicPr>
        <p:blipFill>
          <a:blip r:embed="rId3"/>
          <a:stretch>
            <a:fillRect/>
          </a:stretch>
        </p:blipFill>
        <p:spPr>
          <a:xfrm>
            <a:off x="727071" y="1672466"/>
            <a:ext cx="6379573" cy="425016"/>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6" name="图片 5">
            <a:extLst>
              <a:ext uri="{FF2B5EF4-FFF2-40B4-BE49-F238E27FC236}">
                <a16:creationId xmlns:a16="http://schemas.microsoft.com/office/drawing/2014/main" id="{579ACFAF-7BCF-CEE9-33CA-2D1047626588}"/>
              </a:ext>
            </a:extLst>
          </p:cNvPr>
          <p:cNvPicPr>
            <a:picLocks noChangeAspect="1"/>
          </p:cNvPicPr>
          <p:nvPr/>
        </p:nvPicPr>
        <p:blipFill>
          <a:blip r:embed="rId4"/>
          <a:stretch>
            <a:fillRect/>
          </a:stretch>
        </p:blipFill>
        <p:spPr>
          <a:xfrm>
            <a:off x="727075" y="2790384"/>
            <a:ext cx="4746012" cy="425016"/>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7" name="图片 6">
            <a:extLst>
              <a:ext uri="{FF2B5EF4-FFF2-40B4-BE49-F238E27FC236}">
                <a16:creationId xmlns:a16="http://schemas.microsoft.com/office/drawing/2014/main" id="{B81774AC-E42F-419B-CAC2-50F7ABA03AEB}"/>
              </a:ext>
            </a:extLst>
          </p:cNvPr>
          <p:cNvPicPr>
            <a:picLocks noChangeAspect="1"/>
          </p:cNvPicPr>
          <p:nvPr/>
        </p:nvPicPr>
        <p:blipFill>
          <a:blip r:embed="rId5"/>
          <a:stretch>
            <a:fillRect/>
          </a:stretch>
        </p:blipFill>
        <p:spPr>
          <a:xfrm>
            <a:off x="727075" y="3913188"/>
            <a:ext cx="7049570" cy="396000"/>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8" name="图片 7">
            <a:extLst>
              <a:ext uri="{FF2B5EF4-FFF2-40B4-BE49-F238E27FC236}">
                <a16:creationId xmlns:a16="http://schemas.microsoft.com/office/drawing/2014/main" id="{A6DE1F97-C968-26B4-AB3B-D0DC9F3AD58E}"/>
              </a:ext>
            </a:extLst>
          </p:cNvPr>
          <p:cNvPicPr/>
          <p:nvPr/>
        </p:nvPicPr>
        <p:blipFill>
          <a:blip r:embed="rId6"/>
          <a:stretch>
            <a:fillRect/>
          </a:stretch>
        </p:blipFill>
        <p:spPr>
          <a:xfrm>
            <a:off x="727071" y="5109547"/>
            <a:ext cx="2654300" cy="514153"/>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2110297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en-US" altLang="zh-CN" dirty="0"/>
              <a:t>8.4.2</a:t>
            </a:r>
            <a:r>
              <a:rPr lang="zh-CN" altLang="en-US" dirty="0"/>
              <a:t>数据表的创建与编辑</a:t>
            </a:r>
          </a:p>
          <a:p>
            <a:pPr marL="0" indent="457200">
              <a:buNone/>
            </a:pPr>
            <a:r>
              <a:rPr lang="zh-CN" altLang="en-US" dirty="0"/>
              <a:t>创建表的过程是先创建表结构，然后编辑表内容。</a:t>
            </a:r>
          </a:p>
          <a:p>
            <a:pPr marL="0" indent="457200">
              <a:buNone/>
            </a:pPr>
            <a:r>
              <a:rPr lang="en-US" altLang="zh-CN" dirty="0"/>
              <a:t>1. </a:t>
            </a:r>
            <a:r>
              <a:rPr lang="zh-CN" altLang="en-US" dirty="0"/>
              <a:t>创建表</a:t>
            </a:r>
          </a:p>
          <a:p>
            <a:pPr marL="0" indent="457200">
              <a:buNone/>
            </a:pPr>
            <a:r>
              <a:rPr lang="zh-CN" altLang="en-US" dirty="0"/>
              <a:t>通过</a:t>
            </a:r>
            <a:r>
              <a:rPr lang="en-US" altLang="zh-CN" dirty="0" err="1"/>
              <a:t>connection.Execute</a:t>
            </a:r>
            <a:r>
              <a:rPr lang="en-US" altLang="zh-CN" dirty="0"/>
              <a:t>()</a:t>
            </a:r>
            <a:r>
              <a:rPr lang="zh-CN" altLang="en-US" dirty="0"/>
              <a:t>执行</a:t>
            </a:r>
            <a:r>
              <a:rPr lang="en-US" altLang="zh-CN" dirty="0"/>
              <a:t>CREATE TABLE</a:t>
            </a:r>
            <a:r>
              <a:rPr lang="zh-CN" altLang="en-US" dirty="0"/>
              <a:t>语句来创建数据表结构。</a:t>
            </a:r>
            <a:endParaRPr lang="en-US" altLang="zh-CN" dirty="0"/>
          </a:p>
        </p:txBody>
      </p:sp>
      <p:sp>
        <p:nvSpPr>
          <p:cNvPr id="10" name="文本框 2">
            <a:extLst>
              <a:ext uri="{FF2B5EF4-FFF2-40B4-BE49-F238E27FC236}">
                <a16:creationId xmlns:a16="http://schemas.microsoft.com/office/drawing/2014/main" id="{5DFBE36E-F8F6-C067-2FC8-2A099F310D3C}"/>
              </a:ext>
            </a:extLst>
          </p:cNvPr>
          <p:cNvSpPr txBox="1">
            <a:spLocks noChangeArrowheads="1"/>
          </p:cNvSpPr>
          <p:nvPr/>
        </p:nvSpPr>
        <p:spPr bwMode="auto">
          <a:xfrm>
            <a:off x="4548187" y="3429000"/>
            <a:ext cx="4519613" cy="2077720"/>
          </a:xfrm>
          <a:prstGeom prst="rect">
            <a:avLst/>
          </a:prstGeom>
          <a:solidFill>
            <a:srgbClr val="FFFFFF"/>
          </a:solidFill>
          <a:ln w="25400">
            <a:solidFill>
              <a:srgbClr val="000000"/>
            </a:solidFill>
            <a:miter lim="800000"/>
          </a:ln>
        </p:spPr>
        <p:txBody>
          <a:bodyPr rot="0" vert="horz" wrap="square" lIns="91440" tIns="45720" rIns="91440" bIns="45720" anchor="t" anchorCtr="0">
            <a:noAutofit/>
          </a:bodyPr>
          <a:lstStyle/>
          <a:p>
            <a:pPr indent="0" algn="just">
              <a:lnSpc>
                <a:spcPct val="150000"/>
              </a:lnSpc>
            </a:pPr>
            <a:r>
              <a:rPr lang="en-US" altLang="zh-CN" sz="2000" kern="100">
                <a:latin typeface="等线"/>
                <a:ea typeface="等线"/>
                <a:cs typeface="Times New Roman"/>
                <a:sym typeface="Times New Roman"/>
              </a:rPr>
              <a:t>CREATE TABLE 表(</a:t>
            </a:r>
          </a:p>
          <a:p>
            <a:pPr indent="0" algn="just">
              <a:lnSpc>
                <a:spcPct val="150000"/>
              </a:lnSpc>
            </a:pPr>
            <a:r>
              <a:rPr lang="en-US" altLang="zh-CN" sz="2000" kern="100">
                <a:latin typeface="等线"/>
                <a:ea typeface="等线"/>
                <a:cs typeface="Times New Roman"/>
                <a:sym typeface="Times New Roman"/>
              </a:rPr>
              <a:t>	属性1数据类型1[属性完整约束],</a:t>
            </a:r>
          </a:p>
          <a:p>
            <a:pPr indent="0" algn="just">
              <a:lnSpc>
                <a:spcPct val="150000"/>
              </a:lnSpc>
            </a:pPr>
            <a:r>
              <a:rPr lang="en-US" altLang="zh-CN" sz="2000" kern="100">
                <a:latin typeface="等线"/>
                <a:ea typeface="等线"/>
                <a:cs typeface="Times New Roman"/>
                <a:sym typeface="Times New Roman"/>
              </a:rPr>
              <a:t>	属性2 数据类型2[属性完整约束],</a:t>
            </a:r>
          </a:p>
          <a:p>
            <a:pPr indent="0" algn="just">
              <a:lnSpc>
                <a:spcPct val="150000"/>
              </a:lnSpc>
            </a:pPr>
            <a:r>
              <a:rPr lang="en-US" altLang="zh-CN" sz="2000" kern="100">
                <a:latin typeface="等线"/>
                <a:ea typeface="等线"/>
                <a:cs typeface="Times New Roman"/>
                <a:sym typeface="Times New Roman"/>
              </a:rPr>
              <a:t>	…)</a:t>
            </a:r>
          </a:p>
        </p:txBody>
      </p:sp>
      <p:pic>
        <p:nvPicPr>
          <p:cNvPr id="11" name="图片 10">
            <a:extLst>
              <a:ext uri="{FF2B5EF4-FFF2-40B4-BE49-F238E27FC236}">
                <a16:creationId xmlns:a16="http://schemas.microsoft.com/office/drawing/2014/main" id="{4BBE466B-8AEF-CF19-A66F-AE6E5A4FE363}"/>
              </a:ext>
            </a:extLst>
          </p:cNvPr>
          <p:cNvPicPr>
            <a:picLocks noChangeAspect="1"/>
          </p:cNvPicPr>
          <p:nvPr/>
        </p:nvPicPr>
        <p:blipFill>
          <a:blip r:embed="rId3"/>
          <a:srcRect r="4515"/>
          <a:stretch>
            <a:fillRect/>
          </a:stretch>
        </p:blipFill>
        <p:spPr>
          <a:xfrm>
            <a:off x="1133778" y="5829300"/>
            <a:ext cx="10686747" cy="519112"/>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009140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en-US" altLang="zh-CN" dirty="0"/>
              <a:t>2. </a:t>
            </a:r>
            <a:r>
              <a:rPr lang="zh-CN" altLang="en-US" dirty="0"/>
              <a:t>修改表</a:t>
            </a:r>
          </a:p>
          <a:p>
            <a:pPr marL="0" indent="0">
              <a:buNone/>
            </a:pPr>
            <a:r>
              <a:rPr lang="zh-CN" altLang="en-US" dirty="0"/>
              <a:t>修改表结构：包括添加属性、修改属性和删除属性等。</a:t>
            </a:r>
          </a:p>
          <a:p>
            <a:pPr marL="514350" indent="-514350">
              <a:buAutoNum type="arabicParenBoth"/>
            </a:pPr>
            <a:r>
              <a:rPr lang="zh-CN" altLang="en-US" dirty="0"/>
              <a:t>添加属性，语法如下：</a:t>
            </a:r>
            <a:endParaRPr lang="en-US" altLang="zh-CN" dirty="0"/>
          </a:p>
          <a:p>
            <a:pPr marL="514350" indent="-514350">
              <a:buAutoNum type="arabicParenBoth"/>
            </a:pPr>
            <a:endParaRPr lang="en-US" altLang="zh-CN" dirty="0"/>
          </a:p>
          <a:p>
            <a:pPr marL="514350" indent="-514350">
              <a:buAutoNum type="arabicParenBoth"/>
            </a:pPr>
            <a:endParaRPr lang="en-US" altLang="zh-CN" dirty="0"/>
          </a:p>
          <a:p>
            <a:pPr marL="514350" indent="-514350">
              <a:buAutoNum type="arabicParenBoth"/>
            </a:pPr>
            <a:endParaRPr lang="en-US" altLang="zh-CN" dirty="0"/>
          </a:p>
          <a:p>
            <a:pPr marL="0" indent="0">
              <a:buNone/>
            </a:pPr>
            <a:r>
              <a:rPr lang="en-US" altLang="zh-CN" dirty="0"/>
              <a:t>(2) </a:t>
            </a:r>
            <a:r>
              <a:rPr lang="zh-CN" altLang="en-US" dirty="0"/>
              <a:t>修改属性，语法如下： </a:t>
            </a:r>
            <a:endParaRPr lang="en-US" altLang="zh-CN" dirty="0"/>
          </a:p>
        </p:txBody>
      </p:sp>
      <p:sp>
        <p:nvSpPr>
          <p:cNvPr id="4" name="文本框 2">
            <a:extLst>
              <a:ext uri="{FF2B5EF4-FFF2-40B4-BE49-F238E27FC236}">
                <a16:creationId xmlns:a16="http://schemas.microsoft.com/office/drawing/2014/main" id="{19D6BD9C-FBB9-2C72-350F-04234E3E1E37}"/>
              </a:ext>
            </a:extLst>
          </p:cNvPr>
          <p:cNvSpPr txBox="1">
            <a:spLocks noChangeArrowheads="1"/>
          </p:cNvSpPr>
          <p:nvPr/>
        </p:nvSpPr>
        <p:spPr bwMode="auto">
          <a:xfrm>
            <a:off x="587349" y="2740776"/>
            <a:ext cx="7657783" cy="507127"/>
          </a:xfrm>
          <a:prstGeom prst="rect">
            <a:avLst/>
          </a:prstGeom>
          <a:solidFill>
            <a:srgbClr val="FFFFFF"/>
          </a:solidFill>
          <a:ln w="25400">
            <a:solidFill>
              <a:srgbClr val="000000"/>
            </a:solidFill>
            <a:miter lim="800000"/>
          </a:ln>
        </p:spPr>
        <p:txBody>
          <a:bodyPr rot="0" vert="horz" wrap="square" lIns="91440" tIns="45720" rIns="91440" bIns="45720" anchor="t" anchorCtr="0">
            <a:spAutoFit/>
          </a:bodyPr>
          <a:lstStyle/>
          <a:p>
            <a:pPr indent="0" algn="just">
              <a:lnSpc>
                <a:spcPct val="150000"/>
              </a:lnSpc>
            </a:pPr>
            <a:r>
              <a:rPr lang="en-US" altLang="zh-CN" sz="2000" kern="100" dirty="0" err="1">
                <a:latin typeface="等线"/>
                <a:ea typeface="等线"/>
                <a:cs typeface="Times New Roman"/>
                <a:sym typeface="Times New Roman"/>
              </a:rPr>
              <a:t>添加属性：ALERTTABLE表ADD属性</a:t>
            </a:r>
            <a:r>
              <a:rPr lang="en-US" altLang="zh-CN" sz="2000" kern="100" dirty="0">
                <a:latin typeface="等线"/>
                <a:ea typeface="等线"/>
                <a:cs typeface="Times New Roman"/>
                <a:sym typeface="Times New Roman"/>
              </a:rPr>
              <a:t> </a:t>
            </a:r>
            <a:r>
              <a:rPr lang="en-US" altLang="zh-CN" sz="2000" kern="100" dirty="0" err="1">
                <a:latin typeface="等线"/>
                <a:ea typeface="等线"/>
                <a:cs typeface="Times New Roman"/>
                <a:sym typeface="Times New Roman"/>
              </a:rPr>
              <a:t>数据类型</a:t>
            </a:r>
            <a:r>
              <a:rPr lang="en-US" altLang="zh-CN" sz="2000" kern="100" dirty="0">
                <a:latin typeface="等线"/>
                <a:ea typeface="等线"/>
                <a:cs typeface="Times New Roman"/>
                <a:sym typeface="Times New Roman"/>
              </a:rPr>
              <a:t>[</a:t>
            </a:r>
            <a:r>
              <a:rPr lang="en-US" altLang="zh-CN" sz="2000" kern="100" dirty="0" err="1">
                <a:latin typeface="等线"/>
                <a:ea typeface="等线"/>
                <a:cs typeface="Times New Roman"/>
                <a:sym typeface="Times New Roman"/>
              </a:rPr>
              <a:t>完整性约束</a:t>
            </a:r>
            <a:r>
              <a:rPr lang="en-US" altLang="zh-CN" sz="2000" kern="100" dirty="0">
                <a:latin typeface="等线"/>
                <a:ea typeface="等线"/>
                <a:cs typeface="Times New Roman"/>
                <a:sym typeface="Times New Roman"/>
              </a:rPr>
              <a:t>]</a:t>
            </a:r>
          </a:p>
        </p:txBody>
      </p:sp>
      <p:pic>
        <p:nvPicPr>
          <p:cNvPr id="5" name="图片 4">
            <a:extLst>
              <a:ext uri="{FF2B5EF4-FFF2-40B4-BE49-F238E27FC236}">
                <a16:creationId xmlns:a16="http://schemas.microsoft.com/office/drawing/2014/main" id="{5195353B-6D02-E2F2-F4CE-D396498B369C}"/>
              </a:ext>
            </a:extLst>
          </p:cNvPr>
          <p:cNvPicPr>
            <a:picLocks noChangeAspect="1"/>
          </p:cNvPicPr>
          <p:nvPr/>
        </p:nvPicPr>
        <p:blipFill>
          <a:blip r:embed="rId3"/>
          <a:srcRect b="37500"/>
          <a:stretch>
            <a:fillRect/>
          </a:stretch>
        </p:blipFill>
        <p:spPr>
          <a:xfrm>
            <a:off x="587349" y="3429000"/>
            <a:ext cx="10864901" cy="507127"/>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
        <p:nvSpPr>
          <p:cNvPr id="6" name="文本框 2">
            <a:extLst>
              <a:ext uri="{FF2B5EF4-FFF2-40B4-BE49-F238E27FC236}">
                <a16:creationId xmlns:a16="http://schemas.microsoft.com/office/drawing/2014/main" id="{A2D552B0-1881-06B6-4058-951D95540500}"/>
              </a:ext>
            </a:extLst>
          </p:cNvPr>
          <p:cNvSpPr txBox="1">
            <a:spLocks noChangeArrowheads="1"/>
          </p:cNvSpPr>
          <p:nvPr/>
        </p:nvSpPr>
        <p:spPr bwMode="auto">
          <a:xfrm>
            <a:off x="587349" y="5038760"/>
            <a:ext cx="8172133" cy="507127"/>
          </a:xfrm>
          <a:prstGeom prst="rect">
            <a:avLst/>
          </a:prstGeom>
          <a:solidFill>
            <a:srgbClr val="FFFFFF"/>
          </a:solidFill>
          <a:ln w="25400">
            <a:solidFill>
              <a:srgbClr val="000000"/>
            </a:solidFill>
            <a:miter lim="800000"/>
          </a:ln>
        </p:spPr>
        <p:txBody>
          <a:bodyPr rot="0" vert="horz" wrap="square" lIns="91440" tIns="45720" rIns="91440" bIns="45720" anchor="t" anchorCtr="0">
            <a:spAutoFit/>
          </a:bodyPr>
          <a:lstStyle/>
          <a:p>
            <a:pPr indent="0" algn="ctr">
              <a:lnSpc>
                <a:spcPct val="150000"/>
              </a:lnSpc>
            </a:pPr>
            <a:r>
              <a:rPr lang="en-US" altLang="zh-CN" sz="2000" kern="100">
                <a:latin typeface="等线"/>
                <a:ea typeface="等线"/>
                <a:cs typeface="Times New Roman"/>
                <a:sym typeface="Times New Roman"/>
              </a:rPr>
              <a:t>修改属性：ALERTTABLE表ALTERCOLUMN属性 数据类型[完整性约束]</a:t>
            </a:r>
          </a:p>
        </p:txBody>
      </p:sp>
      <p:pic>
        <p:nvPicPr>
          <p:cNvPr id="7" name="图片 6">
            <a:extLst>
              <a:ext uri="{FF2B5EF4-FFF2-40B4-BE49-F238E27FC236}">
                <a16:creationId xmlns:a16="http://schemas.microsoft.com/office/drawing/2014/main" id="{43F8112F-896F-E3CB-F361-53C44117420B}"/>
              </a:ext>
            </a:extLst>
          </p:cNvPr>
          <p:cNvPicPr>
            <a:picLocks noChangeAspect="1"/>
          </p:cNvPicPr>
          <p:nvPr/>
        </p:nvPicPr>
        <p:blipFill>
          <a:blip r:embed="rId4"/>
          <a:stretch>
            <a:fillRect/>
          </a:stretch>
        </p:blipFill>
        <p:spPr>
          <a:xfrm>
            <a:off x="587349" y="5821741"/>
            <a:ext cx="11297738" cy="717414"/>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441793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en-US" altLang="zh-CN" dirty="0"/>
              <a:t>(3) </a:t>
            </a:r>
            <a:r>
              <a:rPr lang="zh-CN" altLang="en-US" dirty="0"/>
              <a:t>删除属性，语法如下：</a:t>
            </a:r>
            <a:endParaRPr lang="en-US" altLang="zh-CN" dirty="0"/>
          </a:p>
        </p:txBody>
      </p:sp>
      <p:sp>
        <p:nvSpPr>
          <p:cNvPr id="8" name="文本框 2">
            <a:extLst>
              <a:ext uri="{FF2B5EF4-FFF2-40B4-BE49-F238E27FC236}">
                <a16:creationId xmlns:a16="http://schemas.microsoft.com/office/drawing/2014/main" id="{8F8F39A0-F3A3-EA36-6852-5350D5EA46B2}"/>
              </a:ext>
            </a:extLst>
          </p:cNvPr>
          <p:cNvSpPr txBox="1">
            <a:spLocks noChangeArrowheads="1"/>
          </p:cNvSpPr>
          <p:nvPr/>
        </p:nvSpPr>
        <p:spPr bwMode="auto">
          <a:xfrm>
            <a:off x="457199" y="1772126"/>
            <a:ext cx="7429501" cy="507127"/>
          </a:xfrm>
          <a:prstGeom prst="rect">
            <a:avLst/>
          </a:prstGeom>
          <a:solidFill>
            <a:srgbClr val="FFFFFF"/>
          </a:solidFill>
          <a:ln w="25400">
            <a:solidFill>
              <a:srgbClr val="000000"/>
            </a:solidFill>
            <a:miter lim="800000"/>
          </a:ln>
        </p:spPr>
        <p:txBody>
          <a:bodyPr rot="0" vert="horz" wrap="square" lIns="91440" tIns="45720" rIns="91440" bIns="45720" anchor="t" anchorCtr="0">
            <a:spAutoFit/>
          </a:bodyPr>
          <a:lstStyle/>
          <a:p>
            <a:pPr indent="0" algn="just">
              <a:lnSpc>
                <a:spcPct val="150000"/>
              </a:lnSpc>
            </a:pPr>
            <a:r>
              <a:rPr lang="en-US" altLang="zh-CN" sz="2000" kern="100">
                <a:latin typeface="等线"/>
                <a:ea typeface="等线"/>
                <a:cs typeface="Times New Roman"/>
                <a:sym typeface="Times New Roman"/>
              </a:rPr>
              <a:t>删除属性：ALERTTABLE表DROPCOLUMN属性|CONSTRAINT约束</a:t>
            </a:r>
          </a:p>
        </p:txBody>
      </p:sp>
      <p:pic>
        <p:nvPicPr>
          <p:cNvPr id="9" name="图片 8">
            <a:extLst>
              <a:ext uri="{FF2B5EF4-FFF2-40B4-BE49-F238E27FC236}">
                <a16:creationId xmlns:a16="http://schemas.microsoft.com/office/drawing/2014/main" id="{38EF2DB0-C197-EF41-0387-2DA114F4247E}"/>
              </a:ext>
            </a:extLst>
          </p:cNvPr>
          <p:cNvPicPr>
            <a:picLocks noChangeAspect="1"/>
          </p:cNvPicPr>
          <p:nvPr/>
        </p:nvPicPr>
        <p:blipFill>
          <a:blip r:embed="rId3"/>
          <a:stretch>
            <a:fillRect/>
          </a:stretch>
        </p:blipFill>
        <p:spPr>
          <a:xfrm>
            <a:off x="457199" y="2775981"/>
            <a:ext cx="9973794" cy="767319"/>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356260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en-US" altLang="zh-CN" dirty="0"/>
              <a:t>8.4.3</a:t>
            </a:r>
            <a:r>
              <a:rPr lang="zh-CN" altLang="en-US" dirty="0"/>
              <a:t>编辑表记录</a:t>
            </a:r>
          </a:p>
          <a:p>
            <a:pPr marL="0" indent="457200">
              <a:buNone/>
            </a:pPr>
            <a:r>
              <a:rPr lang="zh-CN" altLang="en-US" dirty="0"/>
              <a:t>编辑表记录与</a:t>
            </a:r>
            <a:r>
              <a:rPr lang="en-US" altLang="zh-CN" dirty="0"/>
              <a:t>SQLite</a:t>
            </a:r>
            <a:r>
              <a:rPr lang="zh-CN" altLang="en-US" dirty="0"/>
              <a:t>的使用方法类似。</a:t>
            </a:r>
            <a:endParaRPr lang="en-US" altLang="zh-CN" dirty="0"/>
          </a:p>
        </p:txBody>
      </p:sp>
      <p:pic>
        <p:nvPicPr>
          <p:cNvPr id="4" name="图片 3" descr="文本&#10;&#10;描述已自动生成">
            <a:extLst>
              <a:ext uri="{FF2B5EF4-FFF2-40B4-BE49-F238E27FC236}">
                <a16:creationId xmlns:a16="http://schemas.microsoft.com/office/drawing/2014/main" id="{54E3EDAD-2885-EF67-478C-8B73F33F49FA}"/>
              </a:ext>
            </a:extLst>
          </p:cNvPr>
          <p:cNvPicPr>
            <a:picLocks noChangeAspect="1"/>
          </p:cNvPicPr>
          <p:nvPr/>
        </p:nvPicPr>
        <p:blipFill>
          <a:blip r:embed="rId3"/>
          <a:stretch>
            <a:fillRect/>
          </a:stretch>
        </p:blipFill>
        <p:spPr>
          <a:xfrm>
            <a:off x="1041400" y="2426970"/>
            <a:ext cx="10547350" cy="1725930"/>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6389309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p:txBody>
          <a:bodyPr>
            <a:normAutofit/>
          </a:bodyPr>
          <a:lstStyle/>
          <a:p>
            <a:pPr marL="0" indent="457200">
              <a:buNone/>
            </a:pPr>
            <a:r>
              <a:rPr lang="zh-CN" altLang="en-US" dirty="0"/>
              <a:t>通过</a:t>
            </a:r>
            <a:r>
              <a:rPr lang="en-US" altLang="zh-CN" dirty="0" err="1"/>
              <a:t>cur.execute</a:t>
            </a:r>
            <a:r>
              <a:rPr lang="en-US" altLang="zh-CN" dirty="0"/>
              <a:t>()</a:t>
            </a:r>
            <a:r>
              <a:rPr lang="zh-CN" altLang="en-US" dirty="0"/>
              <a:t>执行</a:t>
            </a:r>
            <a:r>
              <a:rPr lang="en-US" altLang="zh-CN" dirty="0"/>
              <a:t>SELECT</a:t>
            </a:r>
            <a:r>
              <a:rPr lang="zh-CN" altLang="en-US" dirty="0"/>
              <a:t>语句来实现查询功能，语法如下：</a:t>
            </a:r>
            <a:endParaRPr lang="en-US" altLang="zh-CN" dirty="0"/>
          </a:p>
        </p:txBody>
      </p:sp>
      <p:sp>
        <p:nvSpPr>
          <p:cNvPr id="5" name="文本框 2">
            <a:extLst>
              <a:ext uri="{FF2B5EF4-FFF2-40B4-BE49-F238E27FC236}">
                <a16:creationId xmlns:a16="http://schemas.microsoft.com/office/drawing/2014/main" id="{10CD47DB-C07D-B98F-9A32-7DF79CA30EE4}"/>
              </a:ext>
            </a:extLst>
          </p:cNvPr>
          <p:cNvSpPr txBox="1">
            <a:spLocks noChangeArrowheads="1"/>
          </p:cNvSpPr>
          <p:nvPr/>
        </p:nvSpPr>
        <p:spPr bwMode="auto">
          <a:xfrm>
            <a:off x="3117215" y="2018030"/>
            <a:ext cx="5521960" cy="2353786"/>
          </a:xfrm>
          <a:prstGeom prst="rect">
            <a:avLst/>
          </a:prstGeom>
          <a:solidFill>
            <a:srgbClr val="FFFFFF"/>
          </a:solidFill>
          <a:ln w="25400">
            <a:solidFill>
              <a:srgbClr val="000000"/>
            </a:solidFill>
            <a:miter lim="800000"/>
          </a:ln>
        </p:spPr>
        <p:txBody>
          <a:bodyPr rot="0" vert="horz" wrap="square" lIns="91440" tIns="45720" rIns="91440" bIns="45720" anchor="t" anchorCtr="0">
            <a:spAutoFit/>
          </a:bodyPr>
          <a:lstStyle/>
          <a:p>
            <a:pPr indent="0" algn="just">
              <a:lnSpc>
                <a:spcPct val="150000"/>
              </a:lnSpc>
            </a:pPr>
            <a:r>
              <a:rPr lang="en-US" altLang="zh-CN" sz="2000" kern="100">
                <a:latin typeface="等线"/>
                <a:ea typeface="等线"/>
                <a:cs typeface="Times New Roman"/>
                <a:sym typeface="Times New Roman"/>
              </a:rPr>
              <a:t>SELECTALL|DISTINCT|* 表达式1,表达式2…</a:t>
            </a:r>
          </a:p>
          <a:p>
            <a:pPr indent="0" algn="just">
              <a:lnSpc>
                <a:spcPct val="150000"/>
              </a:lnSpc>
            </a:pPr>
            <a:r>
              <a:rPr lang="en-US" altLang="zh-CN" sz="2000" kern="100">
                <a:latin typeface="等线"/>
                <a:ea typeface="等线"/>
                <a:cs typeface="Times New Roman"/>
                <a:sym typeface="Times New Roman"/>
              </a:rPr>
              <a:t>		FROM表1,表2…</a:t>
            </a:r>
          </a:p>
          <a:p>
            <a:pPr indent="0" algn="just">
              <a:lnSpc>
                <a:spcPct val="150000"/>
              </a:lnSpc>
            </a:pPr>
            <a:r>
              <a:rPr lang="en-US" altLang="zh-CN" sz="2000" kern="100">
                <a:latin typeface="等线"/>
                <a:ea typeface="等线"/>
                <a:cs typeface="Times New Roman"/>
                <a:sym typeface="Times New Roman"/>
              </a:rPr>
              <a:t>		WHERE条件表达式</a:t>
            </a:r>
          </a:p>
          <a:p>
            <a:pPr indent="0" algn="just">
              <a:lnSpc>
                <a:spcPct val="150000"/>
              </a:lnSpc>
            </a:pPr>
            <a:r>
              <a:rPr lang="en-US" altLang="zh-CN" sz="2000" kern="100">
                <a:latin typeface="等线"/>
                <a:ea typeface="等线"/>
                <a:cs typeface="Times New Roman"/>
                <a:sym typeface="Times New Roman"/>
              </a:rPr>
              <a:t>		GROUPBY属性 [HAVING条件]</a:t>
            </a:r>
          </a:p>
          <a:p>
            <a:pPr indent="0" algn="just">
              <a:lnSpc>
                <a:spcPct val="150000"/>
              </a:lnSpc>
            </a:pPr>
            <a:r>
              <a:rPr lang="en-US" altLang="zh-CN" sz="2000" kern="100">
                <a:latin typeface="等线"/>
                <a:ea typeface="等线"/>
                <a:cs typeface="Times New Roman"/>
                <a:sym typeface="Times New Roman"/>
              </a:rPr>
              <a:t>		ORDERBY属性 [ASC|DESC]</a:t>
            </a:r>
          </a:p>
        </p:txBody>
      </p:sp>
      <p:pic>
        <p:nvPicPr>
          <p:cNvPr id="6" name="图片 5">
            <a:extLst>
              <a:ext uri="{FF2B5EF4-FFF2-40B4-BE49-F238E27FC236}">
                <a16:creationId xmlns:a16="http://schemas.microsoft.com/office/drawing/2014/main" id="{E6375BB6-2232-F9F8-40CD-F2D11EE2CDC2}"/>
              </a:ext>
            </a:extLst>
          </p:cNvPr>
          <p:cNvPicPr>
            <a:picLocks noChangeAspect="1"/>
          </p:cNvPicPr>
          <p:nvPr/>
        </p:nvPicPr>
        <p:blipFill>
          <a:blip r:embed="rId3"/>
          <a:stretch>
            <a:fillRect/>
          </a:stretch>
        </p:blipFill>
        <p:spPr>
          <a:xfrm>
            <a:off x="1122045" y="4734009"/>
            <a:ext cx="10534440" cy="734695"/>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8656316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p:txBody>
          <a:bodyPr>
            <a:normAutofit lnSpcReduction="10000"/>
          </a:bodyPr>
          <a:lstStyle/>
          <a:p>
            <a:pPr marL="0" indent="457200">
              <a:buNone/>
            </a:pPr>
            <a:r>
              <a:rPr lang="zh-CN" altLang="en-US" dirty="0"/>
              <a:t>其中</a:t>
            </a:r>
            <a:r>
              <a:rPr lang="en-US" altLang="zh-CN" dirty="0"/>
              <a:t>SELECT</a:t>
            </a:r>
            <a:r>
              <a:rPr lang="zh-CN" altLang="en-US" dirty="0"/>
              <a:t>和</a:t>
            </a:r>
            <a:r>
              <a:rPr lang="en-US" altLang="zh-CN" dirty="0"/>
              <a:t>FROM</a:t>
            </a:r>
            <a:r>
              <a:rPr lang="zh-CN" altLang="en-US" dirty="0"/>
              <a:t>必选，其他可选。</a:t>
            </a:r>
          </a:p>
          <a:p>
            <a:pPr marL="0" indent="457200">
              <a:buNone/>
            </a:pPr>
            <a:r>
              <a:rPr lang="en-US" altLang="zh-CN" dirty="0"/>
              <a:t>SELECT</a:t>
            </a:r>
            <a:r>
              <a:rPr lang="zh-CN" altLang="en-US" dirty="0"/>
              <a:t>后可跟想要显示的数据列，</a:t>
            </a:r>
            <a:r>
              <a:rPr lang="en-US" altLang="zh-CN" dirty="0"/>
              <a:t>ALL(</a:t>
            </a:r>
            <a:r>
              <a:rPr lang="zh-CN" altLang="en-US" dirty="0"/>
              <a:t>所有行</a:t>
            </a:r>
            <a:r>
              <a:rPr lang="en-US" altLang="zh-CN" dirty="0"/>
              <a:t>)</a:t>
            </a:r>
            <a:r>
              <a:rPr lang="zh-CN" altLang="en-US" dirty="0"/>
              <a:t>，*</a:t>
            </a:r>
            <a:r>
              <a:rPr lang="en-US" altLang="zh-CN" dirty="0"/>
              <a:t>(</a:t>
            </a:r>
            <a:r>
              <a:rPr lang="zh-CN" altLang="en-US" dirty="0"/>
              <a:t>所有列</a:t>
            </a:r>
            <a:r>
              <a:rPr lang="en-US" altLang="zh-CN" dirty="0"/>
              <a:t>)</a:t>
            </a:r>
            <a:r>
              <a:rPr lang="zh-CN" altLang="en-US" dirty="0"/>
              <a:t>，</a:t>
            </a:r>
            <a:r>
              <a:rPr lang="en-US" altLang="zh-CN" dirty="0"/>
              <a:t>DISTINCT(</a:t>
            </a:r>
            <a:r>
              <a:rPr lang="zh-CN" altLang="en-US" dirty="0"/>
              <a:t>去掉重复行</a:t>
            </a:r>
            <a:r>
              <a:rPr lang="en-US" altLang="zh-CN" dirty="0"/>
              <a:t>)</a:t>
            </a:r>
            <a:r>
              <a:rPr lang="zh-CN" altLang="en-US" dirty="0"/>
              <a:t>。</a:t>
            </a:r>
          </a:p>
          <a:p>
            <a:pPr marL="0" indent="457200">
              <a:buNone/>
            </a:pPr>
            <a:r>
              <a:rPr lang="en-US" altLang="zh-CN" dirty="0"/>
              <a:t>FROM</a:t>
            </a:r>
            <a:r>
              <a:rPr lang="zh-CN" altLang="en-US" dirty="0"/>
              <a:t>后跟查询对象。</a:t>
            </a:r>
          </a:p>
          <a:p>
            <a:pPr marL="0" indent="457200">
              <a:buNone/>
            </a:pPr>
            <a:r>
              <a:rPr lang="en-US" altLang="zh-CN" dirty="0"/>
              <a:t>WHERER</a:t>
            </a:r>
            <a:r>
              <a:rPr lang="zh-CN" altLang="en-US" dirty="0"/>
              <a:t>后跟查询条件，省略</a:t>
            </a:r>
            <a:r>
              <a:rPr lang="en-US" altLang="zh-CN" dirty="0"/>
              <a:t>WHERE</a:t>
            </a:r>
            <a:r>
              <a:rPr lang="zh-CN" altLang="en-US" dirty="0"/>
              <a:t>时，查询所有行。</a:t>
            </a:r>
          </a:p>
          <a:p>
            <a:pPr marL="0" indent="457200">
              <a:buNone/>
            </a:pPr>
            <a:r>
              <a:rPr lang="en-US" altLang="zh-CN" dirty="0"/>
              <a:t>GROUP BY</a:t>
            </a:r>
            <a:r>
              <a:rPr lang="zh-CN" altLang="en-US" dirty="0"/>
              <a:t>对查询结果按指定列的值分组，该列的值想当的行为一组，通常会在每组中作用聚集函数，即实现分类统计。</a:t>
            </a:r>
          </a:p>
          <a:p>
            <a:pPr marL="0" indent="457200">
              <a:buNone/>
            </a:pPr>
            <a:r>
              <a:rPr lang="en-US" altLang="zh-CN" dirty="0"/>
              <a:t>HAVING</a:t>
            </a:r>
            <a:r>
              <a:rPr lang="zh-CN" altLang="en-US" dirty="0"/>
              <a:t>用于筛选出满足指定条件的分组。</a:t>
            </a:r>
          </a:p>
          <a:p>
            <a:pPr marL="0" indent="457200">
              <a:buNone/>
            </a:pPr>
            <a:r>
              <a:rPr lang="en-US" altLang="zh-CN" dirty="0"/>
              <a:t>ORDER BY</a:t>
            </a:r>
            <a:r>
              <a:rPr lang="zh-CN" altLang="en-US" dirty="0"/>
              <a:t>对查询结果按照指定列值进行升序</a:t>
            </a:r>
            <a:r>
              <a:rPr lang="en-US" altLang="zh-CN" dirty="0"/>
              <a:t>(ASC)</a:t>
            </a:r>
            <a:r>
              <a:rPr lang="zh-CN" altLang="en-US" dirty="0"/>
              <a:t>或者降序</a:t>
            </a:r>
            <a:r>
              <a:rPr lang="en-US" altLang="zh-CN" dirty="0"/>
              <a:t>(DESC)</a:t>
            </a:r>
            <a:r>
              <a:rPr lang="zh-CN" altLang="en-US" dirty="0"/>
              <a:t>排序，默认为升序。</a:t>
            </a:r>
            <a:endParaRPr lang="en-US" altLang="zh-CN" dirty="0"/>
          </a:p>
        </p:txBody>
      </p:sp>
    </p:spTree>
    <p:extLst>
      <p:ext uri="{BB962C8B-B14F-4D97-AF65-F5344CB8AC3E}">
        <p14:creationId xmlns:p14="http://schemas.microsoft.com/office/powerpoint/2010/main" val="16232348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8.4</a:t>
            </a:r>
            <a:r>
              <a:rPr lang="zh-CN" altLang="en-US" dirty="0"/>
              <a:t>访问</a:t>
            </a:r>
            <a:r>
              <a:rPr lang="en-US" altLang="zh-CN" dirty="0"/>
              <a:t>SQL Sever</a:t>
            </a:r>
            <a:r>
              <a:rPr lang="zh-CN" altLang="en-US" dirty="0"/>
              <a:t>数据库</a:t>
            </a:r>
          </a:p>
        </p:txBody>
      </p:sp>
      <p:sp>
        <p:nvSpPr>
          <p:cNvPr id="3" name="内容占位符 2"/>
          <p:cNvSpPr>
            <a:spLocks noGrp="1"/>
          </p:cNvSpPr>
          <p:nvPr>
            <p:ph idx="1"/>
          </p:nvPr>
        </p:nvSpPr>
        <p:spPr>
          <a:xfrm>
            <a:off x="371475" y="1095375"/>
            <a:ext cx="9410700" cy="5081587"/>
          </a:xfrm>
        </p:spPr>
        <p:txBody>
          <a:bodyPr>
            <a:normAutofit lnSpcReduction="10000"/>
          </a:bodyPr>
          <a:lstStyle/>
          <a:p>
            <a:pPr marL="0" indent="0">
              <a:buNone/>
            </a:pPr>
            <a:r>
              <a:rPr lang="en-US" altLang="zh-CN" dirty="0"/>
              <a:t>8.4.4</a:t>
            </a:r>
            <a:r>
              <a:rPr lang="zh-CN" altLang="en-US" dirty="0"/>
              <a:t>客户管理</a:t>
            </a:r>
            <a:r>
              <a:rPr lang="en-US" altLang="zh-CN" dirty="0"/>
              <a:t>SQL Server</a:t>
            </a:r>
            <a:r>
              <a:rPr lang="zh-CN" altLang="en-US" dirty="0"/>
              <a:t>实现</a:t>
            </a:r>
          </a:p>
          <a:p>
            <a:pPr marL="0" indent="457200">
              <a:buNone/>
            </a:pPr>
            <a:r>
              <a:rPr lang="en-US" altLang="zh-CN" dirty="0"/>
              <a:t>SQL Server</a:t>
            </a:r>
            <a:r>
              <a:rPr lang="zh-CN" altLang="en-US" dirty="0"/>
              <a:t>具有强大的数据库管理功能，配合</a:t>
            </a:r>
            <a:r>
              <a:rPr lang="en-US" altLang="zh-CN" dirty="0"/>
              <a:t>Python</a:t>
            </a:r>
            <a:r>
              <a:rPr lang="zh-CN" altLang="en-US" dirty="0"/>
              <a:t>丰富的数据处理与分析能力，可以更加灵活方便地实现数据管理。</a:t>
            </a:r>
            <a:endParaRPr lang="en-US" altLang="zh-CN" dirty="0"/>
          </a:p>
          <a:p>
            <a:pPr marL="0" indent="457200">
              <a:buNone/>
            </a:pPr>
            <a:r>
              <a:rPr lang="zh-CN" altLang="en-US" dirty="0"/>
              <a:t>用一个完整的迷你客户信息管理系统，说明</a:t>
            </a:r>
            <a:r>
              <a:rPr lang="en-US" altLang="zh-CN" dirty="0"/>
              <a:t>Python</a:t>
            </a:r>
            <a:r>
              <a:rPr lang="zh-CN" altLang="en-US" dirty="0"/>
              <a:t>访问</a:t>
            </a:r>
            <a:r>
              <a:rPr lang="en-US" altLang="zh-CN" dirty="0"/>
              <a:t>SQL Server</a:t>
            </a:r>
            <a:r>
              <a:rPr lang="zh-CN" altLang="en-US" dirty="0"/>
              <a:t>的灵活性。</a:t>
            </a:r>
          </a:p>
          <a:p>
            <a:pPr marL="0" indent="457200">
              <a:buNone/>
            </a:pPr>
            <a:r>
              <a:rPr lang="zh-CN" altLang="en-US" dirty="0"/>
              <a:t>题目：使用</a:t>
            </a:r>
            <a:r>
              <a:rPr lang="en-US" altLang="zh-CN" dirty="0"/>
              <a:t>Python</a:t>
            </a:r>
            <a:r>
              <a:rPr lang="zh-CN" altLang="en-US" dirty="0"/>
              <a:t>和</a:t>
            </a:r>
            <a:r>
              <a:rPr lang="en-US" altLang="zh-CN" dirty="0"/>
              <a:t>sqlite3</a:t>
            </a:r>
            <a:r>
              <a:rPr lang="zh-CN" altLang="en-US" dirty="0"/>
              <a:t>，设计并实现具有如下功能的迷你客户信息管理系统。</a:t>
            </a:r>
          </a:p>
          <a:p>
            <a:pPr marL="0" indent="457200">
              <a:buNone/>
            </a:pPr>
            <a:r>
              <a:rPr lang="en-US" altLang="zh-CN" dirty="0"/>
              <a:t>1. </a:t>
            </a:r>
            <a:r>
              <a:rPr lang="zh-CN" altLang="en-US" dirty="0"/>
              <a:t>具有添加、修改、删除、查询、显示客户和帮助信息等功能；</a:t>
            </a:r>
          </a:p>
          <a:p>
            <a:pPr marL="0" indent="457200">
              <a:buNone/>
            </a:pPr>
            <a:r>
              <a:rPr lang="en-US" altLang="zh-CN" dirty="0"/>
              <a:t>2. </a:t>
            </a:r>
            <a:r>
              <a:rPr lang="zh-CN" altLang="en-US" dirty="0"/>
              <a:t>主菜单显示内容如右：</a:t>
            </a:r>
            <a:endParaRPr lang="en-US" altLang="zh-CN" dirty="0"/>
          </a:p>
        </p:txBody>
      </p:sp>
      <p:pic>
        <p:nvPicPr>
          <p:cNvPr id="4" name="图片 3">
            <a:extLst>
              <a:ext uri="{FF2B5EF4-FFF2-40B4-BE49-F238E27FC236}">
                <a16:creationId xmlns:a16="http://schemas.microsoft.com/office/drawing/2014/main" id="{B28B3E29-2660-87BF-952F-2F3B6BD145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81142" y="2076450"/>
            <a:ext cx="1539383" cy="4171950"/>
          </a:xfrm>
          <a:prstGeom prst="rect">
            <a:avLst/>
          </a:prstGeom>
        </p:spPr>
      </p:pic>
    </p:spTree>
    <p:extLst>
      <p:ext uri="{BB962C8B-B14F-4D97-AF65-F5344CB8AC3E}">
        <p14:creationId xmlns:p14="http://schemas.microsoft.com/office/powerpoint/2010/main" val="105069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p:txBody>
          <a:bodyPr>
            <a:normAutofit/>
          </a:bodyPr>
          <a:lstStyle/>
          <a:p>
            <a:pPr marL="0" indent="457200">
              <a:buNone/>
            </a:pPr>
            <a:r>
              <a:rPr lang="zh-CN" altLang="en-US" dirty="0"/>
              <a:t>使用文本文件方式打开文件，文件经过编码打印出有含义的字符串；使用二进制文件方式打开文件，文件被解析为字节流，字符串中一个字符由两个字节表示。</a:t>
            </a:r>
          </a:p>
        </p:txBody>
      </p:sp>
      <p:pic>
        <p:nvPicPr>
          <p:cNvPr id="4" name="图片 3" descr="图形用户界面, 文本&#10;&#10;描述已自动生成">
            <a:extLst>
              <a:ext uri="{FF2B5EF4-FFF2-40B4-BE49-F238E27FC236}">
                <a16:creationId xmlns:a16="http://schemas.microsoft.com/office/drawing/2014/main" id="{CB07900B-FEEF-3603-3633-B8D5EA5B8700}"/>
              </a:ext>
            </a:extLst>
          </p:cNvPr>
          <p:cNvPicPr>
            <a:picLocks noChangeAspect="1"/>
          </p:cNvPicPr>
          <p:nvPr/>
        </p:nvPicPr>
        <p:blipFill>
          <a:blip r:embed="rId2"/>
          <a:stretch>
            <a:fillRect/>
          </a:stretch>
        </p:blipFill>
        <p:spPr>
          <a:xfrm>
            <a:off x="3394075" y="2179875"/>
            <a:ext cx="7598884" cy="2498249"/>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5" name="图片 4" descr="图片包含 徽标&#10;&#10;描述已自动生成">
            <a:extLst>
              <a:ext uri="{FF2B5EF4-FFF2-40B4-BE49-F238E27FC236}">
                <a16:creationId xmlns:a16="http://schemas.microsoft.com/office/drawing/2014/main" id="{6202FED4-1C25-AF18-62E7-5492CE9FF90D}"/>
              </a:ext>
            </a:extLst>
          </p:cNvPr>
          <p:cNvPicPr>
            <a:picLocks noChangeAspect="1"/>
          </p:cNvPicPr>
          <p:nvPr/>
        </p:nvPicPr>
        <p:blipFill>
          <a:blip r:embed="rId3"/>
          <a:stretch>
            <a:fillRect/>
          </a:stretch>
        </p:blipFill>
        <p:spPr>
          <a:xfrm>
            <a:off x="3394075" y="4853701"/>
            <a:ext cx="7598884" cy="1529398"/>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5229822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8.5MYSQL</a:t>
            </a:r>
            <a:r>
              <a:rPr lang="zh-CN" altLang="en-US" dirty="0"/>
              <a:t>数据库</a:t>
            </a:r>
          </a:p>
        </p:txBody>
      </p:sp>
      <p:sp>
        <p:nvSpPr>
          <p:cNvPr id="3" name="内容占位符 2"/>
          <p:cNvSpPr>
            <a:spLocks noGrp="1"/>
          </p:cNvSpPr>
          <p:nvPr>
            <p:ph idx="1"/>
          </p:nvPr>
        </p:nvSpPr>
        <p:spPr/>
        <p:txBody>
          <a:bodyPr>
            <a:normAutofit/>
          </a:bodyPr>
          <a:lstStyle/>
          <a:p>
            <a:pPr marL="0" indent="457200">
              <a:buNone/>
            </a:pPr>
            <a:r>
              <a:rPr lang="zh-CN" altLang="en-US" dirty="0"/>
              <a:t>首先安装</a:t>
            </a:r>
            <a:r>
              <a:rPr lang="en-US" altLang="zh-CN" dirty="0"/>
              <a:t>MYSQL (</a:t>
            </a:r>
            <a:r>
              <a:rPr lang="zh-CN" altLang="en-US" dirty="0"/>
              <a:t>下载地址：</a:t>
            </a:r>
            <a:r>
              <a:rPr lang="en-US" altLang="zh-CN" dirty="0"/>
              <a:t>http://dev.mysql.com/downloads/mysql) </a:t>
            </a:r>
            <a:r>
              <a:rPr lang="zh-CN" altLang="en-US" dirty="0"/>
              <a:t>。</a:t>
            </a:r>
          </a:p>
          <a:p>
            <a:pPr marL="0" indent="457200">
              <a:buNone/>
            </a:pPr>
            <a:r>
              <a:rPr lang="zh-CN" altLang="en-US" dirty="0"/>
              <a:t>安装完成后启动</a:t>
            </a:r>
            <a:r>
              <a:rPr lang="en-US" altLang="zh-CN" dirty="0"/>
              <a:t>MySQL 8.0 Command Line Client</a:t>
            </a:r>
            <a:r>
              <a:rPr lang="zh-CN" altLang="en-US" dirty="0"/>
              <a:t>来打开命令行界面，在命令行界面中可以直接使用</a:t>
            </a:r>
            <a:r>
              <a:rPr lang="en-US" altLang="zh-CN" dirty="0"/>
              <a:t>MySQL</a:t>
            </a:r>
            <a:r>
              <a:rPr lang="zh-CN" altLang="en-US" dirty="0"/>
              <a:t>语句进行数据库及其表的管理。</a:t>
            </a:r>
            <a:endParaRPr lang="en-US" altLang="zh-CN" dirty="0"/>
          </a:p>
        </p:txBody>
      </p:sp>
      <p:pic>
        <p:nvPicPr>
          <p:cNvPr id="4" name="图片 3" descr="文本&#10;&#10;描述已自动生成">
            <a:extLst>
              <a:ext uri="{FF2B5EF4-FFF2-40B4-BE49-F238E27FC236}">
                <a16:creationId xmlns:a16="http://schemas.microsoft.com/office/drawing/2014/main" id="{772042E6-F46A-0067-432D-E5A81CB515C1}"/>
              </a:ext>
            </a:extLst>
          </p:cNvPr>
          <p:cNvPicPr>
            <a:picLocks noChangeAspect="1"/>
          </p:cNvPicPr>
          <p:nvPr/>
        </p:nvPicPr>
        <p:blipFill>
          <a:blip r:embed="rId3"/>
          <a:stretch>
            <a:fillRect/>
          </a:stretch>
        </p:blipFill>
        <p:spPr>
          <a:xfrm>
            <a:off x="2155825" y="2643187"/>
            <a:ext cx="8291024" cy="4100513"/>
          </a:xfrm>
          <a:prstGeom prst="rect">
            <a:avLst/>
          </a:prstGeom>
          <a:ln w="25400">
            <a:solidFill>
              <a:srgbClr val="000000"/>
            </a:solidFill>
          </a:ln>
        </p:spPr>
      </p:pic>
    </p:spTree>
    <p:extLst>
      <p:ext uri="{BB962C8B-B14F-4D97-AF65-F5344CB8AC3E}">
        <p14:creationId xmlns:p14="http://schemas.microsoft.com/office/powerpoint/2010/main" val="7445594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8.5MYSQL</a:t>
            </a:r>
            <a:r>
              <a:rPr lang="zh-CN" altLang="en-US" dirty="0"/>
              <a:t>数据库</a:t>
            </a:r>
          </a:p>
        </p:txBody>
      </p:sp>
      <p:sp>
        <p:nvSpPr>
          <p:cNvPr id="3" name="内容占位符 2"/>
          <p:cNvSpPr>
            <a:spLocks noGrp="1"/>
          </p:cNvSpPr>
          <p:nvPr>
            <p:ph idx="1"/>
          </p:nvPr>
        </p:nvSpPr>
        <p:spPr/>
        <p:txBody>
          <a:bodyPr>
            <a:normAutofit/>
          </a:bodyPr>
          <a:lstStyle/>
          <a:p>
            <a:pPr marL="0" indent="0">
              <a:buNone/>
            </a:pPr>
            <a:r>
              <a:rPr lang="en-US" altLang="zh-CN" dirty="0"/>
              <a:t>8.5.1</a:t>
            </a:r>
            <a:r>
              <a:rPr lang="zh-CN" altLang="en-US" dirty="0"/>
              <a:t>数据库的连接与创建</a:t>
            </a:r>
          </a:p>
          <a:p>
            <a:pPr marL="0" indent="457200">
              <a:buNone/>
            </a:pPr>
            <a:r>
              <a:rPr lang="zh-CN" altLang="en-US" dirty="0"/>
              <a:t>通过使用</a:t>
            </a:r>
            <a:r>
              <a:rPr lang="en-US" altLang="zh-CN" dirty="0" err="1"/>
              <a:t>mysql.connector</a:t>
            </a:r>
            <a:r>
              <a:rPr lang="zh-CN" altLang="en-US" dirty="0"/>
              <a:t>、</a:t>
            </a:r>
            <a:r>
              <a:rPr lang="en-US" altLang="zh-CN" dirty="0"/>
              <a:t>connect()</a:t>
            </a:r>
            <a:r>
              <a:rPr lang="zh-CN" altLang="en-US" dirty="0"/>
              <a:t>以及</a:t>
            </a:r>
            <a:r>
              <a:rPr lang="en-US" altLang="zh-CN" dirty="0" err="1"/>
              <a:t>MySQLConnection</a:t>
            </a:r>
            <a:r>
              <a:rPr lang="en-US" altLang="zh-CN" dirty="0"/>
              <a:t>()</a:t>
            </a:r>
            <a:r>
              <a:rPr lang="zh-CN" altLang="en-US" dirty="0"/>
              <a:t>来访问数据库，并建立数据库连接。</a:t>
            </a:r>
            <a:endParaRPr lang="en-US" altLang="zh-CN" dirty="0"/>
          </a:p>
          <a:p>
            <a:pPr marL="0" indent="457200">
              <a:buNone/>
            </a:pPr>
            <a:endParaRPr lang="en-US" altLang="zh-CN" dirty="0"/>
          </a:p>
          <a:p>
            <a:pPr marL="0" indent="457200">
              <a:buNone/>
            </a:pPr>
            <a:endParaRPr lang="en-US" altLang="zh-CN" dirty="0"/>
          </a:p>
          <a:p>
            <a:pPr marL="0" indent="457200">
              <a:buNone/>
            </a:pPr>
            <a:endParaRPr lang="en-US" altLang="zh-CN" dirty="0"/>
          </a:p>
          <a:p>
            <a:pPr marL="0" indent="457200">
              <a:buNone/>
            </a:pPr>
            <a:r>
              <a:rPr lang="zh-CN" altLang="en-US" dirty="0"/>
              <a:t>使用</a:t>
            </a:r>
            <a:r>
              <a:rPr lang="en-US" altLang="zh-CN" dirty="0" err="1"/>
              <a:t>connection.cursor</a:t>
            </a:r>
            <a:r>
              <a:rPr lang="en-US" altLang="zh-CN" dirty="0"/>
              <a:t>()</a:t>
            </a:r>
            <a:r>
              <a:rPr lang="zh-CN" altLang="en-US" dirty="0"/>
              <a:t>创建游标。</a:t>
            </a:r>
            <a:endParaRPr lang="en-US" altLang="zh-CN" dirty="0"/>
          </a:p>
        </p:txBody>
      </p:sp>
      <p:pic>
        <p:nvPicPr>
          <p:cNvPr id="5" name="图片 4">
            <a:extLst>
              <a:ext uri="{FF2B5EF4-FFF2-40B4-BE49-F238E27FC236}">
                <a16:creationId xmlns:a16="http://schemas.microsoft.com/office/drawing/2014/main" id="{247937A0-643F-07D1-A1CA-2564936F2FA2}"/>
              </a:ext>
            </a:extLst>
          </p:cNvPr>
          <p:cNvPicPr/>
          <p:nvPr/>
        </p:nvPicPr>
        <p:blipFill>
          <a:blip r:embed="rId3"/>
          <a:stretch>
            <a:fillRect/>
          </a:stretch>
        </p:blipFill>
        <p:spPr>
          <a:xfrm>
            <a:off x="371475" y="2841625"/>
            <a:ext cx="10963275" cy="1174750"/>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6" name="图片 5">
            <a:extLst>
              <a:ext uri="{FF2B5EF4-FFF2-40B4-BE49-F238E27FC236}">
                <a16:creationId xmlns:a16="http://schemas.microsoft.com/office/drawing/2014/main" id="{1452BA9C-D42A-39F4-0B96-2A413C1CB5C1}"/>
              </a:ext>
            </a:extLst>
          </p:cNvPr>
          <p:cNvPicPr>
            <a:picLocks noChangeAspect="1"/>
          </p:cNvPicPr>
          <p:nvPr/>
        </p:nvPicPr>
        <p:blipFill>
          <a:blip r:embed="rId4"/>
          <a:stretch>
            <a:fillRect/>
          </a:stretch>
        </p:blipFill>
        <p:spPr>
          <a:xfrm>
            <a:off x="371475" y="4885847"/>
            <a:ext cx="3516175" cy="514827"/>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9063353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8.5MYSQL</a:t>
            </a:r>
            <a:r>
              <a:rPr lang="zh-CN" altLang="en-US" dirty="0"/>
              <a:t>数据库</a:t>
            </a:r>
          </a:p>
        </p:txBody>
      </p:sp>
      <p:sp>
        <p:nvSpPr>
          <p:cNvPr id="3" name="内容占位符 2"/>
          <p:cNvSpPr>
            <a:spLocks noGrp="1"/>
          </p:cNvSpPr>
          <p:nvPr>
            <p:ph idx="1"/>
          </p:nvPr>
        </p:nvSpPr>
        <p:spPr/>
        <p:txBody>
          <a:bodyPr>
            <a:normAutofit/>
          </a:bodyPr>
          <a:lstStyle/>
          <a:p>
            <a:pPr marL="0" indent="457200">
              <a:buNone/>
            </a:pPr>
            <a:r>
              <a:rPr lang="zh-CN" altLang="en-US" dirty="0"/>
              <a:t>使用</a:t>
            </a:r>
            <a:r>
              <a:rPr lang="en-US" altLang="zh-CN" dirty="0" err="1"/>
              <a:t>connection.execute</a:t>
            </a:r>
            <a:r>
              <a:rPr lang="en-US" altLang="zh-CN" dirty="0"/>
              <a:t>()</a:t>
            </a:r>
            <a:r>
              <a:rPr lang="zh-CN" altLang="en-US" dirty="0"/>
              <a:t>执行</a:t>
            </a:r>
            <a:r>
              <a:rPr lang="en-US" altLang="zh-CN" dirty="0"/>
              <a:t>CREATE DATABASE Test</a:t>
            </a:r>
            <a:r>
              <a:rPr lang="zh-CN" altLang="en-US" dirty="0"/>
              <a:t>语句，来创建数据库。通过</a:t>
            </a:r>
            <a:r>
              <a:rPr lang="en-US" altLang="zh-CN" dirty="0" err="1"/>
              <a:t>connection.database</a:t>
            </a:r>
            <a:r>
              <a:rPr lang="zh-CN" altLang="en-US" dirty="0"/>
              <a:t>打开数据库，使用</a:t>
            </a:r>
            <a:r>
              <a:rPr lang="en-US" altLang="zh-CN" dirty="0" err="1"/>
              <a:t>connection.execute</a:t>
            </a:r>
            <a:r>
              <a:rPr lang="en-US" altLang="zh-CN" dirty="0"/>
              <a:t>()</a:t>
            </a:r>
            <a:r>
              <a:rPr lang="zh-CN" altLang="en-US" dirty="0"/>
              <a:t>执行</a:t>
            </a:r>
            <a:r>
              <a:rPr lang="en-US" altLang="zh-CN" dirty="0"/>
              <a:t>USE Test</a:t>
            </a:r>
            <a:r>
              <a:rPr lang="zh-CN" altLang="en-US" dirty="0"/>
              <a:t>来打开数据库。</a:t>
            </a:r>
            <a:endParaRPr lang="en-US" altLang="zh-CN" dirty="0"/>
          </a:p>
          <a:p>
            <a:pPr marL="0" indent="457200">
              <a:buNone/>
            </a:pPr>
            <a:endParaRPr lang="en-US" altLang="zh-CN" dirty="0"/>
          </a:p>
          <a:p>
            <a:pPr marL="0" indent="457200">
              <a:buNone/>
            </a:pPr>
            <a:endParaRPr lang="en-US" altLang="zh-CN" dirty="0"/>
          </a:p>
          <a:p>
            <a:pPr marL="0" indent="457200">
              <a:buNone/>
            </a:pPr>
            <a:endParaRPr lang="en-US" altLang="zh-CN" dirty="0"/>
          </a:p>
          <a:p>
            <a:pPr marL="0" indent="457200">
              <a:buNone/>
            </a:pPr>
            <a:r>
              <a:rPr lang="zh-CN" altLang="en-US" dirty="0"/>
              <a:t>通过</a:t>
            </a:r>
            <a:r>
              <a:rPr lang="en-US" altLang="zh-CN" dirty="0" err="1"/>
              <a:t>connection.close</a:t>
            </a:r>
            <a:r>
              <a:rPr lang="zh-CN" altLang="en-US" dirty="0"/>
              <a:t>关闭数据库，使用</a:t>
            </a:r>
            <a:r>
              <a:rPr lang="en-US" altLang="zh-CN" dirty="0" err="1"/>
              <a:t>connection.execute</a:t>
            </a:r>
            <a:r>
              <a:rPr lang="en-US" altLang="zh-CN" dirty="0"/>
              <a:t>()</a:t>
            </a:r>
            <a:r>
              <a:rPr lang="zh-CN" altLang="en-US" dirty="0"/>
              <a:t>执行</a:t>
            </a:r>
            <a:r>
              <a:rPr lang="en-US" altLang="zh-CN" dirty="0"/>
              <a:t>DROP DATABASE Test</a:t>
            </a:r>
            <a:r>
              <a:rPr lang="zh-CN" altLang="en-US" dirty="0"/>
              <a:t>语句来删除数据库。</a:t>
            </a:r>
            <a:endParaRPr lang="en-US" altLang="zh-CN" dirty="0"/>
          </a:p>
        </p:txBody>
      </p:sp>
      <p:pic>
        <p:nvPicPr>
          <p:cNvPr id="4" name="图片 3" descr="文本&#10;&#10;描述已自动生成">
            <a:extLst>
              <a:ext uri="{FF2B5EF4-FFF2-40B4-BE49-F238E27FC236}">
                <a16:creationId xmlns:a16="http://schemas.microsoft.com/office/drawing/2014/main" id="{1929591B-A7AC-D7F2-856E-9663DB9DDF25}"/>
              </a:ext>
            </a:extLst>
          </p:cNvPr>
          <p:cNvPicPr>
            <a:picLocks noChangeAspect="1"/>
          </p:cNvPicPr>
          <p:nvPr/>
        </p:nvPicPr>
        <p:blipFill>
          <a:blip r:embed="rId3"/>
          <a:stretch>
            <a:fillRect/>
          </a:stretch>
        </p:blipFill>
        <p:spPr>
          <a:xfrm>
            <a:off x="908633" y="2543175"/>
            <a:ext cx="5860073" cy="1553210"/>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7" name="图片 6" descr="文本&#10;&#10;低可信度描述已自动生成">
            <a:extLst>
              <a:ext uri="{FF2B5EF4-FFF2-40B4-BE49-F238E27FC236}">
                <a16:creationId xmlns:a16="http://schemas.microsoft.com/office/drawing/2014/main" id="{3A72CF81-51D3-F71E-2560-C5550953560F}"/>
              </a:ext>
            </a:extLst>
          </p:cNvPr>
          <p:cNvPicPr>
            <a:picLocks noChangeAspect="1"/>
          </p:cNvPicPr>
          <p:nvPr/>
        </p:nvPicPr>
        <p:blipFill>
          <a:blip r:embed="rId4"/>
          <a:stretch>
            <a:fillRect/>
          </a:stretch>
        </p:blipFill>
        <p:spPr>
          <a:xfrm>
            <a:off x="908633" y="5240019"/>
            <a:ext cx="6516688" cy="1446531"/>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5440046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8.5MYSQL</a:t>
            </a:r>
            <a:r>
              <a:rPr lang="zh-CN" altLang="en-US" dirty="0"/>
              <a:t>数据库</a:t>
            </a:r>
          </a:p>
        </p:txBody>
      </p:sp>
      <p:sp>
        <p:nvSpPr>
          <p:cNvPr id="3" name="内容占位符 2"/>
          <p:cNvSpPr>
            <a:spLocks noGrp="1"/>
          </p:cNvSpPr>
          <p:nvPr>
            <p:ph idx="1"/>
          </p:nvPr>
        </p:nvSpPr>
        <p:spPr/>
        <p:txBody>
          <a:bodyPr>
            <a:normAutofit fontScale="92500" lnSpcReduction="10000"/>
          </a:bodyPr>
          <a:lstStyle/>
          <a:p>
            <a:pPr marL="0" indent="0">
              <a:buNone/>
            </a:pPr>
            <a:r>
              <a:rPr lang="en-US" altLang="zh-CN" dirty="0"/>
              <a:t>8.5.3</a:t>
            </a:r>
            <a:r>
              <a:rPr lang="zh-CN" altLang="en-US" dirty="0"/>
              <a:t>编辑表记录</a:t>
            </a:r>
          </a:p>
          <a:p>
            <a:pPr marL="0" indent="457200">
              <a:buNone/>
            </a:pPr>
            <a:r>
              <a:rPr lang="zh-CN" altLang="en-US" dirty="0"/>
              <a:t>添加记录。</a:t>
            </a:r>
          </a:p>
          <a:p>
            <a:pPr marL="0" indent="457200">
              <a:buNone/>
            </a:pPr>
            <a:endParaRPr lang="zh-CN" altLang="en-US" dirty="0"/>
          </a:p>
          <a:p>
            <a:pPr marL="0" indent="457200">
              <a:buNone/>
            </a:pPr>
            <a:r>
              <a:rPr lang="zh-CN" altLang="en-US" dirty="0"/>
              <a:t>修改记录。</a:t>
            </a:r>
          </a:p>
          <a:p>
            <a:pPr marL="0" indent="457200">
              <a:buNone/>
            </a:pPr>
            <a:endParaRPr lang="zh-CN" altLang="en-US" dirty="0"/>
          </a:p>
          <a:p>
            <a:pPr marL="0" indent="457200">
              <a:buNone/>
            </a:pPr>
            <a:r>
              <a:rPr lang="zh-CN" altLang="en-US" dirty="0"/>
              <a:t>查询记录。</a:t>
            </a:r>
          </a:p>
          <a:p>
            <a:pPr marL="0" indent="457200">
              <a:buNone/>
            </a:pPr>
            <a:endParaRPr lang="zh-CN" altLang="en-US" dirty="0"/>
          </a:p>
          <a:p>
            <a:pPr marL="0" indent="457200">
              <a:buNone/>
            </a:pPr>
            <a:r>
              <a:rPr lang="zh-CN" altLang="en-US" dirty="0"/>
              <a:t>删除记录。</a:t>
            </a:r>
          </a:p>
          <a:p>
            <a:pPr marL="0" indent="457200">
              <a:buNone/>
            </a:pPr>
            <a:endParaRPr lang="zh-CN" altLang="en-US" dirty="0"/>
          </a:p>
          <a:p>
            <a:pPr marL="0" indent="457200">
              <a:buNone/>
            </a:pPr>
            <a:r>
              <a:rPr lang="zh-CN" altLang="en-US" dirty="0"/>
              <a:t>提交记录。</a:t>
            </a:r>
            <a:endParaRPr lang="en-US" altLang="zh-CN" dirty="0"/>
          </a:p>
        </p:txBody>
      </p:sp>
      <p:pic>
        <p:nvPicPr>
          <p:cNvPr id="5" name="图片 4">
            <a:extLst>
              <a:ext uri="{FF2B5EF4-FFF2-40B4-BE49-F238E27FC236}">
                <a16:creationId xmlns:a16="http://schemas.microsoft.com/office/drawing/2014/main" id="{88562B75-3E4C-FC9B-540B-D1759B4145F6}"/>
              </a:ext>
            </a:extLst>
          </p:cNvPr>
          <p:cNvPicPr>
            <a:picLocks noChangeAspect="1"/>
          </p:cNvPicPr>
          <p:nvPr/>
        </p:nvPicPr>
        <p:blipFill>
          <a:blip r:embed="rId3"/>
          <a:srcRect r="7073"/>
          <a:stretch>
            <a:fillRect/>
          </a:stretch>
        </p:blipFill>
        <p:spPr>
          <a:xfrm>
            <a:off x="2860675" y="1730374"/>
            <a:ext cx="9000344" cy="451849"/>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6" name="图片 5">
            <a:extLst>
              <a:ext uri="{FF2B5EF4-FFF2-40B4-BE49-F238E27FC236}">
                <a16:creationId xmlns:a16="http://schemas.microsoft.com/office/drawing/2014/main" id="{DC856CB8-0EA5-A4FB-BCD8-33D7AC06F853}"/>
              </a:ext>
            </a:extLst>
          </p:cNvPr>
          <p:cNvPicPr>
            <a:picLocks noChangeAspect="1"/>
          </p:cNvPicPr>
          <p:nvPr/>
        </p:nvPicPr>
        <p:blipFill>
          <a:blip r:embed="rId4"/>
          <a:srcRect r="4647"/>
          <a:stretch>
            <a:fillRect/>
          </a:stretch>
        </p:blipFill>
        <p:spPr>
          <a:xfrm>
            <a:off x="2860672" y="2567484"/>
            <a:ext cx="9000343" cy="499476"/>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8" name="图片 7">
            <a:extLst>
              <a:ext uri="{FF2B5EF4-FFF2-40B4-BE49-F238E27FC236}">
                <a16:creationId xmlns:a16="http://schemas.microsoft.com/office/drawing/2014/main" id="{38A16729-3315-AA80-1620-9F7514CE0D4F}"/>
              </a:ext>
            </a:extLst>
          </p:cNvPr>
          <p:cNvPicPr>
            <a:picLocks noChangeAspect="1"/>
          </p:cNvPicPr>
          <p:nvPr/>
        </p:nvPicPr>
        <p:blipFill>
          <a:blip r:embed="rId5"/>
          <a:srcRect r="6040"/>
          <a:stretch>
            <a:fillRect/>
          </a:stretch>
        </p:blipFill>
        <p:spPr>
          <a:xfrm>
            <a:off x="2877277" y="3429000"/>
            <a:ext cx="8588375" cy="816886"/>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9" name="图片 8">
            <a:extLst>
              <a:ext uri="{FF2B5EF4-FFF2-40B4-BE49-F238E27FC236}">
                <a16:creationId xmlns:a16="http://schemas.microsoft.com/office/drawing/2014/main" id="{9BA4EEE3-CBA3-587A-42F6-8F9D4126E2F1}"/>
              </a:ext>
            </a:extLst>
          </p:cNvPr>
          <p:cNvPicPr>
            <a:picLocks noChangeAspect="1"/>
          </p:cNvPicPr>
          <p:nvPr/>
        </p:nvPicPr>
        <p:blipFill>
          <a:blip r:embed="rId6"/>
          <a:stretch>
            <a:fillRect/>
          </a:stretch>
        </p:blipFill>
        <p:spPr>
          <a:xfrm>
            <a:off x="2877277" y="4629898"/>
            <a:ext cx="8604980" cy="451849"/>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pic>
        <p:nvPicPr>
          <p:cNvPr id="10" name="图片 9" descr="图片包含 形状&#10;&#10;描述已自动生成">
            <a:extLst>
              <a:ext uri="{FF2B5EF4-FFF2-40B4-BE49-F238E27FC236}">
                <a16:creationId xmlns:a16="http://schemas.microsoft.com/office/drawing/2014/main" id="{23168678-86F5-8BB8-F7D6-B3797A5D0C38}"/>
              </a:ext>
            </a:extLst>
          </p:cNvPr>
          <p:cNvPicPr>
            <a:picLocks noChangeAspect="1"/>
          </p:cNvPicPr>
          <p:nvPr/>
        </p:nvPicPr>
        <p:blipFill>
          <a:blip r:embed="rId7"/>
          <a:srcRect r="21489" b="31073"/>
          <a:stretch>
            <a:fillRect/>
          </a:stretch>
        </p:blipFill>
        <p:spPr>
          <a:xfrm>
            <a:off x="2877277" y="5465760"/>
            <a:ext cx="2879725" cy="517525"/>
          </a:xfrm>
          <a:prstGeom prst="rect">
            <a:avLst/>
          </a:prstGeom>
          <a:ln w="25400" cap="sq">
            <a:solidFill>
              <a:srgbClr val="000000"/>
            </a:solidFill>
            <a:prstDash val="solid"/>
            <a:miter lim="800000"/>
            <a:headEnd/>
            <a:tailEnd/>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81176738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a:t>本章实验</a:t>
            </a:r>
          </a:p>
        </p:txBody>
      </p:sp>
      <p:sp>
        <p:nvSpPr>
          <p:cNvPr id="3" name="内容占位符 2"/>
          <p:cNvSpPr>
            <a:spLocks noGrp="1"/>
          </p:cNvSpPr>
          <p:nvPr>
            <p:ph idx="1"/>
          </p:nvPr>
        </p:nvSpPr>
        <p:spPr/>
        <p:txBody>
          <a:bodyPr>
            <a:normAutofit/>
          </a:bodyPr>
          <a:lstStyle/>
          <a:p>
            <a:pPr marL="0" indent="0">
              <a:buNone/>
            </a:pPr>
            <a:r>
              <a:rPr lang="zh-CN" altLang="en-US" b="1" dirty="0"/>
              <a:t>实验</a:t>
            </a:r>
            <a:r>
              <a:rPr lang="en-US" altLang="zh-CN" b="1" dirty="0"/>
              <a:t>8-1 </a:t>
            </a:r>
            <a:r>
              <a:rPr lang="zh-CN" altLang="en-US" dirty="0"/>
              <a:t>按照如下要求，设计程序，实现文本文件和二进制文件的读写：</a:t>
            </a:r>
          </a:p>
          <a:p>
            <a:pPr marL="0" indent="0">
              <a:buNone/>
            </a:pPr>
            <a:r>
              <a:rPr lang="en-US" altLang="zh-CN" dirty="0"/>
              <a:t>1. </a:t>
            </a:r>
            <a:r>
              <a:rPr lang="zh-CN" altLang="en-US" dirty="0"/>
              <a:t>从键盘任意输入</a:t>
            </a:r>
            <a:r>
              <a:rPr lang="en-US" altLang="zh-CN" dirty="0"/>
              <a:t>1</a:t>
            </a:r>
            <a:r>
              <a:rPr lang="zh-CN" altLang="en-US" dirty="0"/>
              <a:t>个字符串、</a:t>
            </a:r>
            <a:r>
              <a:rPr lang="en-US" altLang="zh-CN" dirty="0"/>
              <a:t>2</a:t>
            </a:r>
            <a:r>
              <a:rPr lang="zh-CN" altLang="en-US" dirty="0"/>
              <a:t>个逻辑值、</a:t>
            </a:r>
            <a:r>
              <a:rPr lang="en-US" altLang="zh-CN" dirty="0"/>
              <a:t>3</a:t>
            </a:r>
            <a:r>
              <a:rPr lang="zh-CN" altLang="en-US" dirty="0"/>
              <a:t>个复数、</a:t>
            </a:r>
            <a:r>
              <a:rPr lang="en-US" altLang="zh-CN" dirty="0"/>
              <a:t>4</a:t>
            </a:r>
            <a:r>
              <a:rPr lang="zh-CN" altLang="en-US" dirty="0"/>
              <a:t>个实数和</a:t>
            </a:r>
            <a:r>
              <a:rPr lang="en-US" altLang="zh-CN" dirty="0"/>
              <a:t>5</a:t>
            </a:r>
            <a:r>
              <a:rPr lang="zh-CN" altLang="en-US" dirty="0"/>
              <a:t>个整数，每一类数据各占一行输出，同时按照</a:t>
            </a:r>
            <a:r>
              <a:rPr lang="en-US" altLang="zh-CN" dirty="0"/>
              <a:t>5</a:t>
            </a:r>
            <a:r>
              <a:rPr lang="zh-CN" altLang="en-US" dirty="0"/>
              <a:t>行写入文本文件</a:t>
            </a:r>
            <a:r>
              <a:rPr lang="en-US" altLang="zh-CN" dirty="0"/>
              <a:t>Exp9-1.txt</a:t>
            </a:r>
            <a:r>
              <a:rPr lang="zh-CN" altLang="en-US" dirty="0"/>
              <a:t>。最后读取并显示文本文件</a:t>
            </a:r>
            <a:r>
              <a:rPr lang="en-US" altLang="zh-CN" dirty="0"/>
              <a:t>Exp9-1.txt</a:t>
            </a:r>
            <a:r>
              <a:rPr lang="zh-CN" altLang="en-US" dirty="0"/>
              <a:t>的内容。</a:t>
            </a:r>
          </a:p>
          <a:p>
            <a:pPr marL="0" indent="0">
              <a:buNone/>
            </a:pPr>
            <a:r>
              <a:rPr lang="en-US" altLang="zh-CN" dirty="0"/>
              <a:t>2. </a:t>
            </a:r>
            <a:r>
              <a:rPr lang="zh-CN" altLang="en-US" dirty="0"/>
              <a:t>把下面的内容写入二进制文件</a:t>
            </a:r>
            <a:r>
              <a:rPr lang="en-US" altLang="zh-CN" dirty="0"/>
              <a:t>Exp9-2.txt</a:t>
            </a:r>
            <a:r>
              <a:rPr lang="zh-CN" altLang="en-US" dirty="0"/>
              <a:t>，然后读取并显示二进制文件</a:t>
            </a:r>
            <a:r>
              <a:rPr lang="en-US" altLang="zh-CN" dirty="0"/>
              <a:t>Exp9-2.txt</a:t>
            </a:r>
            <a:r>
              <a:rPr lang="zh-CN" altLang="en-US" dirty="0"/>
              <a:t>的内容。</a:t>
            </a:r>
          </a:p>
        </p:txBody>
      </p:sp>
      <p:sp>
        <p:nvSpPr>
          <p:cNvPr id="7" name="文本框 2">
            <a:extLst>
              <a:ext uri="{FF2B5EF4-FFF2-40B4-BE49-F238E27FC236}">
                <a16:creationId xmlns:a16="http://schemas.microsoft.com/office/drawing/2014/main" id="{28BFEF70-97B6-4B2C-C79D-2D3E0C791E4C}"/>
              </a:ext>
            </a:extLst>
          </p:cNvPr>
          <p:cNvSpPr txBox="1">
            <a:spLocks noChangeArrowheads="1"/>
          </p:cNvSpPr>
          <p:nvPr/>
        </p:nvSpPr>
        <p:spPr bwMode="auto">
          <a:xfrm>
            <a:off x="1790700" y="4250204"/>
            <a:ext cx="9544050" cy="1938992"/>
          </a:xfrm>
          <a:prstGeom prst="rect">
            <a:avLst/>
          </a:prstGeom>
          <a:solidFill>
            <a:srgbClr val="FFFFFF"/>
          </a:solidFill>
          <a:ln w="25400">
            <a:solidFill>
              <a:srgbClr val="000000"/>
            </a:solidFill>
            <a:miter lim="800000"/>
          </a:ln>
        </p:spPr>
        <p:txBody>
          <a:bodyPr rot="0" vert="horz" wrap="square" lIns="91440" tIns="45720" rIns="91440" bIns="45720" anchor="ctr" anchorCtr="0">
            <a:spAutoFit/>
          </a:bodyPr>
          <a:lstStyle/>
          <a:p>
            <a:pPr indent="0" algn="just">
              <a:spcBef>
                <a:spcPts val="0"/>
              </a:spcBef>
              <a:spcAft>
                <a:spcPts val="0"/>
              </a:spcAft>
            </a:pPr>
            <a:r>
              <a:rPr lang="en-US" altLang="zh-CN" sz="2000" kern="100">
                <a:latin typeface="微软雅黑"/>
                <a:ea typeface="微软雅黑"/>
                <a:cs typeface="Times New Roman"/>
                <a:sym typeface="Times New Roman"/>
              </a:rPr>
              <a:t>Precious things are very few!</a:t>
            </a:r>
          </a:p>
          <a:p>
            <a:pPr indent="0" algn="just">
              <a:spcBef>
                <a:spcPts val="0"/>
              </a:spcBef>
              <a:spcAft>
                <a:spcPts val="0"/>
              </a:spcAft>
            </a:pPr>
            <a:r>
              <a:rPr lang="en-US" altLang="zh-CN" sz="2000" kern="100">
                <a:latin typeface="微软雅黑"/>
                <a:ea typeface="微软雅黑"/>
                <a:cs typeface="Times New Roman"/>
                <a:sym typeface="Times New Roman"/>
              </a:rPr>
              <a:t>I wish you success in your work!</a:t>
            </a:r>
          </a:p>
          <a:p>
            <a:pPr indent="0" algn="just">
              <a:spcBef>
                <a:spcPts val="0"/>
              </a:spcBef>
              <a:spcAft>
                <a:spcPts val="0"/>
              </a:spcAft>
            </a:pPr>
            <a:r>
              <a:rPr lang="en-US" altLang="zh-CN" sz="2000" kern="100">
                <a:latin typeface="微软雅黑"/>
                <a:ea typeface="微软雅黑"/>
                <a:cs typeface="Times New Roman"/>
                <a:sym typeface="Times New Roman"/>
              </a:rPr>
              <a:t>With the compliments of the season!</a:t>
            </a:r>
          </a:p>
          <a:p>
            <a:pPr indent="0" algn="just">
              <a:spcBef>
                <a:spcPts val="0"/>
              </a:spcBef>
              <a:spcAft>
                <a:spcPts val="0"/>
              </a:spcAft>
            </a:pPr>
            <a:r>
              <a:rPr lang="en-US" altLang="zh-CN" sz="2000" kern="100">
                <a:latin typeface="微软雅黑"/>
                <a:ea typeface="微软雅黑"/>
                <a:cs typeface="Times New Roman"/>
                <a:sym typeface="Times New Roman"/>
              </a:rPr>
              <a:t>May joy and health be with you always!</a:t>
            </a:r>
          </a:p>
          <a:p>
            <a:pPr indent="0" algn="just">
              <a:spcBef>
                <a:spcPts val="0"/>
              </a:spcBef>
              <a:spcAft>
                <a:spcPts val="0"/>
              </a:spcAft>
            </a:pPr>
            <a:r>
              <a:rPr lang="en-US" altLang="zh-CN" sz="2000" kern="100">
                <a:latin typeface="微软雅黑"/>
                <a:ea typeface="微软雅黑"/>
                <a:cs typeface="Times New Roman"/>
                <a:sym typeface="Times New Roman"/>
              </a:rPr>
              <a:t>A friend is a loving companion at all times!</a:t>
            </a:r>
          </a:p>
          <a:p>
            <a:pPr indent="0" algn="just">
              <a:spcBef>
                <a:spcPts val="0"/>
              </a:spcBef>
              <a:spcAft>
                <a:spcPts val="0"/>
              </a:spcAft>
            </a:pPr>
            <a:r>
              <a:rPr lang="en-US" altLang="zh-CN" sz="2000" kern="100">
                <a:latin typeface="微软雅黑"/>
                <a:ea typeface="微软雅黑"/>
                <a:cs typeface="Times New Roman"/>
                <a:sym typeface="Times New Roman"/>
              </a:rPr>
              <a:t>The time passed by, yet our true friendship remains in my heart!</a:t>
            </a:r>
          </a:p>
        </p:txBody>
      </p:sp>
    </p:spTree>
    <p:extLst>
      <p:ext uri="{BB962C8B-B14F-4D97-AF65-F5344CB8AC3E}">
        <p14:creationId xmlns:p14="http://schemas.microsoft.com/office/powerpoint/2010/main" val="28843090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a:t>本章习题</a:t>
            </a:r>
          </a:p>
        </p:txBody>
      </p:sp>
      <p:sp>
        <p:nvSpPr>
          <p:cNvPr id="3" name="内容占位符 2"/>
          <p:cNvSpPr>
            <a:spLocks noGrp="1"/>
          </p:cNvSpPr>
          <p:nvPr>
            <p:ph idx="1"/>
          </p:nvPr>
        </p:nvSpPr>
        <p:spPr/>
        <p:txBody>
          <a:bodyPr>
            <a:normAutofit/>
          </a:bodyPr>
          <a:lstStyle/>
          <a:p>
            <a:pPr marL="0" indent="0">
              <a:buNone/>
            </a:pPr>
            <a:r>
              <a:rPr lang="en-US" altLang="zh-CN" dirty="0"/>
              <a:t>1. </a:t>
            </a:r>
            <a:r>
              <a:rPr lang="zh-CN" altLang="en-US" dirty="0"/>
              <a:t>解释打开文件和关闭文件。</a:t>
            </a:r>
          </a:p>
          <a:p>
            <a:pPr marL="0" indent="0">
              <a:buNone/>
            </a:pPr>
            <a:r>
              <a:rPr lang="en-US" altLang="zh-CN" dirty="0"/>
              <a:t>2. </a:t>
            </a:r>
            <a:r>
              <a:rPr lang="zh-CN" altLang="en-US" dirty="0"/>
              <a:t>简述打开文件的方式。</a:t>
            </a:r>
          </a:p>
          <a:p>
            <a:pPr marL="0" indent="0">
              <a:buNone/>
            </a:pPr>
            <a:r>
              <a:rPr lang="en-US" altLang="zh-CN" dirty="0"/>
              <a:t>3. </a:t>
            </a:r>
            <a:r>
              <a:rPr lang="zh-CN" altLang="en-US" dirty="0"/>
              <a:t>简述读取文件的过程。</a:t>
            </a:r>
          </a:p>
          <a:p>
            <a:pPr marL="0" indent="0">
              <a:buNone/>
            </a:pPr>
            <a:r>
              <a:rPr lang="en-US" altLang="zh-CN" dirty="0"/>
              <a:t>4. </a:t>
            </a:r>
            <a:r>
              <a:rPr lang="zh-CN" altLang="en-US" dirty="0"/>
              <a:t>简述写入文件的过程。</a:t>
            </a:r>
          </a:p>
          <a:p>
            <a:pPr marL="0" indent="0">
              <a:buNone/>
            </a:pPr>
            <a:r>
              <a:rPr lang="en-US" altLang="zh-CN" dirty="0"/>
              <a:t>5. </a:t>
            </a:r>
            <a:r>
              <a:rPr lang="zh-CN" altLang="en-US" dirty="0"/>
              <a:t>简述文本文件与二进制文件的主要区别。</a:t>
            </a:r>
          </a:p>
          <a:p>
            <a:pPr marL="0" indent="0">
              <a:buNone/>
            </a:pPr>
            <a:r>
              <a:rPr lang="en-US" altLang="zh-CN" dirty="0"/>
              <a:t>6. </a:t>
            </a:r>
            <a:r>
              <a:rPr lang="zh-CN" altLang="en-US" dirty="0"/>
              <a:t>解释数据和数据库。简述数据库的特点。</a:t>
            </a:r>
          </a:p>
          <a:p>
            <a:pPr marL="0" indent="0">
              <a:buNone/>
            </a:pPr>
            <a:r>
              <a:rPr lang="en-US" altLang="zh-CN" dirty="0"/>
              <a:t>7. </a:t>
            </a:r>
            <a:r>
              <a:rPr lang="zh-CN" altLang="en-US" dirty="0"/>
              <a:t>解释数据库管理系统。简述数据库管理系统的功能。</a:t>
            </a:r>
          </a:p>
          <a:p>
            <a:pPr marL="0" indent="0">
              <a:buNone/>
            </a:pPr>
            <a:r>
              <a:rPr lang="en-US" altLang="zh-CN" dirty="0"/>
              <a:t>8. </a:t>
            </a:r>
            <a:r>
              <a:rPr lang="zh-CN" altLang="en-US" dirty="0"/>
              <a:t>解释数据库系统。简述数据库系统的组成。</a:t>
            </a:r>
            <a:endParaRPr lang="en-US" altLang="zh-CN" dirty="0"/>
          </a:p>
          <a:p>
            <a:pPr marL="0" indent="0">
              <a:buNone/>
            </a:pPr>
            <a:r>
              <a:rPr lang="en-US" altLang="zh-CN" dirty="0"/>
              <a:t>9. </a:t>
            </a:r>
            <a:r>
              <a:rPr lang="zh-CN" altLang="en-US" dirty="0"/>
              <a:t>解释数据模型。简述数据模型的组成要素。</a:t>
            </a:r>
          </a:p>
          <a:p>
            <a:pPr marL="0" indent="0">
              <a:buNone/>
            </a:pPr>
            <a:endParaRPr lang="zh-CN" altLang="en-US" dirty="0"/>
          </a:p>
        </p:txBody>
      </p:sp>
    </p:spTree>
    <p:extLst>
      <p:ext uri="{BB962C8B-B14F-4D97-AF65-F5344CB8AC3E}">
        <p14:creationId xmlns:p14="http://schemas.microsoft.com/office/powerpoint/2010/main" val="33481388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a:t>本章习题</a:t>
            </a:r>
          </a:p>
        </p:txBody>
      </p:sp>
      <p:sp>
        <p:nvSpPr>
          <p:cNvPr id="3" name="内容占位符 2"/>
          <p:cNvSpPr>
            <a:spLocks noGrp="1"/>
          </p:cNvSpPr>
          <p:nvPr>
            <p:ph idx="1"/>
          </p:nvPr>
        </p:nvSpPr>
        <p:spPr/>
        <p:txBody>
          <a:bodyPr>
            <a:normAutofit/>
          </a:bodyPr>
          <a:lstStyle/>
          <a:p>
            <a:pPr marL="0" indent="0">
              <a:buNone/>
            </a:pPr>
            <a:r>
              <a:rPr lang="en-US" altLang="zh-CN" dirty="0"/>
              <a:t>10. </a:t>
            </a:r>
            <a:r>
              <a:rPr lang="zh-CN" altLang="en-US" dirty="0"/>
              <a:t>简述数据库的模式结构。</a:t>
            </a:r>
          </a:p>
          <a:p>
            <a:pPr marL="0" indent="0">
              <a:buNone/>
            </a:pPr>
            <a:r>
              <a:rPr lang="en-US" altLang="zh-CN" dirty="0"/>
              <a:t>11. </a:t>
            </a:r>
            <a:r>
              <a:rPr lang="zh-CN" altLang="en-US" dirty="0"/>
              <a:t>解释数据完整性。简述数据完整性的内容。</a:t>
            </a:r>
          </a:p>
          <a:p>
            <a:pPr marL="0" indent="0">
              <a:buNone/>
            </a:pPr>
            <a:r>
              <a:rPr lang="en-US" altLang="zh-CN" dirty="0"/>
              <a:t>12. </a:t>
            </a:r>
            <a:r>
              <a:rPr lang="zh-CN" altLang="en-US" dirty="0"/>
              <a:t>简述数据库设计的步骤。</a:t>
            </a:r>
          </a:p>
          <a:p>
            <a:pPr marL="0" indent="0">
              <a:buNone/>
            </a:pPr>
            <a:r>
              <a:rPr lang="en-US" altLang="zh-CN" dirty="0"/>
              <a:t>13. </a:t>
            </a:r>
            <a:r>
              <a:rPr lang="zh-CN" altLang="en-US" dirty="0"/>
              <a:t>简述数据库的基本操作。</a:t>
            </a:r>
          </a:p>
        </p:txBody>
      </p:sp>
    </p:spTree>
    <p:extLst>
      <p:ext uri="{BB962C8B-B14F-4D97-AF65-F5344CB8AC3E}">
        <p14:creationId xmlns:p14="http://schemas.microsoft.com/office/powerpoint/2010/main" val="198465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p:txBody>
          <a:bodyPr>
            <a:normAutofit/>
          </a:bodyPr>
          <a:lstStyle/>
          <a:p>
            <a:pPr marL="0" indent="0">
              <a:buNone/>
            </a:pPr>
            <a:r>
              <a:rPr lang="en-US" altLang="zh-CN" dirty="0"/>
              <a:t>8.1.2</a:t>
            </a:r>
            <a:r>
              <a:rPr lang="zh-CN" altLang="en-US" dirty="0"/>
              <a:t>文件的打开与关闭</a:t>
            </a:r>
          </a:p>
          <a:p>
            <a:pPr marL="0" indent="457200">
              <a:buNone/>
            </a:pPr>
            <a:r>
              <a:rPr lang="en-US" altLang="zh-CN" dirty="0"/>
              <a:t>Python</a:t>
            </a:r>
            <a:r>
              <a:rPr lang="zh-CN" altLang="en-US" dirty="0"/>
              <a:t>对文件统一操作步骤为：“打开</a:t>
            </a:r>
            <a:r>
              <a:rPr lang="en-US" altLang="zh-CN" dirty="0"/>
              <a:t>—</a:t>
            </a:r>
            <a:r>
              <a:rPr lang="zh-CN" altLang="en-US" dirty="0"/>
              <a:t>操作</a:t>
            </a:r>
            <a:r>
              <a:rPr lang="en-US" altLang="zh-CN" dirty="0"/>
              <a:t>—</a:t>
            </a:r>
            <a:r>
              <a:rPr lang="zh-CN" altLang="en-US" dirty="0"/>
              <a:t>关闭”。</a:t>
            </a:r>
          </a:p>
          <a:p>
            <a:pPr marL="0" indent="457200">
              <a:buNone/>
            </a:pPr>
            <a:r>
              <a:rPr lang="en-US" altLang="zh-CN" dirty="0"/>
              <a:t>Python</a:t>
            </a:r>
            <a:r>
              <a:rPr lang="zh-CN" altLang="en-US" dirty="0"/>
              <a:t>通过内置函数</a:t>
            </a:r>
            <a:r>
              <a:rPr lang="en-US" altLang="zh-CN" dirty="0"/>
              <a:t>open( )</a:t>
            </a:r>
            <a:r>
              <a:rPr lang="zh-CN" altLang="en-US" dirty="0"/>
              <a:t>进行打开文件操作，并实现文件与一个程序变量的关联，</a:t>
            </a:r>
            <a:r>
              <a:rPr lang="en-US" altLang="zh-CN" dirty="0"/>
              <a:t>open( )</a:t>
            </a:r>
            <a:r>
              <a:rPr lang="zh-CN" altLang="en-US" dirty="0"/>
              <a:t>函数格式如下：</a:t>
            </a:r>
            <a:endParaRPr lang="en-US" altLang="zh-CN" dirty="0"/>
          </a:p>
          <a:p>
            <a:pPr marL="0" indent="457200">
              <a:buNone/>
            </a:pPr>
            <a:endParaRPr lang="en-US" altLang="zh-CN" dirty="0"/>
          </a:p>
          <a:p>
            <a:pPr marL="0" indent="457200">
              <a:buNone/>
            </a:pPr>
            <a:r>
              <a:rPr lang="zh-CN" altLang="en-US" dirty="0"/>
              <a:t>函数</a:t>
            </a:r>
            <a:r>
              <a:rPr lang="en-US" altLang="zh-CN" dirty="0"/>
              <a:t>open( )</a:t>
            </a:r>
            <a:r>
              <a:rPr lang="zh-CN" altLang="en-US" dirty="0"/>
              <a:t>包含两个参数：文件名和打开模式。文件名可以是文件实际名称，也可是完整的绝对路径。打开模式指的是选择使用哪种方式打开文件，</a:t>
            </a:r>
            <a:r>
              <a:rPr lang="en-US" altLang="zh-CN" dirty="0"/>
              <a:t>open( )</a:t>
            </a:r>
            <a:r>
              <a:rPr lang="zh-CN" altLang="en-US" dirty="0"/>
              <a:t>函数提供</a:t>
            </a:r>
            <a:r>
              <a:rPr lang="en-US" altLang="zh-CN" dirty="0"/>
              <a:t>7</a:t>
            </a:r>
            <a:r>
              <a:rPr lang="zh-CN" altLang="en-US" dirty="0"/>
              <a:t>种基本打开模式。</a:t>
            </a:r>
          </a:p>
        </p:txBody>
      </p:sp>
      <p:sp>
        <p:nvSpPr>
          <p:cNvPr id="6" name="文本框 2">
            <a:extLst>
              <a:ext uri="{FF2B5EF4-FFF2-40B4-BE49-F238E27FC236}">
                <a16:creationId xmlns:a16="http://schemas.microsoft.com/office/drawing/2014/main" id="{3056527C-AE2C-5908-4770-07D346DC87F0}"/>
              </a:ext>
            </a:extLst>
          </p:cNvPr>
          <p:cNvSpPr txBox="1">
            <a:spLocks noChangeArrowheads="1"/>
          </p:cNvSpPr>
          <p:nvPr/>
        </p:nvSpPr>
        <p:spPr bwMode="auto">
          <a:xfrm>
            <a:off x="2732912" y="3175436"/>
            <a:ext cx="4944428" cy="507127"/>
          </a:xfrm>
          <a:prstGeom prst="rect">
            <a:avLst/>
          </a:prstGeom>
          <a:solidFill>
            <a:srgbClr val="FFFFFF"/>
          </a:solidFill>
          <a:ln w="25400">
            <a:solidFill>
              <a:srgbClr val="000000"/>
            </a:solidFill>
            <a:miter lim="800000"/>
          </a:ln>
        </p:spPr>
        <p:txBody>
          <a:bodyPr rot="0" vert="horz" wrap="square" lIns="91440" tIns="45720" rIns="91440" bIns="45720" anchor="ctr" anchorCtr="0">
            <a:spAutoFit/>
          </a:bodyPr>
          <a:lstStyle/>
          <a:p>
            <a:pPr indent="0" algn="ctr">
              <a:lnSpc>
                <a:spcPct val="150000"/>
              </a:lnSpc>
            </a:pPr>
            <a:r>
              <a:rPr lang="en-US" altLang="zh-CN" sz="2000" kern="100">
                <a:latin typeface="等线"/>
                <a:ea typeface="等线"/>
                <a:cs typeface="Times New Roman"/>
                <a:sym typeface="Times New Roman"/>
              </a:rPr>
              <a:t>&lt;变量名&gt;=open(&lt;文件名&gt;,&lt;打开模式&gt;)</a:t>
            </a:r>
          </a:p>
        </p:txBody>
      </p:sp>
    </p:spTree>
    <p:extLst>
      <p:ext uri="{BB962C8B-B14F-4D97-AF65-F5344CB8AC3E}">
        <p14:creationId xmlns:p14="http://schemas.microsoft.com/office/powerpoint/2010/main" val="1558439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p:txBody>
          <a:bodyPr>
            <a:normAutofit/>
          </a:bodyPr>
          <a:lstStyle/>
          <a:p>
            <a:pPr marL="0" indent="457200">
              <a:buNone/>
            </a:pPr>
            <a:r>
              <a:rPr lang="zh-CN" altLang="en-US" dirty="0"/>
              <a:t>函数</a:t>
            </a:r>
            <a:r>
              <a:rPr lang="en-US" altLang="zh-CN" dirty="0"/>
              <a:t>open( )</a:t>
            </a:r>
            <a:r>
              <a:rPr lang="zh-CN" altLang="en-US" dirty="0"/>
              <a:t>包含两个参数：文件名和打开模式。文件名可以是文件实际名称，也可是完整的绝对路径。打开模式指的是选择使用哪种方式打开文件，</a:t>
            </a:r>
            <a:r>
              <a:rPr lang="en-US" altLang="zh-CN" dirty="0"/>
              <a:t>open( )</a:t>
            </a:r>
            <a:r>
              <a:rPr lang="zh-CN" altLang="en-US" dirty="0"/>
              <a:t>函数提供</a:t>
            </a:r>
            <a:r>
              <a:rPr lang="en-US" altLang="zh-CN" dirty="0"/>
              <a:t>7</a:t>
            </a:r>
            <a:r>
              <a:rPr lang="zh-CN" altLang="en-US" dirty="0"/>
              <a:t>种基本打开模式。</a:t>
            </a:r>
          </a:p>
        </p:txBody>
      </p:sp>
      <p:graphicFrame>
        <p:nvGraphicFramePr>
          <p:cNvPr id="4" name="表格 3">
            <a:extLst>
              <a:ext uri="{FF2B5EF4-FFF2-40B4-BE49-F238E27FC236}">
                <a16:creationId xmlns:a16="http://schemas.microsoft.com/office/drawing/2014/main" id="{78BEEFF3-A161-6A03-05C0-B39C50971320}"/>
              </a:ext>
            </a:extLst>
          </p:cNvPr>
          <p:cNvGraphicFramePr>
            <a:graphicFrameLocks noGrp="1"/>
          </p:cNvGraphicFramePr>
          <p:nvPr>
            <p:extLst>
              <p:ext uri="{D42A27DB-BD31-4B8C-83A1-F6EECF244321}">
                <p14:modId xmlns:p14="http://schemas.microsoft.com/office/powerpoint/2010/main" val="356443159"/>
              </p:ext>
            </p:extLst>
          </p:nvPr>
        </p:nvGraphicFramePr>
        <p:xfrm>
          <a:off x="1687511" y="2525172"/>
          <a:ext cx="9694863" cy="4100006"/>
        </p:xfrm>
        <a:graphic>
          <a:graphicData uri="http://schemas.openxmlformats.org/drawingml/2006/table">
            <a:tbl>
              <a:tblPr>
                <a:tableStyleId>{5C22544A-7EE6-4342-B048-85BDC9FD1C3A}</a:tableStyleId>
              </a:tblPr>
              <a:tblGrid>
                <a:gridCol w="2043342">
                  <a:extLst>
                    <a:ext uri="{9D8B030D-6E8A-4147-A177-3AD203B41FA5}">
                      <a16:colId xmlns:a16="http://schemas.microsoft.com/office/drawing/2014/main" val="160429265"/>
                    </a:ext>
                  </a:extLst>
                </a:gridCol>
                <a:gridCol w="7651521">
                  <a:extLst>
                    <a:ext uri="{9D8B030D-6E8A-4147-A177-3AD203B41FA5}">
                      <a16:colId xmlns:a16="http://schemas.microsoft.com/office/drawing/2014/main" val="8906149"/>
                    </a:ext>
                  </a:extLst>
                </a:gridCol>
              </a:tblGrid>
              <a:tr h="0">
                <a:tc>
                  <a:txBody>
                    <a:bodyPr/>
                    <a:lstStyle/>
                    <a:p>
                      <a:pPr marL="0" marR="0" indent="0" algn="ctr">
                        <a:lnSpc>
                          <a:spcPct val="150000"/>
                        </a:lnSpc>
                        <a:spcBef>
                          <a:spcPts val="0"/>
                        </a:spcBef>
                        <a:spcAft>
                          <a:spcPts val="0"/>
                        </a:spcAft>
                      </a:pPr>
                      <a:r>
                        <a:rPr lang="zh-CN" altLang="en-US" sz="1800" kern="0">
                          <a:effectLst/>
                        </a:rPr>
                        <a:t>文件打开模式</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ctr">
                        <a:lnSpc>
                          <a:spcPct val="150000"/>
                        </a:lnSpc>
                        <a:spcBef>
                          <a:spcPts val="0"/>
                        </a:spcBef>
                        <a:spcAft>
                          <a:spcPts val="0"/>
                        </a:spcAft>
                      </a:pPr>
                      <a:r>
                        <a:rPr lang="zh-CN" altLang="en-US" sz="1800" kern="0">
                          <a:effectLst/>
                        </a:rPr>
                        <a:t>含义</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3760717770"/>
                  </a:ext>
                </a:extLst>
              </a:tr>
              <a:tr h="360045">
                <a:tc>
                  <a:txBody>
                    <a:bodyPr/>
                    <a:lstStyle/>
                    <a:p>
                      <a:pPr marL="0" marR="0" indent="0" algn="ctr">
                        <a:lnSpc>
                          <a:spcPct val="150000"/>
                        </a:lnSpc>
                        <a:spcBef>
                          <a:spcPts val="0"/>
                        </a:spcBef>
                        <a:spcAft>
                          <a:spcPts val="0"/>
                        </a:spcAft>
                      </a:pPr>
                      <a:r>
                        <a:rPr lang="en-US" sz="1800" kern="0">
                          <a:effectLst/>
                        </a:rPr>
                        <a:t>‘r’</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a:effectLst/>
                        </a:rPr>
                        <a:t>文件处于只读模式，如果文件不存在，返回</a:t>
                      </a:r>
                      <a:r>
                        <a:rPr lang="en-US" sz="1800" kern="0">
                          <a:effectLst/>
                        </a:rPr>
                        <a:t>FileNotFoundError</a:t>
                      </a:r>
                      <a:r>
                        <a:rPr lang="zh-CN" altLang="en-US" sz="1800" kern="0">
                          <a:effectLst/>
                        </a:rPr>
                        <a:t>异常</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3878721638"/>
                  </a:ext>
                </a:extLst>
              </a:tr>
              <a:tr h="360045">
                <a:tc>
                  <a:txBody>
                    <a:bodyPr/>
                    <a:lstStyle/>
                    <a:p>
                      <a:pPr marL="0" marR="0" indent="0" algn="ctr">
                        <a:lnSpc>
                          <a:spcPct val="150000"/>
                        </a:lnSpc>
                        <a:spcBef>
                          <a:spcPts val="0"/>
                        </a:spcBef>
                        <a:spcAft>
                          <a:spcPts val="0"/>
                        </a:spcAft>
                      </a:pPr>
                      <a:r>
                        <a:rPr lang="en-US" sz="1800" kern="0">
                          <a:effectLst/>
                        </a:rPr>
                        <a:t>‘w’</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a:effectLst/>
                        </a:rPr>
                        <a:t>覆盖写模式，若文件不存在直接创建，存在则完全覆盖</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3271256357"/>
                  </a:ext>
                </a:extLst>
              </a:tr>
              <a:tr h="360045">
                <a:tc>
                  <a:txBody>
                    <a:bodyPr/>
                    <a:lstStyle/>
                    <a:p>
                      <a:pPr marL="0" marR="0" indent="0" algn="ctr">
                        <a:lnSpc>
                          <a:spcPct val="150000"/>
                        </a:lnSpc>
                        <a:spcBef>
                          <a:spcPts val="0"/>
                        </a:spcBef>
                        <a:spcAft>
                          <a:spcPts val="0"/>
                        </a:spcAft>
                      </a:pPr>
                      <a:r>
                        <a:rPr lang="en-US" sz="1800" kern="0">
                          <a:effectLst/>
                        </a:rPr>
                        <a:t>‘x’</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dirty="0">
                          <a:effectLst/>
                        </a:rPr>
                        <a:t>创建写模式，若文件不存在直接创建，若文件存在，返回</a:t>
                      </a:r>
                      <a:r>
                        <a:rPr lang="en-US" sz="1800" kern="0" dirty="0" err="1">
                          <a:effectLst/>
                        </a:rPr>
                        <a:t>FileExistsError</a:t>
                      </a:r>
                      <a:r>
                        <a:rPr lang="zh-CN" altLang="en-US" sz="1800" kern="0" dirty="0">
                          <a:effectLst/>
                        </a:rPr>
                        <a:t>异常</a:t>
                      </a: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1277652024"/>
                  </a:ext>
                </a:extLst>
              </a:tr>
              <a:tr h="360045">
                <a:tc>
                  <a:txBody>
                    <a:bodyPr/>
                    <a:lstStyle/>
                    <a:p>
                      <a:pPr marL="0" marR="0" indent="0" algn="ctr">
                        <a:lnSpc>
                          <a:spcPct val="150000"/>
                        </a:lnSpc>
                        <a:spcBef>
                          <a:spcPts val="0"/>
                        </a:spcBef>
                        <a:spcAft>
                          <a:spcPts val="0"/>
                        </a:spcAft>
                      </a:pPr>
                      <a:r>
                        <a:rPr lang="en-US" sz="1800" kern="0">
                          <a:effectLst/>
                        </a:rPr>
                        <a:t>‘a’</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a:effectLst/>
                        </a:rPr>
                        <a:t>追加写模式，若文件不存在直接创建，若文件存在，则在原有文件后面添加新内容</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294194182"/>
                  </a:ext>
                </a:extLst>
              </a:tr>
              <a:tr h="360045">
                <a:tc>
                  <a:txBody>
                    <a:bodyPr/>
                    <a:lstStyle/>
                    <a:p>
                      <a:pPr marL="0" marR="0" indent="0" algn="ctr">
                        <a:lnSpc>
                          <a:spcPct val="150000"/>
                        </a:lnSpc>
                        <a:spcBef>
                          <a:spcPts val="0"/>
                        </a:spcBef>
                        <a:spcAft>
                          <a:spcPts val="0"/>
                        </a:spcAft>
                      </a:pPr>
                      <a:r>
                        <a:rPr lang="en-US" sz="1800" kern="0">
                          <a:effectLst/>
                        </a:rPr>
                        <a:t>‘b’</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a:effectLst/>
                        </a:rPr>
                        <a:t>二进制文件模式</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2817193159"/>
                  </a:ext>
                </a:extLst>
              </a:tr>
              <a:tr h="360045">
                <a:tc>
                  <a:txBody>
                    <a:bodyPr/>
                    <a:lstStyle/>
                    <a:p>
                      <a:pPr marL="0" marR="0" indent="0" algn="ctr">
                        <a:lnSpc>
                          <a:spcPct val="150000"/>
                        </a:lnSpc>
                        <a:spcBef>
                          <a:spcPts val="0"/>
                        </a:spcBef>
                        <a:spcAft>
                          <a:spcPts val="0"/>
                        </a:spcAft>
                      </a:pPr>
                      <a:r>
                        <a:rPr lang="en-US" sz="1800" kern="0">
                          <a:effectLst/>
                        </a:rPr>
                        <a:t>‘t’</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a:effectLst/>
                        </a:rPr>
                        <a:t>文本文件模式</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822655788"/>
                  </a:ext>
                </a:extLst>
              </a:tr>
              <a:tr h="360045">
                <a:tc>
                  <a:txBody>
                    <a:bodyPr/>
                    <a:lstStyle/>
                    <a:p>
                      <a:pPr marL="0" marR="0" indent="0" algn="ctr">
                        <a:lnSpc>
                          <a:spcPct val="150000"/>
                        </a:lnSpc>
                        <a:spcBef>
                          <a:spcPts val="0"/>
                        </a:spcBef>
                        <a:spcAft>
                          <a:spcPts val="0"/>
                        </a:spcAft>
                      </a:pPr>
                      <a:r>
                        <a:rPr lang="zh-CN" altLang="en-US" sz="1800" kern="0">
                          <a:effectLst/>
                        </a:rPr>
                        <a:t>‘</a:t>
                      </a:r>
                      <a:r>
                        <a:rPr lang="en-US" altLang="zh-CN" sz="1800" kern="0">
                          <a:effectLst/>
                        </a:rPr>
                        <a:t>+’</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dirty="0">
                          <a:effectLst/>
                        </a:rPr>
                        <a:t>与</a:t>
                      </a:r>
                      <a:r>
                        <a:rPr lang="en-US" sz="1800" kern="0" dirty="0">
                          <a:effectLst/>
                        </a:rPr>
                        <a:t>r/w/x/a</a:t>
                      </a:r>
                      <a:r>
                        <a:rPr lang="zh-CN" altLang="en-US" sz="1800" kern="0" dirty="0">
                          <a:effectLst/>
                        </a:rPr>
                        <a:t>一同使用，在原功能基础上增加同时读写功能</a:t>
                      </a: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2845691389"/>
                  </a:ext>
                </a:extLst>
              </a:tr>
            </a:tbl>
          </a:graphicData>
        </a:graphic>
      </p:graphicFrame>
    </p:spTree>
    <p:extLst>
      <p:ext uri="{BB962C8B-B14F-4D97-AF65-F5344CB8AC3E}">
        <p14:creationId xmlns:p14="http://schemas.microsoft.com/office/powerpoint/2010/main" val="1827450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p:txBody>
          <a:bodyPr>
            <a:normAutofit/>
          </a:bodyPr>
          <a:lstStyle/>
          <a:p>
            <a:pPr marL="0" indent="457200">
              <a:buNone/>
            </a:pPr>
            <a:r>
              <a:rPr lang="zh-CN" altLang="en-US" dirty="0"/>
              <a:t>上述打开模式表示方法使用单引号</a:t>
            </a:r>
            <a:r>
              <a:rPr lang="en-US" altLang="zh-CN" dirty="0"/>
              <a:t>(’ ’)</a:t>
            </a:r>
            <a:r>
              <a:rPr lang="zh-CN" altLang="en-US" dirty="0"/>
              <a:t>或双引号</a:t>
            </a:r>
            <a:r>
              <a:rPr lang="en-US" altLang="zh-CN" dirty="0"/>
              <a:t>(” ”)</a:t>
            </a:r>
            <a:r>
              <a:rPr lang="zh-CN" altLang="en-US" dirty="0"/>
              <a:t>均可。</a:t>
            </a:r>
            <a:endParaRPr lang="en-US" altLang="zh-CN" dirty="0"/>
          </a:p>
          <a:p>
            <a:pPr marL="0" indent="457200">
              <a:buNone/>
            </a:pPr>
            <a:r>
              <a:rPr lang="zh-CN" altLang="en-US" dirty="0"/>
              <a:t>’</a:t>
            </a:r>
            <a:r>
              <a:rPr lang="en-US" altLang="zh-CN" dirty="0"/>
              <a:t>r’</a:t>
            </a:r>
            <a:r>
              <a:rPr lang="zh-CN" altLang="en-US" dirty="0"/>
              <a:t>、’</a:t>
            </a:r>
            <a:r>
              <a:rPr lang="en-US" altLang="zh-CN" dirty="0"/>
              <a:t>w’</a:t>
            </a:r>
            <a:r>
              <a:rPr lang="zh-CN" altLang="en-US" dirty="0"/>
              <a:t>、’</a:t>
            </a:r>
            <a:r>
              <a:rPr lang="en-US" altLang="zh-CN" dirty="0"/>
              <a:t>x’</a:t>
            </a:r>
            <a:r>
              <a:rPr lang="zh-CN" altLang="en-US" dirty="0"/>
              <a:t>、’</a:t>
            </a:r>
            <a:r>
              <a:rPr lang="en-US" altLang="zh-CN" dirty="0"/>
              <a:t>a’</a:t>
            </a:r>
            <a:r>
              <a:rPr lang="zh-CN" altLang="en-US" dirty="0"/>
              <a:t>可与’</a:t>
            </a:r>
            <a:r>
              <a:rPr lang="en-US" altLang="zh-CN" dirty="0"/>
              <a:t>b’</a:t>
            </a:r>
            <a:r>
              <a:rPr lang="zh-CN" altLang="en-US" dirty="0"/>
              <a:t>、’</a:t>
            </a:r>
            <a:r>
              <a:rPr lang="en-US" altLang="zh-CN" dirty="0"/>
              <a:t>t’</a:t>
            </a:r>
            <a:r>
              <a:rPr lang="zh-CN" altLang="en-US" dirty="0"/>
              <a:t>、’</a:t>
            </a:r>
            <a:r>
              <a:rPr lang="en-US" altLang="zh-CN" dirty="0"/>
              <a:t>+’</a:t>
            </a:r>
            <a:r>
              <a:rPr lang="zh-CN" altLang="en-US" dirty="0"/>
              <a:t>组合使用，从而既表达读写又表达文件模式。如：’</a:t>
            </a:r>
            <a:r>
              <a:rPr lang="en-US" altLang="zh-CN" dirty="0"/>
              <a:t>rt’</a:t>
            </a:r>
            <a:r>
              <a:rPr lang="zh-CN" altLang="en-US" dirty="0"/>
              <a:t>表示以只读方式打开一个文本文件，’</a:t>
            </a:r>
            <a:r>
              <a:rPr lang="en-US" altLang="zh-CN" dirty="0" err="1"/>
              <a:t>rb</a:t>
            </a:r>
            <a:r>
              <a:rPr lang="en-US" altLang="zh-CN" dirty="0"/>
              <a:t>’</a:t>
            </a:r>
            <a:r>
              <a:rPr lang="zh-CN" altLang="en-US" dirty="0"/>
              <a:t>表示以只读方式打开一个二进制文件。</a:t>
            </a:r>
          </a:p>
          <a:p>
            <a:pPr marL="0" indent="457200">
              <a:buNone/>
            </a:pPr>
            <a:r>
              <a:rPr lang="zh-CN" altLang="en-US" dirty="0"/>
              <a:t>文件使用结束后要使用函数</a:t>
            </a:r>
            <a:r>
              <a:rPr lang="en-US" altLang="zh-CN" dirty="0"/>
              <a:t>close( )</a:t>
            </a:r>
            <a:r>
              <a:rPr lang="zh-CN" altLang="en-US" dirty="0"/>
              <a:t>关闭，释放文件占用权，该方法格式如下：</a:t>
            </a:r>
          </a:p>
        </p:txBody>
      </p:sp>
      <p:sp>
        <p:nvSpPr>
          <p:cNvPr id="5" name="文本框 2">
            <a:extLst>
              <a:ext uri="{FF2B5EF4-FFF2-40B4-BE49-F238E27FC236}">
                <a16:creationId xmlns:a16="http://schemas.microsoft.com/office/drawing/2014/main" id="{A42338B2-536F-AF45-6337-C99BC75AD765}"/>
              </a:ext>
            </a:extLst>
          </p:cNvPr>
          <p:cNvSpPr txBox="1">
            <a:spLocks noChangeArrowheads="1"/>
          </p:cNvSpPr>
          <p:nvPr/>
        </p:nvSpPr>
        <p:spPr bwMode="auto">
          <a:xfrm>
            <a:off x="2355215" y="3966012"/>
            <a:ext cx="2242820" cy="507127"/>
          </a:xfrm>
          <a:prstGeom prst="rect">
            <a:avLst/>
          </a:prstGeom>
          <a:solidFill>
            <a:srgbClr val="FFFFFF"/>
          </a:solidFill>
          <a:ln w="25400">
            <a:solidFill>
              <a:srgbClr val="000000"/>
            </a:solidFill>
            <a:miter lim="800000"/>
          </a:ln>
        </p:spPr>
        <p:txBody>
          <a:bodyPr rot="0" vert="horz" wrap="square" lIns="91440" tIns="45720" rIns="91440" bIns="45720" anchor="ctr" anchorCtr="0">
            <a:spAutoFit/>
          </a:bodyPr>
          <a:lstStyle/>
          <a:p>
            <a:pPr indent="0" algn="ctr">
              <a:lnSpc>
                <a:spcPct val="150000"/>
              </a:lnSpc>
            </a:pPr>
            <a:r>
              <a:rPr lang="en-US" altLang="zh-CN" sz="2000" kern="100">
                <a:latin typeface="等线"/>
                <a:ea typeface="等线"/>
                <a:cs typeface="Times New Roman"/>
                <a:sym typeface="Times New Roman"/>
              </a:rPr>
              <a:t>&lt; 文件名 &gt;.close( )</a:t>
            </a:r>
          </a:p>
        </p:txBody>
      </p:sp>
    </p:spTree>
    <p:extLst>
      <p:ext uri="{BB962C8B-B14F-4D97-AF65-F5344CB8AC3E}">
        <p14:creationId xmlns:p14="http://schemas.microsoft.com/office/powerpoint/2010/main" val="2363744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8.1</a:t>
            </a:r>
            <a:r>
              <a:rPr lang="zh-CN" altLang="en-US" dirty="0"/>
              <a:t>文件的使用</a:t>
            </a:r>
          </a:p>
        </p:txBody>
      </p:sp>
      <p:sp>
        <p:nvSpPr>
          <p:cNvPr id="3" name="内容占位符 2"/>
          <p:cNvSpPr>
            <a:spLocks noGrp="1"/>
          </p:cNvSpPr>
          <p:nvPr>
            <p:ph idx="1"/>
          </p:nvPr>
        </p:nvSpPr>
        <p:spPr/>
        <p:txBody>
          <a:bodyPr>
            <a:normAutofit/>
          </a:bodyPr>
          <a:lstStyle/>
          <a:p>
            <a:pPr marL="0" indent="0">
              <a:buNone/>
            </a:pPr>
            <a:r>
              <a:rPr lang="en-US" altLang="zh-CN" dirty="0"/>
              <a:t>8.1.3</a:t>
            </a:r>
            <a:r>
              <a:rPr lang="zh-CN" altLang="en-US" dirty="0"/>
              <a:t>文件的读写</a:t>
            </a:r>
          </a:p>
          <a:p>
            <a:pPr marL="0" indent="457200">
              <a:buNone/>
            </a:pPr>
            <a:r>
              <a:rPr lang="en-US" altLang="zh-CN" dirty="0"/>
              <a:t>1. </a:t>
            </a:r>
            <a:r>
              <a:rPr lang="zh-CN" altLang="en-US" dirty="0"/>
              <a:t>文件的读取</a:t>
            </a:r>
          </a:p>
          <a:p>
            <a:pPr marL="0" indent="457200">
              <a:buNone/>
            </a:pPr>
            <a:r>
              <a:rPr lang="zh-CN" altLang="en-US" dirty="0"/>
              <a:t>文件打开后，根据不同的打开方式可以对文件有相应的读写操作。注：当文件以文本文件方式打开时，读写模式按照字符串方式；当文件以二进制文件方式打开时，读写模式按照字节流方式。</a:t>
            </a:r>
            <a:r>
              <a:rPr lang="en-US" altLang="zh-CN" dirty="0"/>
              <a:t>Python</a:t>
            </a:r>
            <a:r>
              <a:rPr lang="zh-CN" altLang="en-US" dirty="0"/>
              <a:t>提供了</a:t>
            </a:r>
            <a:r>
              <a:rPr lang="en-US" altLang="zh-CN" dirty="0"/>
              <a:t>4</a:t>
            </a:r>
            <a:r>
              <a:rPr lang="zh-CN" altLang="en-US" dirty="0"/>
              <a:t>种文件内容读取方式。</a:t>
            </a:r>
          </a:p>
        </p:txBody>
      </p:sp>
      <p:graphicFrame>
        <p:nvGraphicFramePr>
          <p:cNvPr id="4" name="表格 3">
            <a:extLst>
              <a:ext uri="{FF2B5EF4-FFF2-40B4-BE49-F238E27FC236}">
                <a16:creationId xmlns:a16="http://schemas.microsoft.com/office/drawing/2014/main" id="{64B36B33-591B-693E-4512-AED7EE02F1AB}"/>
              </a:ext>
            </a:extLst>
          </p:cNvPr>
          <p:cNvGraphicFramePr>
            <a:graphicFrameLocks noGrp="1"/>
          </p:cNvGraphicFramePr>
          <p:nvPr>
            <p:extLst>
              <p:ext uri="{D42A27DB-BD31-4B8C-83A1-F6EECF244321}">
                <p14:modId xmlns:p14="http://schemas.microsoft.com/office/powerpoint/2010/main" val="1431992892"/>
              </p:ext>
            </p:extLst>
          </p:nvPr>
        </p:nvGraphicFramePr>
        <p:xfrm>
          <a:off x="371475" y="4234040"/>
          <a:ext cx="11563350" cy="2305115"/>
        </p:xfrm>
        <a:graphic>
          <a:graphicData uri="http://schemas.openxmlformats.org/drawingml/2006/table">
            <a:tbl>
              <a:tblPr>
                <a:tableStyleId>{5C22544A-7EE6-4342-B048-85BDC9FD1C3A}</a:tableStyleId>
              </a:tblPr>
              <a:tblGrid>
                <a:gridCol w="2593736">
                  <a:extLst>
                    <a:ext uri="{9D8B030D-6E8A-4147-A177-3AD203B41FA5}">
                      <a16:colId xmlns:a16="http://schemas.microsoft.com/office/drawing/2014/main" val="2646436287"/>
                    </a:ext>
                  </a:extLst>
                </a:gridCol>
                <a:gridCol w="8969614">
                  <a:extLst>
                    <a:ext uri="{9D8B030D-6E8A-4147-A177-3AD203B41FA5}">
                      <a16:colId xmlns:a16="http://schemas.microsoft.com/office/drawing/2014/main" val="3121436433"/>
                    </a:ext>
                  </a:extLst>
                </a:gridCol>
              </a:tblGrid>
              <a:tr h="0">
                <a:tc>
                  <a:txBody>
                    <a:bodyPr/>
                    <a:lstStyle/>
                    <a:p>
                      <a:pPr marL="0" marR="0" indent="0" algn="ctr">
                        <a:lnSpc>
                          <a:spcPct val="150000"/>
                        </a:lnSpc>
                        <a:spcBef>
                          <a:spcPts val="0"/>
                        </a:spcBef>
                        <a:spcAft>
                          <a:spcPts val="0"/>
                        </a:spcAft>
                      </a:pPr>
                      <a:r>
                        <a:rPr lang="zh-CN" altLang="en-US" sz="1800" kern="0">
                          <a:effectLst/>
                        </a:rPr>
                        <a:t>操作方式</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ctr">
                        <a:lnSpc>
                          <a:spcPct val="150000"/>
                        </a:lnSpc>
                        <a:spcBef>
                          <a:spcPts val="0"/>
                        </a:spcBef>
                        <a:spcAft>
                          <a:spcPts val="0"/>
                        </a:spcAft>
                      </a:pPr>
                      <a:r>
                        <a:rPr lang="zh-CN" altLang="en-US" sz="1800" kern="0">
                          <a:effectLst/>
                        </a:rPr>
                        <a:t>含义</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4062733682"/>
                  </a:ext>
                </a:extLst>
              </a:tr>
              <a:tr h="0">
                <a:tc>
                  <a:txBody>
                    <a:bodyPr/>
                    <a:lstStyle/>
                    <a:p>
                      <a:pPr marL="0" marR="0" indent="0" algn="ctr">
                        <a:lnSpc>
                          <a:spcPct val="150000"/>
                        </a:lnSpc>
                        <a:spcBef>
                          <a:spcPts val="0"/>
                        </a:spcBef>
                        <a:spcAft>
                          <a:spcPts val="0"/>
                        </a:spcAft>
                      </a:pPr>
                      <a:r>
                        <a:rPr lang="en-US" sz="1800" kern="0">
                          <a:effectLst/>
                        </a:rPr>
                        <a:t>&lt;fille&gt;.read(size=-1)</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a:effectLst/>
                        </a:rPr>
                        <a:t>从文件中读入完整的文件内容，如果</a:t>
                      </a:r>
                      <a:r>
                        <a:rPr lang="en-US" altLang="zh-CN" sz="1800" kern="0">
                          <a:effectLst/>
                        </a:rPr>
                        <a:t>size</a:t>
                      </a:r>
                      <a:r>
                        <a:rPr lang="zh-CN" altLang="en-US" sz="1800" kern="0">
                          <a:effectLst/>
                        </a:rPr>
                        <a:t>有参数，读入前</a:t>
                      </a:r>
                      <a:r>
                        <a:rPr lang="en-US" altLang="zh-CN" sz="1800" kern="0">
                          <a:effectLst/>
                        </a:rPr>
                        <a:t>size</a:t>
                      </a:r>
                      <a:r>
                        <a:rPr lang="zh-CN" altLang="en-US" sz="1800" kern="0">
                          <a:effectLst/>
                        </a:rPr>
                        <a:t>长度的字符串或字符流</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2660765174"/>
                  </a:ext>
                </a:extLst>
              </a:tr>
              <a:tr h="0">
                <a:tc>
                  <a:txBody>
                    <a:bodyPr/>
                    <a:lstStyle/>
                    <a:p>
                      <a:pPr marL="0" marR="0" indent="0" algn="ctr">
                        <a:lnSpc>
                          <a:spcPct val="150000"/>
                        </a:lnSpc>
                        <a:spcBef>
                          <a:spcPts val="0"/>
                        </a:spcBef>
                        <a:spcAft>
                          <a:spcPts val="0"/>
                        </a:spcAft>
                      </a:pPr>
                      <a:r>
                        <a:rPr lang="en-US" sz="1800" kern="0">
                          <a:effectLst/>
                        </a:rPr>
                        <a:t>&lt;file&gt;.readall( )</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a:effectLst/>
                        </a:rPr>
                        <a:t>从文件中读入完整的文件内容，返回一个字符串或一个字符流</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1832123910"/>
                  </a:ext>
                </a:extLst>
              </a:tr>
              <a:tr h="0">
                <a:tc>
                  <a:txBody>
                    <a:bodyPr/>
                    <a:lstStyle/>
                    <a:p>
                      <a:pPr marL="0" marR="0" indent="0" algn="ctr">
                        <a:lnSpc>
                          <a:spcPct val="150000"/>
                        </a:lnSpc>
                        <a:spcBef>
                          <a:spcPts val="0"/>
                        </a:spcBef>
                        <a:spcAft>
                          <a:spcPts val="0"/>
                        </a:spcAft>
                      </a:pPr>
                      <a:r>
                        <a:rPr lang="en-US" sz="1800" kern="0">
                          <a:effectLst/>
                        </a:rPr>
                        <a:t>&lt;file&gt;.readline(size=-1)</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a:effectLst/>
                        </a:rPr>
                        <a:t>从文件中读入一行内容，如果</a:t>
                      </a:r>
                      <a:r>
                        <a:rPr lang="en-US" altLang="zh-CN" sz="1800" kern="0">
                          <a:effectLst/>
                        </a:rPr>
                        <a:t>size</a:t>
                      </a:r>
                      <a:r>
                        <a:rPr lang="zh-CN" altLang="en-US" sz="1800" kern="0">
                          <a:effectLst/>
                        </a:rPr>
                        <a:t>有参数，读入该行前</a:t>
                      </a:r>
                      <a:r>
                        <a:rPr lang="en-US" altLang="zh-CN" sz="1800" kern="0">
                          <a:effectLst/>
                        </a:rPr>
                        <a:t>size</a:t>
                      </a:r>
                      <a:r>
                        <a:rPr lang="zh-CN" altLang="en-US" sz="1800" kern="0">
                          <a:effectLst/>
                        </a:rPr>
                        <a:t>长度的字符串或字符流</a:t>
                      </a:r>
                      <a:endParaRPr lang="zh-CN" alt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3892981724"/>
                  </a:ext>
                </a:extLst>
              </a:tr>
              <a:tr h="0">
                <a:tc>
                  <a:txBody>
                    <a:bodyPr/>
                    <a:lstStyle/>
                    <a:p>
                      <a:pPr marL="0" marR="0" indent="0" algn="ctr">
                        <a:lnSpc>
                          <a:spcPct val="150000"/>
                        </a:lnSpc>
                        <a:spcBef>
                          <a:spcPts val="0"/>
                        </a:spcBef>
                        <a:spcAft>
                          <a:spcPts val="0"/>
                        </a:spcAft>
                      </a:pPr>
                      <a:r>
                        <a:rPr lang="en-US" sz="1800" kern="0">
                          <a:effectLst/>
                        </a:rPr>
                        <a:t>&lt;file&gt;.readlines(hint=-1)</a:t>
                      </a:r>
                      <a:endParaRPr lang="en-US"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tc>
                  <a:txBody>
                    <a:bodyPr/>
                    <a:lstStyle/>
                    <a:p>
                      <a:pPr marL="0" marR="0" indent="0" algn="l">
                        <a:lnSpc>
                          <a:spcPct val="150000"/>
                        </a:lnSpc>
                        <a:spcBef>
                          <a:spcPts val="0"/>
                        </a:spcBef>
                        <a:spcAft>
                          <a:spcPts val="0"/>
                        </a:spcAft>
                      </a:pPr>
                      <a:r>
                        <a:rPr lang="zh-CN" altLang="en-US" sz="1800" kern="0" dirty="0">
                          <a:effectLst/>
                        </a:rPr>
                        <a:t>从文件中读入所有行内容，每行内容形成一个列表；如果</a:t>
                      </a:r>
                      <a:r>
                        <a:rPr lang="en-US" altLang="zh-CN" sz="1800" kern="0" dirty="0">
                          <a:effectLst/>
                        </a:rPr>
                        <a:t>hint</a:t>
                      </a:r>
                      <a:r>
                        <a:rPr lang="zh-CN" altLang="en-US" sz="1800" kern="0" dirty="0">
                          <a:effectLst/>
                        </a:rPr>
                        <a:t>有参数，读入</a:t>
                      </a:r>
                      <a:r>
                        <a:rPr lang="en-US" altLang="zh-CN" sz="1800" kern="0" dirty="0">
                          <a:effectLst/>
                        </a:rPr>
                        <a:t>hint</a:t>
                      </a:r>
                      <a:r>
                        <a:rPr lang="zh-CN" altLang="en-US" sz="1800" kern="0" dirty="0">
                          <a:effectLst/>
                        </a:rPr>
                        <a:t>行内容。</a:t>
                      </a:r>
                      <a:endPar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anchor="ctr"/>
                </a:tc>
                <a:extLst>
                  <a:ext uri="{0D108BD9-81ED-4DB2-BD59-A6C34878D82A}">
                    <a16:rowId xmlns:a16="http://schemas.microsoft.com/office/drawing/2014/main" val="669603761"/>
                  </a:ext>
                </a:extLst>
              </a:tr>
            </a:tbl>
          </a:graphicData>
        </a:graphic>
      </p:graphicFrame>
    </p:spTree>
    <p:extLst>
      <p:ext uri="{BB962C8B-B14F-4D97-AF65-F5344CB8AC3E}">
        <p14:creationId xmlns:p14="http://schemas.microsoft.com/office/powerpoint/2010/main" val="32693622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zU4ZGE3ZWI1YTA2NWM4NGEwZDdkNWU0YzI2ZmU4NDQifQ=="/>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620</TotalTime>
  <Words>4826</Words>
  <Application>Microsoft Office PowerPoint</Application>
  <PresentationFormat>宽屏</PresentationFormat>
  <Paragraphs>428</Paragraphs>
  <Slides>56</Slides>
  <Notes>48</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56</vt:i4>
      </vt:variant>
    </vt:vector>
  </HeadingPairs>
  <TitlesOfParts>
    <vt:vector size="62" baseType="lpstr">
      <vt:lpstr>等线</vt:lpstr>
      <vt:lpstr>微软雅黑</vt:lpstr>
      <vt:lpstr>Arial</vt:lpstr>
      <vt:lpstr>Calibri</vt:lpstr>
      <vt:lpstr>Calibri Light</vt:lpstr>
      <vt:lpstr>Office 主题​​</vt:lpstr>
      <vt:lpstr>第8章 文件与数据库</vt:lpstr>
      <vt:lpstr>第8章文件与数据库</vt:lpstr>
      <vt:lpstr>PowerPoint 演示文稿</vt:lpstr>
      <vt:lpstr>8.1文件的使用</vt:lpstr>
      <vt:lpstr>8.1文件的使用</vt:lpstr>
      <vt:lpstr>8.1文件的使用</vt:lpstr>
      <vt:lpstr>8.1文件的使用</vt:lpstr>
      <vt:lpstr>8.1文件的使用</vt:lpstr>
      <vt:lpstr>8.1文件的使用</vt:lpstr>
      <vt:lpstr>8.1文件的使用</vt:lpstr>
      <vt:lpstr>8.1文件的使用</vt:lpstr>
      <vt:lpstr>8.1文件的使用</vt:lpstr>
      <vt:lpstr>8.1文件的使用</vt:lpstr>
      <vt:lpstr>8.1文件的使用</vt:lpstr>
      <vt:lpstr>8.2数据库概述</vt:lpstr>
      <vt:lpstr>8.2数据库概述</vt:lpstr>
      <vt:lpstr>8.2数据库概述</vt:lpstr>
      <vt:lpstr>8.2数据库概述</vt:lpstr>
      <vt:lpstr>8.2数据库概述</vt:lpstr>
      <vt:lpstr>8.2数据库概述</vt:lpstr>
      <vt:lpstr>8.2数据库概述</vt:lpstr>
      <vt:lpstr>8.2数据库概述</vt:lpstr>
      <vt:lpstr>8.2数据库概述</vt:lpstr>
      <vt:lpstr>8.2数据库概述</vt:lpstr>
      <vt:lpstr>8.2数据库概述</vt:lpstr>
      <vt:lpstr>8.2数据库概述</vt:lpstr>
      <vt:lpstr>8.2数据库概述</vt:lpstr>
      <vt:lpstr>8.2数据库概述</vt:lpstr>
      <vt:lpstr>8.2数据库概述</vt:lpstr>
      <vt:lpstr>8.2数据库概述</vt:lpstr>
      <vt:lpstr>8.3访问SQLite数据库</vt:lpstr>
      <vt:lpstr>8.3访问SQLite数据库</vt:lpstr>
      <vt:lpstr>8.3访问SQLite数据库</vt:lpstr>
      <vt:lpstr>8.3访问SQLite数据库</vt:lpstr>
      <vt:lpstr>8.3访问SQLite数据库</vt:lpstr>
      <vt:lpstr>8.3访问SQLite数据库</vt:lpstr>
      <vt:lpstr>8.3访问SQLite数据库</vt:lpstr>
      <vt:lpstr>8.3访问SQLite数据库</vt:lpstr>
      <vt:lpstr>8.3访问SQLite数据库</vt:lpstr>
      <vt:lpstr>8.4访问SQL Sever数据库</vt:lpstr>
      <vt:lpstr>8.4访问SQL Sever数据库</vt:lpstr>
      <vt:lpstr>8.4访问SQL Sever数据库</vt:lpstr>
      <vt:lpstr>8.4访问SQL Sever数据库</vt:lpstr>
      <vt:lpstr>8.4访问SQL Sever数据库</vt:lpstr>
      <vt:lpstr>8.4访问SQL Sever数据库</vt:lpstr>
      <vt:lpstr>8.4访问SQL Sever数据库</vt:lpstr>
      <vt:lpstr>8.4访问SQL Sever数据库</vt:lpstr>
      <vt:lpstr>8.4访问SQL Sever数据库</vt:lpstr>
      <vt:lpstr>8.4访问SQL Sever数据库</vt:lpstr>
      <vt:lpstr>8.5MYSQL数据库</vt:lpstr>
      <vt:lpstr>8.5MYSQL数据库</vt:lpstr>
      <vt:lpstr>8.5MYSQL数据库</vt:lpstr>
      <vt:lpstr>8.5MYSQL数据库</vt:lpstr>
      <vt:lpstr>本章实验</vt:lpstr>
      <vt:lpstr>本章习题</vt:lpstr>
      <vt:lpstr>本章习题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 l</dc:creator>
  <cp:lastModifiedBy>l l</cp:lastModifiedBy>
  <cp:revision>26</cp:revision>
  <dcterms:created xsi:type="dcterms:W3CDTF">2022-08-25T01:33:00Z</dcterms:created>
  <dcterms:modified xsi:type="dcterms:W3CDTF">2022-11-17T09:28:48Z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E72A4B38C19B4D43B5EA46A57579BD6D</vt:lpwstr>
  </property>
  <property fmtid="{D5CDD505-2E9C-101B-9397-08002B2CF9AE}" pid="3" name="KSOProductBuildVer">
    <vt:lpwstr>2052-11.1.0.12302</vt:lpwstr>
  </property>
</Properties>
</file>