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629" r:id="rId3"/>
    <p:sldId id="676" r:id="rId4"/>
    <p:sldId id="258" r:id="rId5"/>
    <p:sldId id="677" r:id="rId6"/>
    <p:sldId id="678" r:id="rId7"/>
    <p:sldId id="679" r:id="rId8"/>
    <p:sldId id="681" r:id="rId9"/>
    <p:sldId id="682" r:id="rId10"/>
    <p:sldId id="683" r:id="rId11"/>
    <p:sldId id="684" r:id="rId12"/>
    <p:sldId id="685" r:id="rId13"/>
    <p:sldId id="686" r:id="rId14"/>
    <p:sldId id="687" r:id="rId15"/>
    <p:sldId id="688" r:id="rId16"/>
    <p:sldId id="689" r:id="rId17"/>
    <p:sldId id="690" r:id="rId18"/>
    <p:sldId id="691" r:id="rId19"/>
    <p:sldId id="692" r:id="rId20"/>
    <p:sldId id="693" r:id="rId21"/>
    <p:sldId id="694" r:id="rId22"/>
    <p:sldId id="695" r:id="rId23"/>
    <p:sldId id="696" r:id="rId24"/>
    <p:sldId id="697" r:id="rId25"/>
    <p:sldId id="698" r:id="rId26"/>
    <p:sldId id="699" r:id="rId27"/>
    <p:sldId id="701" r:id="rId28"/>
    <p:sldId id="702" r:id="rId29"/>
    <p:sldId id="703" r:id="rId30"/>
    <p:sldId id="704" r:id="rId31"/>
    <p:sldId id="705" r:id="rId32"/>
    <p:sldId id="706" r:id="rId33"/>
    <p:sldId id="707" r:id="rId34"/>
    <p:sldId id="708" r:id="rId35"/>
    <p:sldId id="709" r:id="rId36"/>
    <p:sldId id="710" r:id="rId37"/>
    <p:sldId id="711" r:id="rId38"/>
    <p:sldId id="712" r:id="rId39"/>
    <p:sldId id="713" r:id="rId40"/>
    <p:sldId id="714" r:id="rId41"/>
    <p:sldId id="715" r:id="rId42"/>
    <p:sldId id="716" r:id="rId43"/>
    <p:sldId id="717" r:id="rId44"/>
    <p:sldId id="718" r:id="rId45"/>
    <p:sldId id="719" r:id="rId46"/>
    <p:sldId id="720" r:id="rId47"/>
    <p:sldId id="721" r:id="rId48"/>
    <p:sldId id="722" r:id="rId49"/>
    <p:sldId id="723" r:id="rId50"/>
    <p:sldId id="724" r:id="rId51"/>
    <p:sldId id="725" r:id="rId52"/>
    <p:sldId id="726" r:id="rId53"/>
    <p:sldId id="727" r:id="rId54"/>
    <p:sldId id="728" r:id="rId55"/>
    <p:sldId id="729" r:id="rId56"/>
    <p:sldId id="675" r:id="rId57"/>
  </p:sldIdLst>
  <p:sldSz cx="12192000" cy="6858000"/>
  <p:notesSz cx="6858000" cy="9144000"/>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5137" autoAdjust="0"/>
  </p:normalViewPr>
  <p:slideViewPr>
    <p:cSldViewPr snapToGrid="0">
      <p:cViewPr varScale="1">
        <p:scale>
          <a:sx n="97" d="100"/>
          <a:sy n="97" d="100"/>
        </p:scale>
        <p:origin x="60" y="159"/>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094FD-0964-423F-AE7D-FD9377A8C30B}" type="datetimeFigureOut">
              <a:rPr lang="zh-CN" altLang="en-US" smtClean="0"/>
              <a:t>2022/11/17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BEED5-26EE-46B3-BF4E-AC011328518F}" type="slidenum">
              <a:rPr lang="zh-CN" altLang="en-US" smtClean="0"/>
              <a:t>‹#›</a:t>
            </a:fld>
            <a:endParaRPr lang="zh-CN" altLang="en-US"/>
          </a:p>
        </p:txBody>
      </p:sp>
    </p:spTree>
    <p:extLst>
      <p:ext uri="{BB962C8B-B14F-4D97-AF65-F5344CB8AC3E}">
        <p14:creationId xmlns:p14="http://schemas.microsoft.com/office/powerpoint/2010/main" val="141955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C3E006BC-F8BB-4B8C-9A43-49DE5D573F3F}" type="datetimeFigureOut">
              <a:rPr lang="zh-CN" altLang="en-US" smtClean="0"/>
              <a:t>2022/11/17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9363702-F966-4E8B-8924-AF1F0D5B1F7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Date Placeholder 4"/>
          <p:cNvSpPr>
            <a:spLocks noGrp="1"/>
          </p:cNvSpPr>
          <p:nvPr>
            <p:ph type="dt" sz="half" idx="10"/>
          </p:nvPr>
        </p:nvSpPr>
        <p:spPr/>
        <p:txBody>
          <a:bodyPr/>
          <a:lstStyle/>
          <a:p>
            <a:fld id="{C3E006BC-F8BB-4B8C-9A43-49DE5D573F3F}" type="datetimeFigureOut">
              <a:rPr lang="zh-CN" altLang="en-US" smtClean="0"/>
              <a:t>2022/11/17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9363702-F966-4E8B-8924-AF1F0D5B1F79}" type="slidenum">
              <a:rPr lang="zh-CN" altLang="en-US" smtClean="0"/>
              <a:t>‹#›</a:t>
            </a:fld>
            <a:endParaRPr lang="zh-CN" altLang="en-US"/>
          </a:p>
        </p:txBody>
      </p:sp>
      <p:sp>
        <p:nvSpPr>
          <p:cNvPr id="8" name="Title 1"/>
          <p:cNvSpPr txBox="1"/>
          <p:nvPr userDrawn="1"/>
        </p:nvSpPr>
        <p:spPr>
          <a:xfrm>
            <a:off x="1" y="0"/>
            <a:ext cx="7677339" cy="733182"/>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zh-CN" altLang="en-US" sz="3600" dirty="0"/>
              <a:t>单击此处编辑母版标题样式</a:t>
            </a:r>
            <a:endParaRPr lang="en-US" sz="3600" dirty="0"/>
          </a:p>
        </p:txBody>
      </p:sp>
      <p:sp>
        <p:nvSpPr>
          <p:cNvPr id="2" name="Title Placeholder 1">
            <a:extLst>
              <a:ext uri="{FF2B5EF4-FFF2-40B4-BE49-F238E27FC236}">
                <a16:creationId xmlns:a16="http://schemas.microsoft.com/office/drawing/2014/main" id="{424C432E-7355-E378-20A0-781874D128E2}"/>
              </a:ext>
            </a:extLst>
          </p:cNvPr>
          <p:cNvSpPr txBox="1"/>
          <p:nvPr userDrawn="1"/>
        </p:nvSpPr>
        <p:spPr>
          <a:xfrm>
            <a:off x="7677340" y="0"/>
            <a:ext cx="4514660" cy="733182"/>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zh-CN" altLang="en-US" sz="2000" dirty="0">
                <a:solidFill>
                  <a:schemeClr val="bg1"/>
                </a:solidFill>
              </a:rPr>
              <a:t>第</a:t>
            </a:r>
            <a:r>
              <a:rPr lang="en-US" altLang="zh-CN" sz="2000" dirty="0">
                <a:solidFill>
                  <a:schemeClr val="bg1"/>
                </a:solidFill>
              </a:rPr>
              <a:t>1</a:t>
            </a:r>
            <a:r>
              <a:rPr lang="zh-CN" altLang="en-US" sz="2000" dirty="0">
                <a:solidFill>
                  <a:schemeClr val="bg1"/>
                </a:solidFill>
              </a:rPr>
              <a:t>章 </a:t>
            </a:r>
            <a:r>
              <a:rPr lang="en-US" altLang="zh-CN" sz="2000" dirty="0">
                <a:solidFill>
                  <a:schemeClr val="bg1"/>
                </a:solidFill>
              </a:rPr>
              <a:t>Python</a:t>
            </a:r>
            <a:r>
              <a:rPr lang="zh-CN" altLang="en-US" sz="2000" dirty="0">
                <a:solidFill>
                  <a:schemeClr val="bg1"/>
                </a:solidFill>
              </a:rPr>
              <a:t>基础知识与环境配置</a:t>
            </a:r>
            <a:endParaRPr lang="en-US" sz="2000"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Date Placeholder 4"/>
          <p:cNvSpPr>
            <a:spLocks noGrp="1"/>
          </p:cNvSpPr>
          <p:nvPr>
            <p:ph type="dt" sz="half" idx="10"/>
          </p:nvPr>
        </p:nvSpPr>
        <p:spPr/>
        <p:txBody>
          <a:bodyPr/>
          <a:lstStyle/>
          <a:p>
            <a:fld id="{C3E006BC-F8BB-4B8C-9A43-49DE5D573F3F}" type="datetimeFigureOut">
              <a:rPr lang="zh-CN" altLang="en-US" smtClean="0"/>
              <a:t>2022/11/17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9363702-F966-4E8B-8924-AF1F0D5B1F79}" type="slidenum">
              <a:rPr lang="zh-CN" altLang="en-US" smtClean="0"/>
              <a:t>‹#›</a:t>
            </a:fld>
            <a:endParaRPr lang="zh-CN" altLang="en-US"/>
          </a:p>
        </p:txBody>
      </p:sp>
      <p:sp>
        <p:nvSpPr>
          <p:cNvPr id="8" name="Title 1"/>
          <p:cNvSpPr txBox="1"/>
          <p:nvPr userDrawn="1"/>
        </p:nvSpPr>
        <p:spPr>
          <a:xfrm>
            <a:off x="1" y="0"/>
            <a:ext cx="7677339" cy="733182"/>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zh-CN" altLang="en-US" sz="3600" dirty="0"/>
              <a:t>单击此处编辑母版标题样式</a:t>
            </a:r>
            <a:endParaRPr lang="en-US" sz="3600" dirty="0"/>
          </a:p>
        </p:txBody>
      </p:sp>
      <p:sp>
        <p:nvSpPr>
          <p:cNvPr id="2" name="Title Placeholder 1">
            <a:extLst>
              <a:ext uri="{FF2B5EF4-FFF2-40B4-BE49-F238E27FC236}">
                <a16:creationId xmlns:a16="http://schemas.microsoft.com/office/drawing/2014/main" id="{7AAEF314-3E14-0234-9C74-4EC8CD9D4852}"/>
              </a:ext>
            </a:extLst>
          </p:cNvPr>
          <p:cNvSpPr txBox="1"/>
          <p:nvPr userDrawn="1"/>
        </p:nvSpPr>
        <p:spPr>
          <a:xfrm>
            <a:off x="7677340" y="0"/>
            <a:ext cx="4514660" cy="733182"/>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zh-CN" altLang="en-US" sz="2000" dirty="0">
                <a:solidFill>
                  <a:schemeClr val="bg1"/>
                </a:solidFill>
              </a:rPr>
              <a:t>第</a:t>
            </a:r>
            <a:r>
              <a:rPr lang="en-US" altLang="zh-CN" sz="2000" dirty="0">
                <a:solidFill>
                  <a:schemeClr val="bg1"/>
                </a:solidFill>
              </a:rPr>
              <a:t>1</a:t>
            </a:r>
            <a:r>
              <a:rPr lang="zh-CN" altLang="en-US" sz="2000" dirty="0">
                <a:solidFill>
                  <a:schemeClr val="bg1"/>
                </a:solidFill>
              </a:rPr>
              <a:t>章 </a:t>
            </a:r>
            <a:r>
              <a:rPr lang="en-US" altLang="zh-CN" sz="2000" dirty="0">
                <a:solidFill>
                  <a:schemeClr val="bg1"/>
                </a:solidFill>
              </a:rPr>
              <a:t>Python</a:t>
            </a:r>
            <a:r>
              <a:rPr lang="zh-CN" altLang="en-US" sz="2000" dirty="0">
                <a:solidFill>
                  <a:schemeClr val="bg1"/>
                </a:solidFill>
              </a:rPr>
              <a:t>基础知识与环境配置</a:t>
            </a:r>
            <a:endParaRPr lang="en-US" sz="2000"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3E006BC-F8BB-4B8C-9A43-49DE5D573F3F}" type="datetimeFigureOut">
              <a:rPr lang="zh-CN" altLang="en-US" smtClean="0"/>
              <a:t>2022/11/17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9363702-F966-4E8B-8924-AF1F0D5B1F79}" type="slidenum">
              <a:rPr lang="zh-CN" altLang="en-US" smtClean="0"/>
              <a:t>‹#›</a:t>
            </a:fld>
            <a:endParaRPr lang="zh-CN" altLang="en-US"/>
          </a:p>
        </p:txBody>
      </p:sp>
      <p:sp>
        <p:nvSpPr>
          <p:cNvPr id="7" name="Title Placeholder 1">
            <a:extLst>
              <a:ext uri="{FF2B5EF4-FFF2-40B4-BE49-F238E27FC236}">
                <a16:creationId xmlns:a16="http://schemas.microsoft.com/office/drawing/2014/main" id="{872B4E77-7EF8-ABF6-DF84-DF07AD86831F}"/>
              </a:ext>
            </a:extLst>
          </p:cNvPr>
          <p:cNvSpPr txBox="1"/>
          <p:nvPr userDrawn="1"/>
        </p:nvSpPr>
        <p:spPr>
          <a:xfrm>
            <a:off x="7677340" y="0"/>
            <a:ext cx="4514660" cy="733182"/>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zh-CN" altLang="en-US" sz="2000" dirty="0">
                <a:solidFill>
                  <a:schemeClr val="bg1"/>
                </a:solidFill>
              </a:rPr>
              <a:t>第</a:t>
            </a:r>
            <a:r>
              <a:rPr lang="en-US" altLang="zh-CN" sz="2000" dirty="0">
                <a:solidFill>
                  <a:schemeClr val="bg1"/>
                </a:solidFill>
              </a:rPr>
              <a:t>1</a:t>
            </a:r>
            <a:r>
              <a:rPr lang="zh-CN" altLang="en-US" sz="2000" dirty="0">
                <a:solidFill>
                  <a:schemeClr val="bg1"/>
                </a:solidFill>
              </a:rPr>
              <a:t>章 </a:t>
            </a:r>
            <a:r>
              <a:rPr lang="en-US" altLang="zh-CN" sz="2000" dirty="0">
                <a:solidFill>
                  <a:schemeClr val="bg1"/>
                </a:solidFill>
              </a:rPr>
              <a:t>Python</a:t>
            </a:r>
            <a:r>
              <a:rPr lang="zh-CN" altLang="en-US" sz="2000" dirty="0">
                <a:solidFill>
                  <a:schemeClr val="bg1"/>
                </a:solidFill>
              </a:rPr>
              <a:t>基础知识与环境配置</a:t>
            </a:r>
            <a:endParaRPr lang="en-US" sz="2000"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01BA3-108F-480D-AFBC-BF0D9BC15CC4}" type="datetimeFigureOut">
              <a:rPr lang="zh-CN" altLang="en-US" smtClean="0"/>
              <a:t>2022/11/17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811105D-B285-4AB0-8B08-57957BCCB059}" type="slidenum">
              <a:rPr lang="zh-CN" altLang="en-US" smtClean="0"/>
              <a:t>‹#›</a:t>
            </a:fld>
            <a:endParaRPr lang="zh-CN" altLang="en-US"/>
          </a:p>
        </p:txBody>
      </p:sp>
      <p:sp>
        <p:nvSpPr>
          <p:cNvPr id="5" name="Title 1">
            <a:extLst>
              <a:ext uri="{FF2B5EF4-FFF2-40B4-BE49-F238E27FC236}">
                <a16:creationId xmlns:a16="http://schemas.microsoft.com/office/drawing/2014/main" id="{3A7D8DAC-F631-18F9-2CA1-1DACBCCCCB30}"/>
              </a:ext>
            </a:extLst>
          </p:cNvPr>
          <p:cNvSpPr>
            <a:spLocks noGrp="1"/>
          </p:cNvSpPr>
          <p:nvPr>
            <p:ph type="title"/>
          </p:nvPr>
        </p:nvSpPr>
        <p:spPr>
          <a:xfrm>
            <a:off x="0" y="0"/>
            <a:ext cx="12191999" cy="952500"/>
          </a:xfrm>
        </p:spPr>
        <p:txBody>
          <a:bodyPr>
            <a:normAutofit/>
          </a:bodyPr>
          <a:lstStyle>
            <a:lvl1pPr algn="ctr">
              <a:defRPr sz="4000"/>
            </a:lvl1pPr>
          </a:lstStyle>
          <a:p>
            <a:r>
              <a:rPr lang="zh-CN" altLang="en-US" dirty="0"/>
              <a:t>单击此处编辑母版标题样式</a:t>
            </a:r>
            <a:endParaRPr lang="en-US" dirty="0"/>
          </a:p>
        </p:txBody>
      </p:sp>
      <p:sp>
        <p:nvSpPr>
          <p:cNvPr id="13" name="文本占位符 12">
            <a:extLst>
              <a:ext uri="{FF2B5EF4-FFF2-40B4-BE49-F238E27FC236}">
                <a16:creationId xmlns:a16="http://schemas.microsoft.com/office/drawing/2014/main" id="{B901CE75-6BCF-4559-73D8-9E6BDA0C0223}"/>
              </a:ext>
            </a:extLst>
          </p:cNvPr>
          <p:cNvSpPr>
            <a:spLocks noGrp="1"/>
          </p:cNvSpPr>
          <p:nvPr>
            <p:ph type="body" sz="quarter" idx="13"/>
          </p:nvPr>
        </p:nvSpPr>
        <p:spPr>
          <a:xfrm>
            <a:off x="371475" y="1485900"/>
            <a:ext cx="11563350" cy="4391025"/>
          </a:xfrm>
        </p:spPr>
        <p:txBody>
          <a:bodyPr/>
          <a:lstStyle>
            <a:lvl1pPr marL="0" indent="457200">
              <a:lnSpc>
                <a:spcPct val="150000"/>
              </a:lnSpc>
              <a:buNone/>
              <a:defRPr>
                <a:latin typeface="微软雅黑" panose="020B0503020204020204" pitchFamily="34" charset="-122"/>
                <a:ea typeface="微软雅黑" panose="020B0503020204020204" pitchFamily="34" charset="-122"/>
              </a:defRPr>
            </a:lvl1pPr>
          </a:lstStyle>
          <a:p>
            <a:pPr lvl="0"/>
            <a:endParaRPr lang="zh-CN" altLang="en-US" dirty="0"/>
          </a:p>
        </p:txBody>
      </p:sp>
    </p:spTree>
    <p:extLst>
      <p:ext uri="{BB962C8B-B14F-4D97-AF65-F5344CB8AC3E}">
        <p14:creationId xmlns:p14="http://schemas.microsoft.com/office/powerpoint/2010/main" val="18902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10"/>
          </p:nvPr>
        </p:nvSpPr>
        <p:spPr/>
        <p:txBody>
          <a:bodyPr/>
          <a:lstStyle/>
          <a:p>
            <a:fld id="{C3E006BC-F8BB-4B8C-9A43-49DE5D573F3F}" type="datetimeFigureOut">
              <a:rPr lang="zh-CN" altLang="en-US" smtClean="0"/>
              <a:t>2022/11/17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9363702-F966-4E8B-8924-AF1F0D5B1F79}" type="slidenum">
              <a:rPr lang="zh-CN" altLang="en-US" smtClean="0"/>
              <a:t>‹#›</a:t>
            </a:fld>
            <a:endParaRPr lang="zh-CN" altLang="en-US"/>
          </a:p>
        </p:txBody>
      </p:sp>
      <p:sp>
        <p:nvSpPr>
          <p:cNvPr id="7" name="Title Placeholder 1">
            <a:extLst>
              <a:ext uri="{FF2B5EF4-FFF2-40B4-BE49-F238E27FC236}">
                <a16:creationId xmlns:a16="http://schemas.microsoft.com/office/drawing/2014/main" id="{4BD8037F-F5A7-9890-EC25-B8BD84DDF544}"/>
              </a:ext>
            </a:extLst>
          </p:cNvPr>
          <p:cNvSpPr txBox="1"/>
          <p:nvPr userDrawn="1"/>
        </p:nvSpPr>
        <p:spPr>
          <a:xfrm>
            <a:off x="7677340" y="0"/>
            <a:ext cx="4514660" cy="733182"/>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zh-CN" altLang="en-US" sz="2000" dirty="0">
                <a:solidFill>
                  <a:schemeClr val="bg1"/>
                </a:solidFill>
              </a:rPr>
              <a:t>第</a:t>
            </a:r>
            <a:r>
              <a:rPr lang="en-US" altLang="zh-CN" sz="2000" dirty="0">
                <a:solidFill>
                  <a:schemeClr val="bg1"/>
                </a:solidFill>
              </a:rPr>
              <a:t>9</a:t>
            </a:r>
            <a:r>
              <a:rPr lang="zh-CN" altLang="en-US" sz="2000" dirty="0">
                <a:solidFill>
                  <a:schemeClr val="bg1"/>
                </a:solidFill>
              </a:rPr>
              <a:t>章 </a:t>
            </a:r>
            <a:r>
              <a:rPr lang="en-US" altLang="zh-CN" sz="2000" dirty="0">
                <a:solidFill>
                  <a:schemeClr val="bg1"/>
                </a:solidFill>
              </a:rPr>
              <a:t>Python</a:t>
            </a:r>
            <a:r>
              <a:rPr lang="zh-CN" altLang="en-US" sz="2000" dirty="0">
                <a:solidFill>
                  <a:schemeClr val="bg1"/>
                </a:solidFill>
              </a:rPr>
              <a:t>与数据分析</a:t>
            </a:r>
            <a:endParaRPr lang="en-US" sz="20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3E006BC-F8BB-4B8C-9A43-49DE5D573F3F}" type="datetimeFigureOut">
              <a:rPr lang="zh-CN" altLang="en-US" smtClean="0"/>
              <a:t>2022/11/17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9363702-F966-4E8B-8924-AF1F0D5B1F7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节目录">
    <p:spTree>
      <p:nvGrpSpPr>
        <p:cNvPr id="1" name=""/>
        <p:cNvGrpSpPr/>
        <p:nvPr/>
      </p:nvGrpSpPr>
      <p:grpSpPr>
        <a:xfrm>
          <a:off x="0" y="0"/>
          <a:ext cx="0" cy="0"/>
          <a:chOff x="0" y="0"/>
          <a:chExt cx="0" cy="0"/>
        </a:xfrm>
      </p:grpSpPr>
      <p:sp>
        <p:nvSpPr>
          <p:cNvPr id="2" name="Title 1"/>
          <p:cNvSpPr>
            <a:spLocks noGrp="1"/>
          </p:cNvSpPr>
          <p:nvPr>
            <p:ph type="title"/>
          </p:nvPr>
        </p:nvSpPr>
        <p:spPr>
          <a:xfrm>
            <a:off x="838200" y="464270"/>
            <a:ext cx="10515600" cy="608160"/>
          </a:xfrm>
        </p:spPr>
        <p:txBody>
          <a:bodyPr anchor="b">
            <a:noAutofit/>
          </a:bodyPr>
          <a:lstStyle>
            <a:lvl1pPr algn="ctr">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1525772"/>
            <a:ext cx="10515600" cy="456387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p:txBody>
          <a:bodyPr/>
          <a:lstStyle/>
          <a:p>
            <a:fld id="{C3E006BC-F8BB-4B8C-9A43-49DE5D573F3F}" type="datetimeFigureOut">
              <a:rPr lang="zh-CN" altLang="en-US" smtClean="0"/>
              <a:t>2022/11/17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9363702-F966-4E8B-8924-AF1F0D5B1F79}" type="slidenum">
              <a:rPr lang="zh-CN" altLang="en-US" smtClean="0"/>
              <a:t>‹#›</a:t>
            </a:fld>
            <a:endParaRPr lang="zh-CN" altLang="en-US"/>
          </a:p>
        </p:txBody>
      </p:sp>
    </p:spTree>
    <p:extLst>
      <p:ext uri="{BB962C8B-B14F-4D97-AF65-F5344CB8AC3E}">
        <p14:creationId xmlns:p14="http://schemas.microsoft.com/office/powerpoint/2010/main" val="313789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371475" y="1085850"/>
            <a:ext cx="5648325" cy="5091113"/>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Content Placeholder 3"/>
          <p:cNvSpPr>
            <a:spLocks noGrp="1"/>
          </p:cNvSpPr>
          <p:nvPr>
            <p:ph sz="half" idx="2"/>
          </p:nvPr>
        </p:nvSpPr>
        <p:spPr>
          <a:xfrm>
            <a:off x="6172200" y="1085850"/>
            <a:ext cx="5181600" cy="5091113"/>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5" name="Date Placeholder 4"/>
          <p:cNvSpPr>
            <a:spLocks noGrp="1"/>
          </p:cNvSpPr>
          <p:nvPr>
            <p:ph type="dt" sz="half" idx="10"/>
          </p:nvPr>
        </p:nvSpPr>
        <p:spPr/>
        <p:txBody>
          <a:bodyPr/>
          <a:lstStyle/>
          <a:p>
            <a:fld id="{C3E006BC-F8BB-4B8C-9A43-49DE5D573F3F}" type="datetimeFigureOut">
              <a:rPr lang="zh-CN" altLang="en-US" smtClean="0"/>
              <a:t>2022/11/17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9363702-F966-4E8B-8924-AF1F0D5B1F79}" type="slidenum">
              <a:rPr lang="zh-CN" altLang="en-US" smtClean="0"/>
              <a:t>‹#›</a:t>
            </a:fld>
            <a:endParaRPr lang="zh-CN" altLang="en-US"/>
          </a:p>
        </p:txBody>
      </p:sp>
      <p:sp>
        <p:nvSpPr>
          <p:cNvPr id="8" name="Title Placeholder 1">
            <a:extLst>
              <a:ext uri="{FF2B5EF4-FFF2-40B4-BE49-F238E27FC236}">
                <a16:creationId xmlns:a16="http://schemas.microsoft.com/office/drawing/2014/main" id="{43BB21E8-BE31-07B9-6173-81396BE632BA}"/>
              </a:ext>
            </a:extLst>
          </p:cNvPr>
          <p:cNvSpPr txBox="1"/>
          <p:nvPr userDrawn="1"/>
        </p:nvSpPr>
        <p:spPr>
          <a:xfrm>
            <a:off x="7677340" y="0"/>
            <a:ext cx="4514660" cy="733182"/>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zh-CN" altLang="en-US" sz="2000" dirty="0">
                <a:solidFill>
                  <a:schemeClr val="bg1"/>
                </a:solidFill>
              </a:rPr>
              <a:t>第</a:t>
            </a:r>
            <a:r>
              <a:rPr lang="en-US" altLang="zh-CN" sz="2000" dirty="0">
                <a:solidFill>
                  <a:schemeClr val="bg1"/>
                </a:solidFill>
              </a:rPr>
              <a:t>1</a:t>
            </a:r>
            <a:r>
              <a:rPr lang="zh-CN" altLang="en-US" sz="2000" dirty="0">
                <a:solidFill>
                  <a:schemeClr val="bg1"/>
                </a:solidFill>
              </a:rPr>
              <a:t>章 </a:t>
            </a:r>
            <a:r>
              <a:rPr lang="en-US" altLang="zh-CN" sz="2000" dirty="0">
                <a:solidFill>
                  <a:schemeClr val="bg1"/>
                </a:solidFill>
              </a:rPr>
              <a:t>Python</a:t>
            </a:r>
            <a:r>
              <a:rPr lang="zh-CN" altLang="en-US" sz="2000" dirty="0">
                <a:solidFill>
                  <a:schemeClr val="bg1"/>
                </a:solidFill>
              </a:rPr>
              <a:t>基础知识与环境配置</a:t>
            </a:r>
            <a:endParaRPr lang="en-US" sz="2000"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475" y="1004888"/>
            <a:ext cx="56261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Content Placeholder 3"/>
          <p:cNvSpPr>
            <a:spLocks noGrp="1"/>
          </p:cNvSpPr>
          <p:nvPr>
            <p:ph sz="half" idx="2"/>
          </p:nvPr>
        </p:nvSpPr>
        <p:spPr>
          <a:xfrm>
            <a:off x="371476" y="1995487"/>
            <a:ext cx="5626100" cy="4194176"/>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5" name="Text Placeholder 4"/>
          <p:cNvSpPr>
            <a:spLocks noGrp="1"/>
          </p:cNvSpPr>
          <p:nvPr>
            <p:ph type="body" sz="quarter" idx="3"/>
          </p:nvPr>
        </p:nvSpPr>
        <p:spPr>
          <a:xfrm>
            <a:off x="6194427" y="1009651"/>
            <a:ext cx="56260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Content Placeholder 5"/>
          <p:cNvSpPr>
            <a:spLocks noGrp="1"/>
          </p:cNvSpPr>
          <p:nvPr>
            <p:ph sz="quarter" idx="4"/>
          </p:nvPr>
        </p:nvSpPr>
        <p:spPr>
          <a:xfrm>
            <a:off x="6194424" y="1995487"/>
            <a:ext cx="5626100" cy="4194176"/>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7" name="Date Placeholder 6"/>
          <p:cNvSpPr>
            <a:spLocks noGrp="1"/>
          </p:cNvSpPr>
          <p:nvPr>
            <p:ph type="dt" sz="half" idx="10"/>
          </p:nvPr>
        </p:nvSpPr>
        <p:spPr/>
        <p:txBody>
          <a:bodyPr/>
          <a:lstStyle/>
          <a:p>
            <a:fld id="{C3E006BC-F8BB-4B8C-9A43-49DE5D573F3F}" type="datetimeFigureOut">
              <a:rPr lang="zh-CN" altLang="en-US" smtClean="0"/>
              <a:t>2022/11/17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9363702-F966-4E8B-8924-AF1F0D5B1F79}" type="slidenum">
              <a:rPr lang="zh-CN" altLang="en-US" smtClean="0"/>
              <a:t>‹#›</a:t>
            </a:fld>
            <a:endParaRPr lang="zh-CN" altLang="en-US"/>
          </a:p>
        </p:txBody>
      </p:sp>
      <p:sp>
        <p:nvSpPr>
          <p:cNvPr id="10" name="Title Placeholder 1"/>
          <p:cNvSpPr>
            <a:spLocks noGrp="1"/>
          </p:cNvSpPr>
          <p:nvPr>
            <p:ph type="title"/>
          </p:nvPr>
        </p:nvSpPr>
        <p:spPr>
          <a:xfrm>
            <a:off x="1" y="0"/>
            <a:ext cx="7677339" cy="733182"/>
          </a:xfrm>
          <a:prstGeom prst="rect">
            <a:avLst/>
          </a:prstGeom>
          <a:solidFill>
            <a:srgbClr val="0070C0"/>
          </a:solidFill>
        </p:spPr>
        <p:txBody>
          <a:bodyPr vert="horz" lIns="91440" tIns="45720" rIns="91440" bIns="45720" rtlCol="0" anchor="ctr">
            <a:normAutofit/>
          </a:bodyPr>
          <a:lstStyle/>
          <a:p>
            <a:r>
              <a:rPr lang="zh-CN" altLang="en-US" dirty="0"/>
              <a:t>单击此处编辑母版标题样式</a:t>
            </a:r>
            <a:endParaRPr lang="en-US" dirty="0"/>
          </a:p>
        </p:txBody>
      </p:sp>
      <p:sp>
        <p:nvSpPr>
          <p:cNvPr id="2" name="Title Placeholder 1">
            <a:extLst>
              <a:ext uri="{FF2B5EF4-FFF2-40B4-BE49-F238E27FC236}">
                <a16:creationId xmlns:a16="http://schemas.microsoft.com/office/drawing/2014/main" id="{939F1430-94D1-8581-6158-DE884C0DA475}"/>
              </a:ext>
            </a:extLst>
          </p:cNvPr>
          <p:cNvSpPr txBox="1"/>
          <p:nvPr userDrawn="1"/>
        </p:nvSpPr>
        <p:spPr>
          <a:xfrm>
            <a:off x="7677340" y="0"/>
            <a:ext cx="4514660" cy="733182"/>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zh-CN" altLang="en-US" sz="2000" dirty="0">
                <a:solidFill>
                  <a:schemeClr val="bg1"/>
                </a:solidFill>
              </a:rPr>
              <a:t>第</a:t>
            </a:r>
            <a:r>
              <a:rPr lang="en-US" altLang="zh-CN" sz="2000" dirty="0">
                <a:solidFill>
                  <a:schemeClr val="bg1"/>
                </a:solidFill>
              </a:rPr>
              <a:t>1</a:t>
            </a:r>
            <a:r>
              <a:rPr lang="zh-CN" altLang="en-US" sz="2000" dirty="0">
                <a:solidFill>
                  <a:schemeClr val="bg1"/>
                </a:solidFill>
              </a:rPr>
              <a:t>章 </a:t>
            </a:r>
            <a:r>
              <a:rPr lang="en-US" altLang="zh-CN" sz="2000" dirty="0">
                <a:solidFill>
                  <a:schemeClr val="bg1"/>
                </a:solidFill>
              </a:rPr>
              <a:t>Python</a:t>
            </a:r>
            <a:r>
              <a:rPr lang="zh-CN" altLang="en-US" sz="2000" dirty="0">
                <a:solidFill>
                  <a:schemeClr val="bg1"/>
                </a:solidFill>
              </a:rPr>
              <a:t>基础知识与环境配置</a:t>
            </a:r>
            <a:endParaRPr lang="en-US" sz="2000"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C3E006BC-F8BB-4B8C-9A43-49DE5D573F3F}" type="datetimeFigureOut">
              <a:rPr lang="zh-CN" altLang="en-US" smtClean="0"/>
              <a:t>2022/11/17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9363702-F966-4E8B-8924-AF1F0D5B1F79}" type="slidenum">
              <a:rPr lang="zh-CN" altLang="en-US" smtClean="0"/>
              <a:t>‹#›</a:t>
            </a:fld>
            <a:endParaRPr lang="zh-CN" altLang="en-US"/>
          </a:p>
        </p:txBody>
      </p:sp>
      <p:sp>
        <p:nvSpPr>
          <p:cNvPr id="6" name="Title Placeholder 1">
            <a:extLst>
              <a:ext uri="{FF2B5EF4-FFF2-40B4-BE49-F238E27FC236}">
                <a16:creationId xmlns:a16="http://schemas.microsoft.com/office/drawing/2014/main" id="{3C12A036-A2E0-0D06-8F9F-81DA7D141C3D}"/>
              </a:ext>
            </a:extLst>
          </p:cNvPr>
          <p:cNvSpPr txBox="1"/>
          <p:nvPr userDrawn="1"/>
        </p:nvSpPr>
        <p:spPr>
          <a:xfrm>
            <a:off x="7677340" y="0"/>
            <a:ext cx="4514660" cy="733182"/>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zh-CN" altLang="en-US" sz="2000" dirty="0">
                <a:solidFill>
                  <a:schemeClr val="bg1"/>
                </a:solidFill>
              </a:rPr>
              <a:t>第</a:t>
            </a:r>
            <a:r>
              <a:rPr lang="en-US" altLang="zh-CN" sz="2000" dirty="0">
                <a:solidFill>
                  <a:schemeClr val="bg1"/>
                </a:solidFill>
              </a:rPr>
              <a:t>1</a:t>
            </a:r>
            <a:r>
              <a:rPr lang="zh-CN" altLang="en-US" sz="2000" dirty="0">
                <a:solidFill>
                  <a:schemeClr val="bg1"/>
                </a:solidFill>
              </a:rPr>
              <a:t>章 </a:t>
            </a:r>
            <a:r>
              <a:rPr lang="en-US" altLang="zh-CN" sz="2000" dirty="0">
                <a:solidFill>
                  <a:schemeClr val="bg1"/>
                </a:solidFill>
              </a:rPr>
              <a:t>Python</a:t>
            </a:r>
            <a:r>
              <a:rPr lang="zh-CN" altLang="en-US" sz="2000" dirty="0">
                <a:solidFill>
                  <a:schemeClr val="bg1"/>
                </a:solidFill>
              </a:rPr>
              <a:t>基础知识与环境配置</a:t>
            </a:r>
            <a:endParaRPr lang="en-US" sz="2000"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06BC-F8BB-4B8C-9A43-49DE5D573F3F}" type="datetimeFigureOut">
              <a:rPr lang="zh-CN" altLang="en-US" smtClean="0"/>
              <a:t>2022/11/17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9363702-F966-4E8B-8924-AF1F0D5B1F79}" type="slidenum">
              <a:rPr lang="zh-CN" altLang="en-US" smtClean="0"/>
              <a:t>‹#›</a:t>
            </a:fld>
            <a:endParaRPr lang="zh-CN" altLang="en-US"/>
          </a:p>
        </p:txBody>
      </p:sp>
      <p:sp>
        <p:nvSpPr>
          <p:cNvPr id="5" name="Title 1"/>
          <p:cNvSpPr>
            <a:spLocks noGrp="1"/>
          </p:cNvSpPr>
          <p:nvPr>
            <p:ph type="title"/>
          </p:nvPr>
        </p:nvSpPr>
        <p:spPr>
          <a:xfrm>
            <a:off x="1" y="0"/>
            <a:ext cx="7677339" cy="733182"/>
          </a:xfrm>
        </p:spPr>
        <p:txBody>
          <a:bodyPr/>
          <a:lstStyle/>
          <a:p>
            <a:r>
              <a:rPr lang="zh-CN" altLang="en-US" dirty="0"/>
              <a:t>单击此处编辑母版标题样式</a:t>
            </a:r>
            <a:endParaRPr lang="en-US" dirty="0"/>
          </a:p>
        </p:txBody>
      </p:sp>
      <p:sp>
        <p:nvSpPr>
          <p:cNvPr id="6" name="Title Placeholder 1">
            <a:extLst>
              <a:ext uri="{FF2B5EF4-FFF2-40B4-BE49-F238E27FC236}">
                <a16:creationId xmlns:a16="http://schemas.microsoft.com/office/drawing/2014/main" id="{3642EB13-BDC6-2243-A173-45D07AD63DE4}"/>
              </a:ext>
            </a:extLst>
          </p:cNvPr>
          <p:cNvSpPr txBox="1"/>
          <p:nvPr userDrawn="1"/>
        </p:nvSpPr>
        <p:spPr>
          <a:xfrm>
            <a:off x="7677340" y="0"/>
            <a:ext cx="4514660" cy="733182"/>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zh-CN" altLang="en-US" sz="2000" dirty="0">
                <a:solidFill>
                  <a:schemeClr val="bg1"/>
                </a:solidFill>
              </a:rPr>
              <a:t>第</a:t>
            </a:r>
            <a:r>
              <a:rPr lang="en-US" altLang="zh-CN" sz="2000" dirty="0">
                <a:solidFill>
                  <a:schemeClr val="bg1"/>
                </a:solidFill>
              </a:rPr>
              <a:t>1</a:t>
            </a:r>
            <a:r>
              <a:rPr lang="zh-CN" altLang="en-US" sz="2000" dirty="0">
                <a:solidFill>
                  <a:schemeClr val="bg1"/>
                </a:solidFill>
              </a:rPr>
              <a:t>章 </a:t>
            </a:r>
            <a:r>
              <a:rPr lang="en-US" altLang="zh-CN" sz="2000" dirty="0">
                <a:solidFill>
                  <a:schemeClr val="bg1"/>
                </a:solidFill>
              </a:rPr>
              <a:t>Python</a:t>
            </a:r>
            <a:r>
              <a:rPr lang="zh-CN" altLang="en-US" sz="2000" dirty="0">
                <a:solidFill>
                  <a:schemeClr val="bg1"/>
                </a:solidFill>
              </a:rPr>
              <a:t>基础知识与环境配置</a:t>
            </a:r>
            <a:endParaRPr lang="en-US" sz="2000"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06BC-F8BB-4B8C-9A43-49DE5D573F3F}" type="datetimeFigureOut">
              <a:rPr lang="zh-CN" altLang="en-US" smtClean="0"/>
              <a:t>2022/11/17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9363702-F966-4E8B-8924-AF1F0D5B1F79}" type="slidenum">
              <a:rPr lang="zh-CN" altLang="en-US" smtClean="0"/>
              <a:t>‹#›</a:t>
            </a:fld>
            <a:endParaRPr lang="zh-CN" altLang="en-US"/>
          </a:p>
        </p:txBody>
      </p:sp>
      <p:sp>
        <p:nvSpPr>
          <p:cNvPr id="5" name="Picture Placeholder 4"/>
          <p:cNvSpPr>
            <a:spLocks noGrp="1"/>
          </p:cNvSpPr>
          <p:nvPr>
            <p:ph type="pic" sz="quarter" idx="13"/>
          </p:nvPr>
        </p:nvSpPr>
        <p:spPr>
          <a:xfrm>
            <a:off x="4604113" y="0"/>
            <a:ext cx="7587887" cy="6858000"/>
          </a:xfrm>
          <a:custGeom>
            <a:avLst/>
            <a:gdLst>
              <a:gd name="connsiteX0" fmla="*/ 208864 w 7587887"/>
              <a:gd name="connsiteY0" fmla="*/ 0 h 6858000"/>
              <a:gd name="connsiteX1" fmla="*/ 7587887 w 7587887"/>
              <a:gd name="connsiteY1" fmla="*/ 0 h 6858000"/>
              <a:gd name="connsiteX2" fmla="*/ 7587887 w 7587887"/>
              <a:gd name="connsiteY2" fmla="*/ 6858000 h 6858000"/>
              <a:gd name="connsiteX3" fmla="*/ 4098321 w 7587887"/>
              <a:gd name="connsiteY3" fmla="*/ 6858000 h 6858000"/>
              <a:gd name="connsiteX4" fmla="*/ 4527676 w 7587887"/>
              <a:gd name="connsiteY4" fmla="*/ 6204458 h 6858000"/>
              <a:gd name="connsiteX5" fmla="*/ 5020172 w 7587887"/>
              <a:gd name="connsiteY5" fmla="*/ 5655651 h 6858000"/>
              <a:gd name="connsiteX6" fmla="*/ 4885473 w 7587887"/>
              <a:gd name="connsiteY6" fmla="*/ 4759125 h 6858000"/>
              <a:gd name="connsiteX7" fmla="*/ 4081483 w 7587887"/>
              <a:gd name="connsiteY7" fmla="*/ 4277348 h 6858000"/>
              <a:gd name="connsiteX8" fmla="*/ 3412194 w 7587887"/>
              <a:gd name="connsiteY8" fmla="*/ 4105584 h 6858000"/>
              <a:gd name="connsiteX9" fmla="*/ 2595576 w 7587887"/>
              <a:gd name="connsiteY9" fmla="*/ 3171354 h 6858000"/>
              <a:gd name="connsiteX10" fmla="*/ 2241989 w 7587887"/>
              <a:gd name="connsiteY10" fmla="*/ 2446593 h 6858000"/>
              <a:gd name="connsiteX11" fmla="*/ 1113878 w 7587887"/>
              <a:gd name="connsiteY11" fmla="*/ 1834945 h 6858000"/>
              <a:gd name="connsiteX12" fmla="*/ 82583 w 7587887"/>
              <a:gd name="connsiteY12" fmla="*/ 1101805 h 6858000"/>
              <a:gd name="connsiteX13" fmla="*/ 166771 w 7587887"/>
              <a:gd name="connsiteY13" fmla="*/ 75409 h 6858000"/>
              <a:gd name="connsiteX14" fmla="*/ 208864 w 7587887"/>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7887" h="6858000">
                <a:moveTo>
                  <a:pt x="208864" y="0"/>
                </a:moveTo>
                <a:cubicBezTo>
                  <a:pt x="208864" y="0"/>
                  <a:pt x="208864" y="0"/>
                  <a:pt x="7587887" y="0"/>
                </a:cubicBezTo>
                <a:lnTo>
                  <a:pt x="7587887" y="6858000"/>
                </a:lnTo>
                <a:cubicBezTo>
                  <a:pt x="7587887" y="6858000"/>
                  <a:pt x="7587887" y="6858000"/>
                  <a:pt x="4098321" y="6858000"/>
                </a:cubicBezTo>
                <a:cubicBezTo>
                  <a:pt x="4182508" y="6610827"/>
                  <a:pt x="4338255" y="6388791"/>
                  <a:pt x="4527676" y="6204458"/>
                </a:cubicBezTo>
                <a:cubicBezTo>
                  <a:pt x="4704469" y="6032694"/>
                  <a:pt x="4914938" y="5877687"/>
                  <a:pt x="5020172" y="5655651"/>
                </a:cubicBezTo>
                <a:cubicBezTo>
                  <a:pt x="5154872" y="5370774"/>
                  <a:pt x="5083313" y="5010488"/>
                  <a:pt x="4885473" y="4759125"/>
                </a:cubicBezTo>
                <a:cubicBezTo>
                  <a:pt x="4687632" y="4511953"/>
                  <a:pt x="4388767" y="4356946"/>
                  <a:pt x="4081483" y="4277348"/>
                </a:cubicBezTo>
                <a:cubicBezTo>
                  <a:pt x="3858387" y="4218697"/>
                  <a:pt x="3622662" y="4197750"/>
                  <a:pt x="3412194" y="4105584"/>
                </a:cubicBezTo>
                <a:cubicBezTo>
                  <a:pt x="3020722" y="3938009"/>
                  <a:pt x="2763951" y="3560965"/>
                  <a:pt x="2595576" y="3171354"/>
                </a:cubicBezTo>
                <a:cubicBezTo>
                  <a:pt x="2490342" y="2919992"/>
                  <a:pt x="2410364" y="2656061"/>
                  <a:pt x="2241989" y="2446593"/>
                </a:cubicBezTo>
                <a:cubicBezTo>
                  <a:pt x="1972590" y="2107254"/>
                  <a:pt x="1526396" y="1973194"/>
                  <a:pt x="1113878" y="1834945"/>
                </a:cubicBezTo>
                <a:cubicBezTo>
                  <a:pt x="705570" y="1692506"/>
                  <a:pt x="267795" y="1495606"/>
                  <a:pt x="82583" y="1101805"/>
                </a:cubicBezTo>
                <a:cubicBezTo>
                  <a:pt x="-64745" y="779223"/>
                  <a:pt x="-1604" y="389612"/>
                  <a:pt x="166771" y="75409"/>
                </a:cubicBezTo>
                <a:cubicBezTo>
                  <a:pt x="183608" y="50273"/>
                  <a:pt x="196236" y="25136"/>
                  <a:pt x="208864" y="0"/>
                </a:cubicBezTo>
                <a:close/>
              </a:path>
            </a:pathLst>
          </a:custGeom>
          <a:solidFill>
            <a:schemeClr val="bg2">
              <a:lumMod val="95000"/>
            </a:schemeClr>
          </a:solidFill>
        </p:spPr>
        <p:txBody>
          <a:bodyPr wrap="square">
            <a:noAutofit/>
          </a:bodyPr>
          <a:lstStyle>
            <a:lvl1pPr>
              <a:defRPr sz="800"/>
            </a:lvl1pPr>
          </a:lstStyle>
          <a:p>
            <a:endParaRPr lang="en-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7677339" cy="733182"/>
          </a:xfrm>
          <a:prstGeom prst="rect">
            <a:avLst/>
          </a:prstGeom>
          <a:solidFill>
            <a:srgbClr val="0070C0"/>
          </a:solidFill>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371475" y="1095375"/>
            <a:ext cx="11563350" cy="508158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371475" y="6356350"/>
            <a:ext cx="320992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006BC-F8BB-4B8C-9A43-49DE5D573F3F}" type="datetimeFigureOut">
              <a:rPr lang="zh-CN" altLang="en-US" smtClean="0"/>
              <a:t>2022/11/17</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599" y="6356350"/>
            <a:ext cx="33242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63702-F966-4E8B-8924-AF1F0D5B1F7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chor="ctr">
            <a:normAutofit/>
          </a:bodyPr>
          <a:lstStyle/>
          <a:p>
            <a:pPr>
              <a:lnSpc>
                <a:spcPct val="130000"/>
              </a:lnSpc>
            </a:pPr>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章</a:t>
            </a:r>
            <a:br>
              <a:rPr lang="zh-CN" altLang="en-US" dirty="0">
                <a:latin typeface="微软雅黑" panose="020B0503020204020204" pitchFamily="34" charset="-122"/>
                <a:ea typeface="微软雅黑" panose="020B0503020204020204" pitchFamily="34" charset="-122"/>
              </a:rPr>
            </a:br>
            <a:r>
              <a:rPr lang="en-US" altLang="zh-CN" dirty="0">
                <a:latin typeface="微软雅黑" panose="020B0503020204020204" pitchFamily="34" charset="-122"/>
                <a:ea typeface="微软雅黑" panose="020B0503020204020204" pitchFamily="34" charset="-122"/>
              </a:rPr>
              <a:t>Python</a:t>
            </a:r>
            <a:r>
              <a:rPr lang="zh-CN" altLang="en-US" dirty="0">
                <a:latin typeface="微软雅黑" panose="020B0503020204020204" pitchFamily="34" charset="-122"/>
                <a:ea typeface="微软雅黑" panose="020B0503020204020204" pitchFamily="34" charset="-122"/>
              </a:rPr>
              <a:t>与数据分析</a:t>
            </a:r>
          </a:p>
        </p:txBody>
      </p:sp>
      <p:sp>
        <p:nvSpPr>
          <p:cNvPr id="3" name="副标题 2"/>
          <p:cNvSpPr>
            <a:spLocks noGrp="1"/>
          </p:cNvSpPr>
          <p:nvPr>
            <p:ph type="subTitle" idx="1"/>
          </p:nvPr>
        </p:nvSpPr>
        <p:spPr/>
        <p:txBody>
          <a:bodyPr/>
          <a:lstStyle/>
          <a:p>
            <a:endParaRPr lang="zh-CN" altLang="en-US" dirty="0"/>
          </a:p>
        </p:txBody>
      </p:sp>
      <p:pic>
        <p:nvPicPr>
          <p:cNvPr id="5" name="图片 4">
            <a:extLst>
              <a:ext uri="{FF2B5EF4-FFF2-40B4-BE49-F238E27FC236}">
                <a16:creationId xmlns:a16="http://schemas.microsoft.com/office/drawing/2014/main" id="{542644BC-B4A8-D200-8919-2614B6445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2931" y="-1"/>
            <a:ext cx="2089069" cy="11223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lstStyle/>
          <a:p>
            <a:pPr marL="0" indent="457200">
              <a:buNone/>
            </a:pPr>
            <a:r>
              <a:rPr lang="en-US" altLang="zh-CN" dirty="0"/>
              <a:t>4. </a:t>
            </a:r>
            <a:r>
              <a:rPr lang="en-US" altLang="zh-CN" dirty="0" err="1"/>
              <a:t>ndarray</a:t>
            </a:r>
            <a:r>
              <a:rPr lang="zh-CN" altLang="en-US" dirty="0"/>
              <a:t>的运算</a:t>
            </a:r>
          </a:p>
          <a:p>
            <a:pPr marL="0" indent="457200">
              <a:buNone/>
            </a:pPr>
            <a:r>
              <a:rPr lang="en-US" altLang="zh-CN" dirty="0" err="1"/>
              <a:t>ndarray</a:t>
            </a:r>
            <a:r>
              <a:rPr lang="zh-CN" altLang="en-US" dirty="0"/>
              <a:t>可以直接使用四则运算符</a:t>
            </a:r>
            <a:r>
              <a:rPr lang="en-US" altLang="zh-CN" dirty="0"/>
              <a:t>+</a:t>
            </a:r>
            <a:r>
              <a:rPr lang="zh-CN" altLang="en-US" dirty="0"/>
              <a:t>、</a:t>
            </a:r>
            <a:r>
              <a:rPr lang="en-US" altLang="zh-CN" dirty="0"/>
              <a:t>-</a:t>
            </a:r>
            <a:r>
              <a:rPr lang="zh-CN" altLang="en-US" dirty="0"/>
              <a:t>、*、</a:t>
            </a:r>
            <a:r>
              <a:rPr lang="en-US" altLang="zh-CN" dirty="0"/>
              <a:t>/</a:t>
            </a:r>
            <a:r>
              <a:rPr lang="zh-CN" altLang="en-US" dirty="0"/>
              <a:t>、**来完成运算操作，也可使用</a:t>
            </a:r>
            <a:r>
              <a:rPr lang="en-US" altLang="zh-CN" dirty="0"/>
              <a:t>add()</a:t>
            </a:r>
            <a:r>
              <a:rPr lang="zh-CN" altLang="en-US" dirty="0"/>
              <a:t>、</a:t>
            </a:r>
            <a:r>
              <a:rPr lang="en-US" altLang="zh-CN" dirty="0"/>
              <a:t>subtract()</a:t>
            </a:r>
            <a:r>
              <a:rPr lang="zh-CN" altLang="en-US" dirty="0"/>
              <a:t>、</a:t>
            </a:r>
            <a:r>
              <a:rPr lang="en-US" altLang="zh-CN" dirty="0"/>
              <a:t>multiply()</a:t>
            </a:r>
            <a:r>
              <a:rPr lang="zh-CN" altLang="en-US" dirty="0"/>
              <a:t>、</a:t>
            </a:r>
            <a:r>
              <a:rPr lang="en-US" altLang="zh-CN" dirty="0"/>
              <a:t>divide()</a:t>
            </a:r>
            <a:r>
              <a:rPr lang="zh-CN" altLang="en-US" dirty="0"/>
              <a:t>函数实现数组的加、减、乘、除运算。</a:t>
            </a:r>
            <a:r>
              <a:rPr lang="en-US" altLang="zh-CN" dirty="0" err="1"/>
              <a:t>ndarray</a:t>
            </a:r>
            <a:r>
              <a:rPr lang="zh-CN" altLang="en-US" dirty="0"/>
              <a:t>也支持关系运算符</a:t>
            </a:r>
            <a:r>
              <a:rPr lang="en-US" altLang="zh-CN" dirty="0"/>
              <a:t>&gt;</a:t>
            </a:r>
            <a:r>
              <a:rPr lang="zh-CN" altLang="en-US" dirty="0"/>
              <a:t>、</a:t>
            </a:r>
            <a:r>
              <a:rPr lang="en-US" altLang="zh-CN" dirty="0"/>
              <a:t>&gt;=</a:t>
            </a:r>
            <a:r>
              <a:rPr lang="zh-CN" altLang="en-US" dirty="0"/>
              <a:t>、</a:t>
            </a:r>
            <a:r>
              <a:rPr lang="en-US" altLang="zh-CN" dirty="0"/>
              <a:t>&lt;</a:t>
            </a:r>
            <a:r>
              <a:rPr lang="zh-CN" altLang="en-US" dirty="0"/>
              <a:t>、</a:t>
            </a:r>
            <a:r>
              <a:rPr lang="en-US" altLang="zh-CN" dirty="0"/>
              <a:t>&lt;=</a:t>
            </a:r>
            <a:r>
              <a:rPr lang="zh-CN" altLang="en-US" dirty="0"/>
              <a:t>、</a:t>
            </a:r>
            <a:r>
              <a:rPr lang="en-US" altLang="zh-CN" dirty="0"/>
              <a:t>==</a:t>
            </a:r>
            <a:r>
              <a:rPr lang="zh-CN" altLang="en-US" dirty="0"/>
              <a:t>、</a:t>
            </a:r>
            <a:r>
              <a:rPr lang="en-US" altLang="zh-CN" dirty="0"/>
              <a:t>!=</a:t>
            </a:r>
            <a:r>
              <a:rPr lang="zh-CN" altLang="en-US" dirty="0"/>
              <a:t>来完成关系运算，其结果是</a:t>
            </a:r>
            <a:r>
              <a:rPr lang="en-US" altLang="zh-CN" dirty="0"/>
              <a:t>True</a:t>
            </a:r>
            <a:r>
              <a:rPr lang="zh-CN" altLang="en-US" dirty="0"/>
              <a:t>或</a:t>
            </a:r>
            <a:r>
              <a:rPr lang="en-US" altLang="zh-CN" dirty="0"/>
              <a:t>False</a:t>
            </a:r>
            <a:r>
              <a:rPr lang="zh-CN" altLang="en-US"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a:xfrm>
            <a:off x="371475" y="1095375"/>
            <a:ext cx="11563350" cy="5476875"/>
          </a:xfrm>
        </p:spPr>
        <p:txBody>
          <a:bodyPr>
            <a:normAutofit/>
          </a:bodyPr>
          <a:lstStyle/>
          <a:p>
            <a:pPr marL="0" indent="457200">
              <a:buNone/>
            </a:pPr>
            <a:r>
              <a:rPr lang="en-US" altLang="zh-CN" dirty="0"/>
              <a:t>5. </a:t>
            </a:r>
            <a:r>
              <a:rPr lang="zh-CN" altLang="en-US" dirty="0"/>
              <a:t>索引与切片</a:t>
            </a:r>
          </a:p>
          <a:p>
            <a:pPr marL="0" indent="457200">
              <a:buNone/>
            </a:pPr>
            <a:r>
              <a:rPr lang="en-US" altLang="zh-CN" dirty="0" err="1"/>
              <a:t>ndarray</a:t>
            </a:r>
            <a:r>
              <a:rPr lang="zh-CN" altLang="en-US" dirty="0"/>
              <a:t>对象的某个元素可以通过索引下标进行访问，类似于</a:t>
            </a:r>
            <a:r>
              <a:rPr lang="en-US" altLang="zh-CN" dirty="0"/>
              <a:t>list</a:t>
            </a:r>
            <a:r>
              <a:rPr lang="zh-CN" altLang="en-US" dirty="0"/>
              <a:t>的切片操作，数组索引用</a:t>
            </a:r>
            <a:r>
              <a:rPr lang="en-US" altLang="zh-CN" dirty="0"/>
              <a:t>[]</a:t>
            </a:r>
            <a:r>
              <a:rPr lang="zh-CN" altLang="en-US" dirty="0"/>
              <a:t>加序号的形式引用单个数组元素，序号从左到右从</a:t>
            </a:r>
            <a:r>
              <a:rPr lang="en-US" altLang="zh-CN" dirty="0"/>
              <a:t>0</a:t>
            </a:r>
            <a:r>
              <a:rPr lang="zh-CN" altLang="en-US" dirty="0"/>
              <a:t>开始递增，从右到左则是从一</a:t>
            </a:r>
            <a:r>
              <a:rPr lang="en-US" altLang="zh-CN" dirty="0"/>
              <a:t>1</a:t>
            </a:r>
            <a:r>
              <a:rPr lang="zh-CN" altLang="en-US" dirty="0"/>
              <a:t>开始递减。</a:t>
            </a:r>
            <a:endParaRPr lang="en-US" altLang="zh-CN" dirty="0"/>
          </a:p>
          <a:p>
            <a:pPr marL="0" indent="457200">
              <a:buNone/>
            </a:pPr>
            <a:endParaRPr lang="en-US" altLang="zh-CN" dirty="0"/>
          </a:p>
          <a:p>
            <a:pPr marL="0" indent="457200">
              <a:buNone/>
            </a:pPr>
            <a:endParaRPr lang="en-US" altLang="zh-CN" dirty="0"/>
          </a:p>
          <a:p>
            <a:pPr marL="0" indent="457200">
              <a:buNone/>
            </a:pPr>
            <a:endParaRPr lang="en-US" altLang="zh-CN" dirty="0"/>
          </a:p>
          <a:p>
            <a:pPr marL="0" indent="457200">
              <a:buNone/>
            </a:pPr>
            <a:r>
              <a:rPr lang="zh-CN" altLang="en-US" dirty="0"/>
              <a:t>切片操作是指抽取数组的一部分元素生成新的数组，对</a:t>
            </a:r>
            <a:r>
              <a:rPr lang="en-US" altLang="zh-CN" dirty="0"/>
              <a:t>Python</a:t>
            </a:r>
            <a:r>
              <a:rPr lang="zh-CN" altLang="en-US" dirty="0"/>
              <a:t>列表进行切片操作得到的数组是原数组的副本，而对</a:t>
            </a:r>
            <a:r>
              <a:rPr lang="en-US" altLang="zh-CN" dirty="0" err="1"/>
              <a:t>ndarray</a:t>
            </a:r>
            <a:r>
              <a:rPr lang="zh-CN" altLang="en-US" dirty="0"/>
              <a:t>进行切片操作得到的数组是指向相同缓冲区的视图。切片是通过在</a:t>
            </a:r>
            <a:r>
              <a:rPr lang="en-US" altLang="zh-CN" dirty="0"/>
              <a:t>[ ]</a:t>
            </a:r>
            <a:r>
              <a:rPr lang="zh-CN" altLang="en-US" dirty="0"/>
              <a:t>内用“</a:t>
            </a:r>
            <a:r>
              <a:rPr lang="en-US" altLang="zh-CN" dirty="0"/>
              <a:t>:”</a:t>
            </a:r>
            <a:r>
              <a:rPr lang="zh-CN" altLang="en-US" dirty="0"/>
              <a:t>隔开数字的方式来完成。</a:t>
            </a:r>
            <a:endParaRPr lang="en-US" altLang="zh-CN" dirty="0"/>
          </a:p>
          <a:p>
            <a:pPr marL="0" indent="457200">
              <a:buNone/>
            </a:pPr>
            <a:endParaRPr lang="zh-CN" altLang="en-US" dirty="0"/>
          </a:p>
        </p:txBody>
      </p:sp>
      <p:graphicFrame>
        <p:nvGraphicFramePr>
          <p:cNvPr id="4" name="表格 3">
            <a:extLst>
              <a:ext uri="{FF2B5EF4-FFF2-40B4-BE49-F238E27FC236}">
                <a16:creationId xmlns:a16="http://schemas.microsoft.com/office/drawing/2014/main" id="{3F7DFE75-08B4-040C-3803-89A98A907D8C}"/>
              </a:ext>
            </a:extLst>
          </p:cNvPr>
          <p:cNvGraphicFramePr>
            <a:graphicFrameLocks noGrp="1"/>
          </p:cNvGraphicFramePr>
          <p:nvPr>
            <p:extLst>
              <p:ext uri="{D42A27DB-BD31-4B8C-83A1-F6EECF244321}">
                <p14:modId xmlns:p14="http://schemas.microsoft.com/office/powerpoint/2010/main" val="3430520386"/>
              </p:ext>
            </p:extLst>
          </p:nvPr>
        </p:nvGraphicFramePr>
        <p:xfrm>
          <a:off x="371474" y="3160204"/>
          <a:ext cx="11563352" cy="1506666"/>
        </p:xfrm>
        <a:graphic>
          <a:graphicData uri="http://schemas.openxmlformats.org/drawingml/2006/table">
            <a:tbl>
              <a:tblPr>
                <a:tableStyleId>{5C22544A-7EE6-4342-B048-85BDC9FD1C3A}</a:tableStyleId>
              </a:tblPr>
              <a:tblGrid>
                <a:gridCol w="2785569">
                  <a:extLst>
                    <a:ext uri="{9D8B030D-6E8A-4147-A177-3AD203B41FA5}">
                      <a16:colId xmlns:a16="http://schemas.microsoft.com/office/drawing/2014/main" val="1715861201"/>
                    </a:ext>
                  </a:extLst>
                </a:gridCol>
                <a:gridCol w="1253969">
                  <a:extLst>
                    <a:ext uri="{9D8B030D-6E8A-4147-A177-3AD203B41FA5}">
                      <a16:colId xmlns:a16="http://schemas.microsoft.com/office/drawing/2014/main" val="1553194035"/>
                    </a:ext>
                  </a:extLst>
                </a:gridCol>
                <a:gridCol w="1253969">
                  <a:extLst>
                    <a:ext uri="{9D8B030D-6E8A-4147-A177-3AD203B41FA5}">
                      <a16:colId xmlns:a16="http://schemas.microsoft.com/office/drawing/2014/main" val="3664366803"/>
                    </a:ext>
                  </a:extLst>
                </a:gridCol>
                <a:gridCol w="1253969">
                  <a:extLst>
                    <a:ext uri="{9D8B030D-6E8A-4147-A177-3AD203B41FA5}">
                      <a16:colId xmlns:a16="http://schemas.microsoft.com/office/drawing/2014/main" val="2809480532"/>
                    </a:ext>
                  </a:extLst>
                </a:gridCol>
                <a:gridCol w="1253969">
                  <a:extLst>
                    <a:ext uri="{9D8B030D-6E8A-4147-A177-3AD203B41FA5}">
                      <a16:colId xmlns:a16="http://schemas.microsoft.com/office/drawing/2014/main" val="3723054024"/>
                    </a:ext>
                  </a:extLst>
                </a:gridCol>
                <a:gridCol w="1253969">
                  <a:extLst>
                    <a:ext uri="{9D8B030D-6E8A-4147-A177-3AD203B41FA5}">
                      <a16:colId xmlns:a16="http://schemas.microsoft.com/office/drawing/2014/main" val="3386171015"/>
                    </a:ext>
                  </a:extLst>
                </a:gridCol>
                <a:gridCol w="1253969">
                  <a:extLst>
                    <a:ext uri="{9D8B030D-6E8A-4147-A177-3AD203B41FA5}">
                      <a16:colId xmlns:a16="http://schemas.microsoft.com/office/drawing/2014/main" val="1087019245"/>
                    </a:ext>
                  </a:extLst>
                </a:gridCol>
                <a:gridCol w="1253969">
                  <a:extLst>
                    <a:ext uri="{9D8B030D-6E8A-4147-A177-3AD203B41FA5}">
                      <a16:colId xmlns:a16="http://schemas.microsoft.com/office/drawing/2014/main" val="3279842109"/>
                    </a:ext>
                  </a:extLst>
                </a:gridCol>
              </a:tblGrid>
              <a:tr h="317310">
                <a:tc>
                  <a:txBody>
                    <a:bodyPr/>
                    <a:lstStyle/>
                    <a:p>
                      <a:pPr marL="0" marR="0" indent="0" algn="just">
                        <a:lnSpc>
                          <a:spcPct val="150000"/>
                        </a:lnSpc>
                        <a:spcBef>
                          <a:spcPts val="0"/>
                        </a:spcBef>
                        <a:spcAft>
                          <a:spcPts val="0"/>
                        </a:spcAft>
                      </a:pPr>
                      <a:r>
                        <a:rPr lang="zh-CN" altLang="en-US" sz="2000" kern="100">
                          <a:effectLst/>
                        </a:rPr>
                        <a:t>从左到右索引</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[0]</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[1]</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[2]</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[3]</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[4]</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[5]</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[6]</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810495935"/>
                  </a:ext>
                </a:extLst>
              </a:tr>
              <a:tr h="317310">
                <a:tc>
                  <a:txBody>
                    <a:bodyPr/>
                    <a:lstStyle/>
                    <a:p>
                      <a:pPr marL="0" marR="0" indent="0" algn="just">
                        <a:lnSpc>
                          <a:spcPct val="150000"/>
                        </a:lnSpc>
                        <a:spcBef>
                          <a:spcPts val="0"/>
                        </a:spcBef>
                        <a:spcAft>
                          <a:spcPts val="0"/>
                        </a:spcAft>
                      </a:pPr>
                      <a:r>
                        <a:rPr lang="zh-CN" altLang="en-US" sz="2000" kern="100">
                          <a:effectLst/>
                        </a:rPr>
                        <a:t>元素的值</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1</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1</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2</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3</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5</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8</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13</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964521009"/>
                  </a:ext>
                </a:extLst>
              </a:tr>
              <a:tr h="317310">
                <a:tc>
                  <a:txBody>
                    <a:bodyPr/>
                    <a:lstStyle/>
                    <a:p>
                      <a:pPr marL="0" marR="0" indent="0" algn="just">
                        <a:lnSpc>
                          <a:spcPct val="150000"/>
                        </a:lnSpc>
                        <a:spcBef>
                          <a:spcPts val="0"/>
                        </a:spcBef>
                        <a:spcAft>
                          <a:spcPts val="0"/>
                        </a:spcAft>
                      </a:pPr>
                      <a:r>
                        <a:rPr lang="zh-CN" altLang="en-US" sz="2000" kern="100">
                          <a:effectLst/>
                        </a:rPr>
                        <a:t>从右到左索引</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[-7]</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[-6]</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[-5]</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[-4]</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[-3]</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a:effectLst/>
                        </a:rPr>
                        <a:t>[-2]</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100" dirty="0">
                          <a:effectLst/>
                        </a:rPr>
                        <a:t>[-1]</a:t>
                      </a:r>
                      <a:endPar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356523045"/>
                  </a:ext>
                </a:extLst>
              </a:tr>
            </a:tbl>
          </a:graphicData>
        </a:graphic>
      </p:graphicFrame>
    </p:spTree>
    <p:extLst>
      <p:ext uri="{BB962C8B-B14F-4D97-AF65-F5344CB8AC3E}">
        <p14:creationId xmlns:p14="http://schemas.microsoft.com/office/powerpoint/2010/main" val="234151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457200">
              <a:buNone/>
            </a:pPr>
            <a:r>
              <a:rPr lang="en-US" altLang="zh-CN" dirty="0"/>
              <a:t>9.2.1.2ndarray</a:t>
            </a:r>
            <a:r>
              <a:rPr lang="zh-CN" altLang="en-US" dirty="0"/>
              <a:t>的迭代器对象</a:t>
            </a:r>
          </a:p>
          <a:p>
            <a:pPr marL="0" indent="457200">
              <a:buNone/>
            </a:pPr>
            <a:r>
              <a:rPr lang="en-US" altLang="zh-CN" dirty="0"/>
              <a:t>NumPy</a:t>
            </a:r>
            <a:r>
              <a:rPr lang="zh-CN" altLang="en-US" dirty="0"/>
              <a:t>迭代器对象</a:t>
            </a:r>
            <a:r>
              <a:rPr lang="en-US" altLang="zh-CN" dirty="0" err="1"/>
              <a:t>NumPy.nditer</a:t>
            </a:r>
            <a:r>
              <a:rPr lang="zh-CN" altLang="en-US" dirty="0"/>
              <a:t>提供了一种灵活访问一个或多个数组元素的方式，迭代器最基本的任务是完成对数组元素的访问。</a:t>
            </a:r>
            <a:r>
              <a:rPr lang="en-US" altLang="zh-CN" dirty="0" err="1"/>
              <a:t>nditer</a:t>
            </a:r>
            <a:r>
              <a:rPr lang="zh-CN" altLang="en-US" dirty="0"/>
              <a:t>中的</a:t>
            </a:r>
            <a:r>
              <a:rPr lang="en-US" altLang="zh-CN" dirty="0"/>
              <a:t>order</a:t>
            </a:r>
            <a:r>
              <a:rPr lang="zh-CN" altLang="en-US" dirty="0"/>
              <a:t>参数可控制迭代的顺序，</a:t>
            </a:r>
            <a:r>
              <a:rPr lang="en-US" altLang="zh-CN" dirty="0"/>
              <a:t>order=’F’</a:t>
            </a:r>
            <a:r>
              <a:rPr lang="zh-CN" altLang="en-US" dirty="0"/>
              <a:t>时，以列序优先；</a:t>
            </a:r>
            <a:r>
              <a:rPr lang="en-US" altLang="zh-CN" dirty="0"/>
              <a:t>order=’C’</a:t>
            </a:r>
            <a:r>
              <a:rPr lang="zh-CN" altLang="en-US" dirty="0"/>
              <a:t>时，以行序优先。</a:t>
            </a:r>
          </a:p>
        </p:txBody>
      </p:sp>
    </p:spTree>
    <p:extLst>
      <p:ext uri="{BB962C8B-B14F-4D97-AF65-F5344CB8AC3E}">
        <p14:creationId xmlns:p14="http://schemas.microsoft.com/office/powerpoint/2010/main" val="1706752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457200">
              <a:buNone/>
            </a:pPr>
            <a:r>
              <a:rPr lang="en-US" altLang="zh-CN" dirty="0"/>
              <a:t>9.2.1.2ndarray</a:t>
            </a:r>
            <a:r>
              <a:rPr lang="zh-CN" altLang="en-US" dirty="0"/>
              <a:t>的迭代器对象</a:t>
            </a:r>
          </a:p>
        </p:txBody>
      </p:sp>
      <p:pic>
        <p:nvPicPr>
          <p:cNvPr id="5" name="图片 4" descr="文本&#10;&#10;描述已自动生成">
            <a:extLst>
              <a:ext uri="{FF2B5EF4-FFF2-40B4-BE49-F238E27FC236}">
                <a16:creationId xmlns:a16="http://schemas.microsoft.com/office/drawing/2014/main" id="{A0C03472-CF50-788F-F988-606910EFC56E}"/>
              </a:ext>
            </a:extLst>
          </p:cNvPr>
          <p:cNvPicPr>
            <a:picLocks noChangeAspect="1"/>
          </p:cNvPicPr>
          <p:nvPr/>
        </p:nvPicPr>
        <p:blipFill>
          <a:blip r:embed="rId2"/>
          <a:stretch>
            <a:fillRect/>
          </a:stretch>
        </p:blipFill>
        <p:spPr>
          <a:xfrm>
            <a:off x="143192" y="1752600"/>
            <a:ext cx="5607357" cy="4424362"/>
          </a:xfrm>
          <a:prstGeom prst="rect">
            <a:avLst/>
          </a:prstGeom>
          <a:ln w="254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6" name="图片 5" descr="表格, 信件&#10;&#10;中度可信度描述已自动生成">
            <a:extLst>
              <a:ext uri="{FF2B5EF4-FFF2-40B4-BE49-F238E27FC236}">
                <a16:creationId xmlns:a16="http://schemas.microsoft.com/office/drawing/2014/main" id="{4836A539-68E2-FE69-2E26-C330FB26C43B}"/>
              </a:ext>
            </a:extLst>
          </p:cNvPr>
          <p:cNvPicPr>
            <a:picLocks noChangeAspect="1"/>
          </p:cNvPicPr>
          <p:nvPr/>
        </p:nvPicPr>
        <p:blipFill>
          <a:blip r:embed="rId3"/>
          <a:stretch>
            <a:fillRect/>
          </a:stretch>
        </p:blipFill>
        <p:spPr>
          <a:xfrm>
            <a:off x="5962650" y="1752600"/>
            <a:ext cx="6114507" cy="4424362"/>
          </a:xfrm>
          <a:prstGeom prst="rect">
            <a:avLst/>
          </a:prstGeom>
          <a:ln w="25400" cap="sq">
            <a:solidFill>
              <a:srgbClr val="000000"/>
            </a:solidFill>
            <a:prstDash val="solid"/>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336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9.2.1.3NumPy</a:t>
            </a:r>
            <a:r>
              <a:rPr lang="zh-CN" altLang="en-US" dirty="0"/>
              <a:t>中常用的函数</a:t>
            </a:r>
          </a:p>
          <a:p>
            <a:pPr marL="0" indent="457200">
              <a:buNone/>
            </a:pPr>
            <a:r>
              <a:rPr lang="en-US" altLang="zh-CN" dirty="0"/>
              <a:t>1. </a:t>
            </a:r>
            <a:r>
              <a:rPr lang="zh-CN" altLang="en-US" dirty="0"/>
              <a:t>数学函数</a:t>
            </a:r>
          </a:p>
          <a:p>
            <a:pPr marL="0" indent="457200">
              <a:buNone/>
            </a:pPr>
            <a:r>
              <a:rPr lang="zh-CN" altLang="en-US" dirty="0"/>
              <a:t>使用</a:t>
            </a:r>
            <a:r>
              <a:rPr lang="en-US" altLang="zh-CN" dirty="0"/>
              <a:t>Python</a:t>
            </a:r>
            <a:r>
              <a:rPr lang="zh-CN" altLang="en-US" dirty="0"/>
              <a:t>自带的运算符，可完成加减乘除、取余取整、求幂等计算，导入</a:t>
            </a:r>
            <a:r>
              <a:rPr lang="en-US" altLang="zh-CN" dirty="0"/>
              <a:t>math</a:t>
            </a:r>
            <a:r>
              <a:rPr lang="zh-CN" altLang="en-US" dirty="0"/>
              <a:t>模块后，还可执行求绝对值阶乘、求平方根等数学运算，但如果要完成更加复杂的一些数学运算，使用</a:t>
            </a:r>
            <a:r>
              <a:rPr lang="en-US" altLang="zh-CN" dirty="0"/>
              <a:t>NumPy</a:t>
            </a:r>
            <a:r>
              <a:rPr lang="zh-CN" altLang="en-US" dirty="0"/>
              <a:t>数学函数是简单方便的选择方式。</a:t>
            </a:r>
            <a:r>
              <a:rPr lang="en-US" altLang="zh-CN" dirty="0"/>
              <a:t>NumPy</a:t>
            </a:r>
            <a:r>
              <a:rPr lang="zh-CN" altLang="en-US" dirty="0"/>
              <a:t>为我们提供了更多的数学函数，以帮助我们更好地完成一些数值计算。</a:t>
            </a:r>
          </a:p>
        </p:txBody>
      </p:sp>
    </p:spTree>
    <p:extLst>
      <p:ext uri="{BB962C8B-B14F-4D97-AF65-F5344CB8AC3E}">
        <p14:creationId xmlns:p14="http://schemas.microsoft.com/office/powerpoint/2010/main" val="952863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NumPy</a:t>
            </a:r>
            <a:r>
              <a:rPr lang="zh-CN" altLang="en-US" dirty="0"/>
              <a:t>常用的数学函数。</a:t>
            </a:r>
            <a:endParaRPr lang="en-US" altLang="zh-CN" dirty="0"/>
          </a:p>
        </p:txBody>
      </p:sp>
      <p:graphicFrame>
        <p:nvGraphicFramePr>
          <p:cNvPr id="4" name="表格 3">
            <a:extLst>
              <a:ext uri="{FF2B5EF4-FFF2-40B4-BE49-F238E27FC236}">
                <a16:creationId xmlns:a16="http://schemas.microsoft.com/office/drawing/2014/main" id="{FD95EFCC-EAEB-98E0-6F35-4775444A9C18}"/>
              </a:ext>
            </a:extLst>
          </p:cNvPr>
          <p:cNvGraphicFramePr>
            <a:graphicFrameLocks noGrp="1"/>
          </p:cNvGraphicFramePr>
          <p:nvPr>
            <p:extLst>
              <p:ext uri="{D42A27DB-BD31-4B8C-83A1-F6EECF244321}">
                <p14:modId xmlns:p14="http://schemas.microsoft.com/office/powerpoint/2010/main" val="2947882540"/>
              </p:ext>
            </p:extLst>
          </p:nvPr>
        </p:nvGraphicFramePr>
        <p:xfrm>
          <a:off x="468864" y="1628295"/>
          <a:ext cx="10663721" cy="5068133"/>
        </p:xfrm>
        <a:graphic>
          <a:graphicData uri="http://schemas.openxmlformats.org/drawingml/2006/table">
            <a:tbl>
              <a:tblPr>
                <a:tableStyleId>{5C22544A-7EE6-4342-B048-85BDC9FD1C3A}</a:tableStyleId>
              </a:tblPr>
              <a:tblGrid>
                <a:gridCol w="3941311">
                  <a:extLst>
                    <a:ext uri="{9D8B030D-6E8A-4147-A177-3AD203B41FA5}">
                      <a16:colId xmlns:a16="http://schemas.microsoft.com/office/drawing/2014/main" val="1977820179"/>
                    </a:ext>
                  </a:extLst>
                </a:gridCol>
                <a:gridCol w="6722410">
                  <a:extLst>
                    <a:ext uri="{9D8B030D-6E8A-4147-A177-3AD203B41FA5}">
                      <a16:colId xmlns:a16="http://schemas.microsoft.com/office/drawing/2014/main" val="3096127873"/>
                    </a:ext>
                  </a:extLst>
                </a:gridCol>
              </a:tblGrid>
              <a:tr h="0">
                <a:tc>
                  <a:txBody>
                    <a:bodyPr/>
                    <a:lstStyle/>
                    <a:p>
                      <a:pPr marL="0" marR="0" indent="0" algn="ctr">
                        <a:lnSpc>
                          <a:spcPct val="150000"/>
                        </a:lnSpc>
                        <a:spcBef>
                          <a:spcPts val="0"/>
                        </a:spcBef>
                        <a:spcAft>
                          <a:spcPts val="0"/>
                        </a:spcAft>
                      </a:pPr>
                      <a:r>
                        <a:rPr lang="zh-CN" altLang="en-US" sz="1200" kern="0">
                          <a:effectLst/>
                        </a:rPr>
                        <a:t>函数</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1200" kern="0">
                          <a:effectLst/>
                        </a:rPr>
                        <a:t>描述</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759079385"/>
                  </a:ext>
                </a:extLst>
              </a:tr>
              <a:tr h="0">
                <a:tc>
                  <a:txBody>
                    <a:bodyPr/>
                    <a:lstStyle/>
                    <a:p>
                      <a:pPr marL="0" marR="0" indent="0" algn="ctr">
                        <a:lnSpc>
                          <a:spcPct val="150000"/>
                        </a:lnSpc>
                        <a:spcBef>
                          <a:spcPts val="0"/>
                        </a:spcBef>
                        <a:spcAft>
                          <a:spcPts val="0"/>
                        </a:spcAft>
                      </a:pPr>
                      <a:r>
                        <a:rPr lang="en-US" sz="1200" kern="0">
                          <a:effectLst/>
                        </a:rPr>
                        <a:t>sin()、cos()、tan()</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三角正弦、余弦、正切</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752100903"/>
                  </a:ext>
                </a:extLst>
              </a:tr>
              <a:tr h="0">
                <a:tc>
                  <a:txBody>
                    <a:bodyPr/>
                    <a:lstStyle/>
                    <a:p>
                      <a:pPr marL="0" marR="0" indent="0" algn="ctr">
                        <a:lnSpc>
                          <a:spcPct val="150000"/>
                        </a:lnSpc>
                        <a:spcBef>
                          <a:spcPts val="0"/>
                        </a:spcBef>
                        <a:spcAft>
                          <a:spcPts val="0"/>
                        </a:spcAft>
                      </a:pPr>
                      <a:r>
                        <a:rPr lang="en-US" sz="1200" kern="0">
                          <a:effectLst/>
                        </a:rPr>
                        <a:t>arcsin()、arccos()、arctan()</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三角反正弦、反余弦、反正切</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620676909"/>
                  </a:ext>
                </a:extLst>
              </a:tr>
              <a:tr h="0">
                <a:tc>
                  <a:txBody>
                    <a:bodyPr/>
                    <a:lstStyle/>
                    <a:p>
                      <a:pPr marL="0" marR="0" indent="0" algn="ctr">
                        <a:lnSpc>
                          <a:spcPct val="150000"/>
                        </a:lnSpc>
                        <a:spcBef>
                          <a:spcPts val="0"/>
                        </a:spcBef>
                        <a:spcAft>
                          <a:spcPts val="0"/>
                        </a:spcAft>
                      </a:pPr>
                      <a:r>
                        <a:rPr lang="en-US" sz="1200" kern="0">
                          <a:effectLst/>
                        </a:rPr>
                        <a:t>hypot()</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直角三角形求斜边</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201891580"/>
                  </a:ext>
                </a:extLst>
              </a:tr>
              <a:tr h="0">
                <a:tc>
                  <a:txBody>
                    <a:bodyPr/>
                    <a:lstStyle/>
                    <a:p>
                      <a:pPr marL="0" marR="0" indent="0" algn="ctr">
                        <a:lnSpc>
                          <a:spcPct val="150000"/>
                        </a:lnSpc>
                        <a:spcBef>
                          <a:spcPts val="0"/>
                        </a:spcBef>
                        <a:spcAft>
                          <a:spcPts val="0"/>
                        </a:spcAft>
                      </a:pPr>
                      <a:r>
                        <a:rPr lang="en-US" sz="1200" kern="0">
                          <a:effectLst/>
                        </a:rPr>
                        <a:t>degrees()</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弧度转换为度</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867876360"/>
                  </a:ext>
                </a:extLst>
              </a:tr>
              <a:tr h="0">
                <a:tc>
                  <a:txBody>
                    <a:bodyPr/>
                    <a:lstStyle/>
                    <a:p>
                      <a:pPr marL="0" marR="0" indent="0" algn="ctr">
                        <a:lnSpc>
                          <a:spcPct val="150000"/>
                        </a:lnSpc>
                        <a:spcBef>
                          <a:spcPts val="0"/>
                        </a:spcBef>
                        <a:spcAft>
                          <a:spcPts val="0"/>
                        </a:spcAft>
                      </a:pPr>
                      <a:r>
                        <a:rPr lang="en-US" sz="1200" kern="0">
                          <a:effectLst/>
                        </a:rPr>
                        <a:t>radians()</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度转换为弧度</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549863952"/>
                  </a:ext>
                </a:extLst>
              </a:tr>
              <a:tr h="0">
                <a:tc>
                  <a:txBody>
                    <a:bodyPr/>
                    <a:lstStyle/>
                    <a:p>
                      <a:pPr marL="0" marR="0" indent="0" algn="ctr">
                        <a:lnSpc>
                          <a:spcPct val="150000"/>
                        </a:lnSpc>
                        <a:spcBef>
                          <a:spcPts val="0"/>
                        </a:spcBef>
                        <a:spcAft>
                          <a:spcPts val="0"/>
                        </a:spcAft>
                      </a:pPr>
                      <a:r>
                        <a:rPr lang="en-US" sz="1200" kern="0">
                          <a:effectLst/>
                        </a:rPr>
                        <a:t>around()</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按指定精度返回四舍五入后的值</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247413128"/>
                  </a:ext>
                </a:extLst>
              </a:tr>
              <a:tr h="0">
                <a:tc>
                  <a:txBody>
                    <a:bodyPr/>
                    <a:lstStyle/>
                    <a:p>
                      <a:pPr marL="0" marR="0" indent="0" algn="ctr">
                        <a:lnSpc>
                          <a:spcPct val="150000"/>
                        </a:lnSpc>
                        <a:spcBef>
                          <a:spcPts val="0"/>
                        </a:spcBef>
                        <a:spcAft>
                          <a:spcPts val="0"/>
                        </a:spcAft>
                      </a:pPr>
                      <a:r>
                        <a:rPr lang="en-US" sz="1200" kern="0">
                          <a:effectLst/>
                        </a:rPr>
                        <a:t>rint()</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四舍五入求整</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4220027518"/>
                  </a:ext>
                </a:extLst>
              </a:tr>
              <a:tr h="0">
                <a:tc>
                  <a:txBody>
                    <a:bodyPr/>
                    <a:lstStyle/>
                    <a:p>
                      <a:pPr marL="0" marR="0" indent="0" algn="ctr">
                        <a:lnSpc>
                          <a:spcPct val="150000"/>
                        </a:lnSpc>
                        <a:spcBef>
                          <a:spcPts val="0"/>
                        </a:spcBef>
                        <a:spcAft>
                          <a:spcPts val="0"/>
                        </a:spcAft>
                      </a:pPr>
                      <a:r>
                        <a:rPr lang="en-US" sz="1200" kern="0">
                          <a:effectLst/>
                        </a:rPr>
                        <a:t>exp()、log()</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指数函数、自然对数函数</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203881927"/>
                  </a:ext>
                </a:extLst>
              </a:tr>
              <a:tr h="0">
                <a:tc>
                  <a:txBody>
                    <a:bodyPr/>
                    <a:lstStyle/>
                    <a:p>
                      <a:pPr marL="0" marR="0" indent="0" algn="ctr">
                        <a:lnSpc>
                          <a:spcPct val="150000"/>
                        </a:lnSpc>
                        <a:spcBef>
                          <a:spcPts val="0"/>
                        </a:spcBef>
                        <a:spcAft>
                          <a:spcPts val="0"/>
                        </a:spcAft>
                      </a:pPr>
                      <a:r>
                        <a:rPr lang="en-US" sz="1200" kern="0">
                          <a:effectLst/>
                        </a:rPr>
                        <a:t>floor()</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向下取整，返回不大于输入参数的最大整数</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171108000"/>
                  </a:ext>
                </a:extLst>
              </a:tr>
              <a:tr h="0">
                <a:tc>
                  <a:txBody>
                    <a:bodyPr/>
                    <a:lstStyle/>
                    <a:p>
                      <a:pPr marL="0" marR="0" indent="0" algn="ctr">
                        <a:lnSpc>
                          <a:spcPct val="150000"/>
                        </a:lnSpc>
                        <a:spcBef>
                          <a:spcPts val="0"/>
                        </a:spcBef>
                        <a:spcAft>
                          <a:spcPts val="0"/>
                        </a:spcAft>
                      </a:pPr>
                      <a:r>
                        <a:rPr lang="en-US" sz="1200" kern="0">
                          <a:effectLst/>
                        </a:rPr>
                        <a:t>ceil()</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向上取整，返回不小于输入参数的最小整数</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405584206"/>
                  </a:ext>
                </a:extLst>
              </a:tr>
              <a:tr h="0">
                <a:tc>
                  <a:txBody>
                    <a:bodyPr/>
                    <a:lstStyle/>
                    <a:p>
                      <a:pPr marL="0" marR="0" indent="0" algn="ctr">
                        <a:lnSpc>
                          <a:spcPct val="150000"/>
                        </a:lnSpc>
                        <a:spcBef>
                          <a:spcPts val="0"/>
                        </a:spcBef>
                        <a:spcAft>
                          <a:spcPts val="0"/>
                        </a:spcAft>
                      </a:pPr>
                      <a:r>
                        <a:rPr lang="en-US" sz="1200" kern="0">
                          <a:effectLst/>
                        </a:rPr>
                        <a:t>sqrt()、cbrt()</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平方根、立方根</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925250682"/>
                  </a:ext>
                </a:extLst>
              </a:tr>
              <a:tr h="0">
                <a:tc>
                  <a:txBody>
                    <a:bodyPr/>
                    <a:lstStyle/>
                    <a:p>
                      <a:pPr marL="0" marR="0" indent="0" algn="ctr">
                        <a:lnSpc>
                          <a:spcPct val="150000"/>
                        </a:lnSpc>
                        <a:spcBef>
                          <a:spcPts val="0"/>
                        </a:spcBef>
                        <a:spcAft>
                          <a:spcPts val="0"/>
                        </a:spcAft>
                      </a:pPr>
                      <a:r>
                        <a:rPr lang="en-US" sz="1200" kern="0">
                          <a:effectLst/>
                        </a:rPr>
                        <a:t>square()</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平方</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4277545056"/>
                  </a:ext>
                </a:extLst>
              </a:tr>
              <a:tr h="0">
                <a:tc>
                  <a:txBody>
                    <a:bodyPr/>
                    <a:lstStyle/>
                    <a:p>
                      <a:pPr marL="0" marR="0" indent="0" algn="ctr">
                        <a:lnSpc>
                          <a:spcPct val="150000"/>
                        </a:lnSpc>
                        <a:spcBef>
                          <a:spcPts val="0"/>
                        </a:spcBef>
                        <a:spcAft>
                          <a:spcPts val="0"/>
                        </a:spcAft>
                      </a:pPr>
                      <a:r>
                        <a:rPr lang="en-US" sz="1200" kern="0">
                          <a:effectLst/>
                        </a:rPr>
                        <a:t>fbas()</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绝对值</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489895463"/>
                  </a:ext>
                </a:extLst>
              </a:tr>
              <a:tr h="0">
                <a:tc>
                  <a:txBody>
                    <a:bodyPr/>
                    <a:lstStyle/>
                    <a:p>
                      <a:pPr marL="0" marR="0" indent="0" algn="ctr">
                        <a:lnSpc>
                          <a:spcPct val="150000"/>
                        </a:lnSpc>
                        <a:spcBef>
                          <a:spcPts val="0"/>
                        </a:spcBef>
                        <a:spcAft>
                          <a:spcPts val="0"/>
                        </a:spcAft>
                      </a:pPr>
                      <a:r>
                        <a:rPr lang="en-US" sz="1200" kern="0">
                          <a:effectLst/>
                        </a:rPr>
                        <a:t>sign()</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dirty="0">
                          <a:effectLst/>
                        </a:rPr>
                        <a:t>符号函数，正数返回</a:t>
                      </a:r>
                      <a:r>
                        <a:rPr lang="en-US" altLang="zh-CN" sz="1200" kern="0" dirty="0">
                          <a:effectLst/>
                        </a:rPr>
                        <a:t>1</a:t>
                      </a:r>
                      <a:r>
                        <a:rPr lang="zh-CN" altLang="en-US" sz="1200" kern="0" dirty="0">
                          <a:effectLst/>
                        </a:rPr>
                        <a:t>，负数返回</a:t>
                      </a:r>
                      <a:r>
                        <a:rPr lang="en-US" altLang="zh-CN" sz="1200" kern="0" dirty="0">
                          <a:effectLst/>
                        </a:rPr>
                        <a:t>-1</a:t>
                      </a:r>
                      <a:r>
                        <a:rPr lang="zh-CN" altLang="en-US" sz="1200" kern="0" dirty="0">
                          <a:effectLst/>
                        </a:rPr>
                        <a:t>，零返回</a:t>
                      </a:r>
                      <a:r>
                        <a:rPr lang="en-US" altLang="zh-CN" sz="1200" kern="0" dirty="0">
                          <a:effectLst/>
                        </a:rPr>
                        <a:t>0</a:t>
                      </a:r>
                      <a:endPar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098136952"/>
                  </a:ext>
                </a:extLst>
              </a:tr>
            </a:tbl>
          </a:graphicData>
        </a:graphic>
      </p:graphicFrame>
    </p:spTree>
    <p:extLst>
      <p:ext uri="{BB962C8B-B14F-4D97-AF65-F5344CB8AC3E}">
        <p14:creationId xmlns:p14="http://schemas.microsoft.com/office/powerpoint/2010/main" val="87848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2. </a:t>
            </a:r>
            <a:r>
              <a:rPr lang="zh-CN" altLang="en-US" dirty="0"/>
              <a:t>字符串函数</a:t>
            </a:r>
            <a:endParaRPr lang="en-US" altLang="zh-CN" dirty="0"/>
          </a:p>
        </p:txBody>
      </p:sp>
      <p:graphicFrame>
        <p:nvGraphicFramePr>
          <p:cNvPr id="5" name="表格 4">
            <a:extLst>
              <a:ext uri="{FF2B5EF4-FFF2-40B4-BE49-F238E27FC236}">
                <a16:creationId xmlns:a16="http://schemas.microsoft.com/office/drawing/2014/main" id="{0937723B-4734-F594-63CD-4B82D5EBCC6F}"/>
              </a:ext>
            </a:extLst>
          </p:cNvPr>
          <p:cNvGraphicFramePr>
            <a:graphicFrameLocks noGrp="1"/>
          </p:cNvGraphicFramePr>
          <p:nvPr>
            <p:extLst>
              <p:ext uri="{D42A27DB-BD31-4B8C-83A1-F6EECF244321}">
                <p14:modId xmlns:p14="http://schemas.microsoft.com/office/powerpoint/2010/main" val="568071585"/>
              </p:ext>
            </p:extLst>
          </p:nvPr>
        </p:nvGraphicFramePr>
        <p:xfrm>
          <a:off x="516489" y="1695447"/>
          <a:ext cx="10663721" cy="5068006"/>
        </p:xfrm>
        <a:graphic>
          <a:graphicData uri="http://schemas.openxmlformats.org/drawingml/2006/table">
            <a:tbl>
              <a:tblPr>
                <a:tableStyleId>{5C22544A-7EE6-4342-B048-85BDC9FD1C3A}</a:tableStyleId>
              </a:tblPr>
              <a:tblGrid>
                <a:gridCol w="1872549">
                  <a:extLst>
                    <a:ext uri="{9D8B030D-6E8A-4147-A177-3AD203B41FA5}">
                      <a16:colId xmlns:a16="http://schemas.microsoft.com/office/drawing/2014/main" val="139066080"/>
                    </a:ext>
                  </a:extLst>
                </a:gridCol>
                <a:gridCol w="8791172">
                  <a:extLst>
                    <a:ext uri="{9D8B030D-6E8A-4147-A177-3AD203B41FA5}">
                      <a16:colId xmlns:a16="http://schemas.microsoft.com/office/drawing/2014/main" val="1327828703"/>
                    </a:ext>
                  </a:extLst>
                </a:gridCol>
              </a:tblGrid>
              <a:tr h="0">
                <a:tc>
                  <a:txBody>
                    <a:bodyPr/>
                    <a:lstStyle/>
                    <a:p>
                      <a:pPr marL="0" marR="0" indent="0" algn="ctr">
                        <a:lnSpc>
                          <a:spcPct val="150000"/>
                        </a:lnSpc>
                        <a:spcBef>
                          <a:spcPts val="0"/>
                        </a:spcBef>
                        <a:spcAft>
                          <a:spcPts val="0"/>
                        </a:spcAft>
                      </a:pPr>
                      <a:r>
                        <a:rPr lang="zh-CN" altLang="en-US" sz="1200" kern="0">
                          <a:effectLst/>
                        </a:rPr>
                        <a:t>函数</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1200" kern="0">
                          <a:effectLst/>
                        </a:rPr>
                        <a:t>描述</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674052275"/>
                  </a:ext>
                </a:extLst>
              </a:tr>
              <a:tr h="0">
                <a:tc>
                  <a:txBody>
                    <a:bodyPr/>
                    <a:lstStyle/>
                    <a:p>
                      <a:pPr marL="0" marR="0" indent="0" algn="ctr">
                        <a:lnSpc>
                          <a:spcPct val="150000"/>
                        </a:lnSpc>
                        <a:spcBef>
                          <a:spcPts val="0"/>
                        </a:spcBef>
                        <a:spcAft>
                          <a:spcPts val="0"/>
                        </a:spcAft>
                      </a:pPr>
                      <a:r>
                        <a:rPr lang="en-US" sz="1200" kern="0">
                          <a:effectLst/>
                        </a:rPr>
                        <a:t>add()</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对两个数组的逐个字符串元素进行连接</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4070681219"/>
                  </a:ext>
                </a:extLst>
              </a:tr>
              <a:tr h="0">
                <a:tc>
                  <a:txBody>
                    <a:bodyPr/>
                    <a:lstStyle/>
                    <a:p>
                      <a:pPr marL="0" marR="0" indent="0" algn="ctr">
                        <a:lnSpc>
                          <a:spcPct val="150000"/>
                        </a:lnSpc>
                        <a:spcBef>
                          <a:spcPts val="0"/>
                        </a:spcBef>
                        <a:spcAft>
                          <a:spcPts val="0"/>
                        </a:spcAft>
                      </a:pPr>
                      <a:r>
                        <a:rPr lang="en-US" sz="1200" kern="0">
                          <a:effectLst/>
                        </a:rPr>
                        <a:t>multiply()</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返回按元素多重连接后的字符串</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879523921"/>
                  </a:ext>
                </a:extLst>
              </a:tr>
              <a:tr h="0">
                <a:tc>
                  <a:txBody>
                    <a:bodyPr/>
                    <a:lstStyle/>
                    <a:p>
                      <a:pPr marL="0" marR="0" indent="0" algn="ctr">
                        <a:lnSpc>
                          <a:spcPct val="150000"/>
                        </a:lnSpc>
                        <a:spcBef>
                          <a:spcPts val="0"/>
                        </a:spcBef>
                        <a:spcAft>
                          <a:spcPts val="0"/>
                        </a:spcAft>
                      </a:pPr>
                      <a:r>
                        <a:rPr lang="en-US" sz="1200" kern="0">
                          <a:effectLst/>
                        </a:rPr>
                        <a:t>center()</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居中字符串</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622078694"/>
                  </a:ext>
                </a:extLst>
              </a:tr>
              <a:tr h="0">
                <a:tc>
                  <a:txBody>
                    <a:bodyPr/>
                    <a:lstStyle/>
                    <a:p>
                      <a:pPr marL="0" marR="0" indent="0" algn="ctr">
                        <a:lnSpc>
                          <a:spcPct val="150000"/>
                        </a:lnSpc>
                        <a:spcBef>
                          <a:spcPts val="0"/>
                        </a:spcBef>
                        <a:spcAft>
                          <a:spcPts val="0"/>
                        </a:spcAft>
                      </a:pPr>
                      <a:r>
                        <a:rPr lang="en-US" sz="1200" kern="0">
                          <a:effectLst/>
                        </a:rPr>
                        <a:t>capitalize()</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将字符串第一个字母转换为大写</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220583913"/>
                  </a:ext>
                </a:extLst>
              </a:tr>
              <a:tr h="0">
                <a:tc>
                  <a:txBody>
                    <a:bodyPr/>
                    <a:lstStyle/>
                    <a:p>
                      <a:pPr marL="0" marR="0" indent="0" algn="ctr">
                        <a:lnSpc>
                          <a:spcPct val="150000"/>
                        </a:lnSpc>
                        <a:spcBef>
                          <a:spcPts val="0"/>
                        </a:spcBef>
                        <a:spcAft>
                          <a:spcPts val="0"/>
                        </a:spcAft>
                      </a:pPr>
                      <a:r>
                        <a:rPr lang="en-US" sz="1200" kern="0">
                          <a:effectLst/>
                        </a:rPr>
                        <a:t>title()</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将字符串的每一个单词的第一个字母转换为大写</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360769956"/>
                  </a:ext>
                </a:extLst>
              </a:tr>
              <a:tr h="0">
                <a:tc>
                  <a:txBody>
                    <a:bodyPr/>
                    <a:lstStyle/>
                    <a:p>
                      <a:pPr marL="0" marR="0" indent="0" algn="ctr">
                        <a:lnSpc>
                          <a:spcPct val="150000"/>
                        </a:lnSpc>
                        <a:spcBef>
                          <a:spcPts val="0"/>
                        </a:spcBef>
                        <a:spcAft>
                          <a:spcPts val="0"/>
                        </a:spcAft>
                      </a:pPr>
                      <a:r>
                        <a:rPr lang="en-US" sz="1200" kern="0">
                          <a:effectLst/>
                        </a:rPr>
                        <a:t>lower()</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数组元素转换为小写</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4253197598"/>
                  </a:ext>
                </a:extLst>
              </a:tr>
              <a:tr h="0">
                <a:tc>
                  <a:txBody>
                    <a:bodyPr/>
                    <a:lstStyle/>
                    <a:p>
                      <a:pPr marL="0" marR="0" indent="0" algn="ctr">
                        <a:lnSpc>
                          <a:spcPct val="150000"/>
                        </a:lnSpc>
                        <a:spcBef>
                          <a:spcPts val="0"/>
                        </a:spcBef>
                        <a:spcAft>
                          <a:spcPts val="0"/>
                        </a:spcAft>
                      </a:pPr>
                      <a:r>
                        <a:rPr lang="en-US" sz="1200" kern="0">
                          <a:effectLst/>
                        </a:rPr>
                        <a:t>upper()</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数组元素转换为大写</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4182695379"/>
                  </a:ext>
                </a:extLst>
              </a:tr>
              <a:tr h="0">
                <a:tc>
                  <a:txBody>
                    <a:bodyPr/>
                    <a:lstStyle/>
                    <a:p>
                      <a:pPr marL="0" marR="0" indent="0" algn="ctr">
                        <a:lnSpc>
                          <a:spcPct val="150000"/>
                        </a:lnSpc>
                        <a:spcBef>
                          <a:spcPts val="0"/>
                        </a:spcBef>
                        <a:spcAft>
                          <a:spcPts val="0"/>
                        </a:spcAft>
                      </a:pPr>
                      <a:r>
                        <a:rPr lang="en-US" sz="1200" kern="0">
                          <a:effectLst/>
                        </a:rPr>
                        <a:t>split()</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按指定分隔符对字符串进行分隔，并返回数组列表</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387248187"/>
                  </a:ext>
                </a:extLst>
              </a:tr>
              <a:tr h="0">
                <a:tc>
                  <a:txBody>
                    <a:bodyPr/>
                    <a:lstStyle/>
                    <a:p>
                      <a:pPr marL="0" marR="0" indent="0" algn="ctr">
                        <a:lnSpc>
                          <a:spcPct val="150000"/>
                        </a:lnSpc>
                        <a:spcBef>
                          <a:spcPts val="0"/>
                        </a:spcBef>
                        <a:spcAft>
                          <a:spcPts val="0"/>
                        </a:spcAft>
                      </a:pPr>
                      <a:r>
                        <a:rPr lang="en-US" sz="1200" kern="0">
                          <a:effectLst/>
                        </a:rPr>
                        <a:t>splitlines()</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返回元素中的行列表，以换行符分割</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223403528"/>
                  </a:ext>
                </a:extLst>
              </a:tr>
              <a:tr h="0">
                <a:tc>
                  <a:txBody>
                    <a:bodyPr/>
                    <a:lstStyle/>
                    <a:p>
                      <a:pPr marL="0" marR="0" indent="0" algn="ctr">
                        <a:lnSpc>
                          <a:spcPct val="150000"/>
                        </a:lnSpc>
                        <a:spcBef>
                          <a:spcPts val="0"/>
                        </a:spcBef>
                        <a:spcAft>
                          <a:spcPts val="0"/>
                        </a:spcAft>
                      </a:pPr>
                      <a:r>
                        <a:rPr lang="en-US" sz="1200" kern="0">
                          <a:effectLst/>
                        </a:rPr>
                        <a:t>strip()</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移除元素开头或结尾处的特定字符</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534508625"/>
                  </a:ext>
                </a:extLst>
              </a:tr>
              <a:tr h="0">
                <a:tc>
                  <a:txBody>
                    <a:bodyPr/>
                    <a:lstStyle/>
                    <a:p>
                      <a:pPr marL="0" marR="0" indent="0" algn="ctr">
                        <a:lnSpc>
                          <a:spcPct val="150000"/>
                        </a:lnSpc>
                        <a:spcBef>
                          <a:spcPts val="0"/>
                        </a:spcBef>
                        <a:spcAft>
                          <a:spcPts val="0"/>
                        </a:spcAft>
                      </a:pPr>
                      <a:r>
                        <a:rPr lang="en-US" sz="1200" kern="0">
                          <a:effectLst/>
                        </a:rPr>
                        <a:t>join()</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通过指定分隔符来连接数组中的元素</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342501103"/>
                  </a:ext>
                </a:extLst>
              </a:tr>
              <a:tr h="0">
                <a:tc>
                  <a:txBody>
                    <a:bodyPr/>
                    <a:lstStyle/>
                    <a:p>
                      <a:pPr marL="0" marR="0" indent="0" algn="ctr">
                        <a:lnSpc>
                          <a:spcPct val="150000"/>
                        </a:lnSpc>
                        <a:spcBef>
                          <a:spcPts val="0"/>
                        </a:spcBef>
                        <a:spcAft>
                          <a:spcPts val="0"/>
                        </a:spcAft>
                      </a:pPr>
                      <a:r>
                        <a:rPr lang="en-US" sz="1200" kern="0">
                          <a:effectLst/>
                        </a:rPr>
                        <a:t>replace()</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使用新字符串替换字符串中的所有子字符串</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618367830"/>
                  </a:ext>
                </a:extLst>
              </a:tr>
              <a:tr h="0">
                <a:tc>
                  <a:txBody>
                    <a:bodyPr/>
                    <a:lstStyle/>
                    <a:p>
                      <a:pPr marL="0" marR="0" indent="0" algn="ctr">
                        <a:lnSpc>
                          <a:spcPct val="150000"/>
                        </a:lnSpc>
                        <a:spcBef>
                          <a:spcPts val="0"/>
                        </a:spcBef>
                        <a:spcAft>
                          <a:spcPts val="0"/>
                        </a:spcAft>
                      </a:pPr>
                      <a:r>
                        <a:rPr lang="en-US" sz="1200" kern="0">
                          <a:effectLst/>
                        </a:rPr>
                        <a:t>decode()</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a:effectLst/>
                        </a:rPr>
                        <a:t>数组元素依次调用</a:t>
                      </a:r>
                      <a:r>
                        <a:rPr lang="en-US" altLang="zh-CN" sz="1200" kern="0">
                          <a:effectLst/>
                        </a:rPr>
                        <a:t>str.decode</a:t>
                      </a:r>
                      <a:endParaRPr lang="zh-CN" alt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051790169"/>
                  </a:ext>
                </a:extLst>
              </a:tr>
              <a:tr h="0">
                <a:tc>
                  <a:txBody>
                    <a:bodyPr/>
                    <a:lstStyle/>
                    <a:p>
                      <a:pPr marL="0" marR="0" indent="0" algn="ctr">
                        <a:lnSpc>
                          <a:spcPct val="150000"/>
                        </a:lnSpc>
                        <a:spcBef>
                          <a:spcPts val="0"/>
                        </a:spcBef>
                        <a:spcAft>
                          <a:spcPts val="0"/>
                        </a:spcAft>
                      </a:pPr>
                      <a:r>
                        <a:rPr lang="en-US" sz="1200" kern="0">
                          <a:effectLst/>
                        </a:rPr>
                        <a:t>encode()</a:t>
                      </a:r>
                      <a:endParaRPr lang="en-US"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200" kern="0" dirty="0">
                          <a:effectLst/>
                        </a:rPr>
                        <a:t>数组元素依次调用</a:t>
                      </a:r>
                      <a:r>
                        <a:rPr lang="en-US" altLang="zh-CN" sz="1200" kern="0" dirty="0" err="1">
                          <a:effectLst/>
                        </a:rPr>
                        <a:t>str.encode</a:t>
                      </a:r>
                      <a:endPar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589674923"/>
                  </a:ext>
                </a:extLst>
              </a:tr>
            </a:tbl>
          </a:graphicData>
        </a:graphic>
      </p:graphicFrame>
    </p:spTree>
    <p:extLst>
      <p:ext uri="{BB962C8B-B14F-4D97-AF65-F5344CB8AC3E}">
        <p14:creationId xmlns:p14="http://schemas.microsoft.com/office/powerpoint/2010/main" val="135464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3. </a:t>
            </a:r>
            <a:r>
              <a:rPr lang="zh-CN" altLang="en-US" dirty="0"/>
              <a:t>统计函数</a:t>
            </a:r>
            <a:endParaRPr lang="en-US" altLang="zh-CN" dirty="0"/>
          </a:p>
        </p:txBody>
      </p:sp>
      <p:graphicFrame>
        <p:nvGraphicFramePr>
          <p:cNvPr id="4" name="表格 3">
            <a:extLst>
              <a:ext uri="{FF2B5EF4-FFF2-40B4-BE49-F238E27FC236}">
                <a16:creationId xmlns:a16="http://schemas.microsoft.com/office/drawing/2014/main" id="{EB10403B-116D-76B9-8CA9-AECF9F1ABE54}"/>
              </a:ext>
            </a:extLst>
          </p:cNvPr>
          <p:cNvGraphicFramePr>
            <a:graphicFrameLocks noGrp="1"/>
          </p:cNvGraphicFramePr>
          <p:nvPr>
            <p:extLst>
              <p:ext uri="{D42A27DB-BD31-4B8C-83A1-F6EECF244321}">
                <p14:modId xmlns:p14="http://schemas.microsoft.com/office/powerpoint/2010/main" val="1869535822"/>
              </p:ext>
            </p:extLst>
          </p:nvPr>
        </p:nvGraphicFramePr>
        <p:xfrm>
          <a:off x="500887" y="1741455"/>
          <a:ext cx="11056876" cy="3789426"/>
        </p:xfrm>
        <a:graphic>
          <a:graphicData uri="http://schemas.openxmlformats.org/drawingml/2006/table">
            <a:tbl>
              <a:tblPr>
                <a:tableStyleId>{5C22544A-7EE6-4342-B048-85BDC9FD1C3A}</a:tableStyleId>
              </a:tblPr>
              <a:tblGrid>
                <a:gridCol w="1777946">
                  <a:extLst>
                    <a:ext uri="{9D8B030D-6E8A-4147-A177-3AD203B41FA5}">
                      <a16:colId xmlns:a16="http://schemas.microsoft.com/office/drawing/2014/main" val="2975612103"/>
                    </a:ext>
                  </a:extLst>
                </a:gridCol>
                <a:gridCol w="9278930">
                  <a:extLst>
                    <a:ext uri="{9D8B030D-6E8A-4147-A177-3AD203B41FA5}">
                      <a16:colId xmlns:a16="http://schemas.microsoft.com/office/drawing/2014/main" val="946145586"/>
                    </a:ext>
                  </a:extLst>
                </a:gridCol>
              </a:tblGrid>
              <a:tr h="0">
                <a:tc>
                  <a:txBody>
                    <a:bodyPr/>
                    <a:lstStyle/>
                    <a:p>
                      <a:pPr marL="0" marR="0" indent="0" algn="ctr">
                        <a:lnSpc>
                          <a:spcPct val="150000"/>
                        </a:lnSpc>
                        <a:spcBef>
                          <a:spcPts val="0"/>
                        </a:spcBef>
                        <a:spcAft>
                          <a:spcPts val="0"/>
                        </a:spcAft>
                      </a:pPr>
                      <a:r>
                        <a:rPr lang="zh-CN" altLang="en-US" sz="1400" kern="0">
                          <a:effectLst/>
                        </a:rPr>
                        <a:t>函数</a:t>
                      </a:r>
                      <a:endParaRPr lang="zh-CN" alt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1400" kern="0">
                          <a:effectLst/>
                        </a:rPr>
                        <a:t>描述</a:t>
                      </a:r>
                      <a:endParaRPr lang="zh-CN" alt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431891553"/>
                  </a:ext>
                </a:extLst>
              </a:tr>
              <a:tr h="0">
                <a:tc>
                  <a:txBody>
                    <a:bodyPr/>
                    <a:lstStyle/>
                    <a:p>
                      <a:pPr marL="0" marR="0" indent="0" algn="ctr">
                        <a:lnSpc>
                          <a:spcPct val="150000"/>
                        </a:lnSpc>
                        <a:spcBef>
                          <a:spcPts val="0"/>
                        </a:spcBef>
                        <a:spcAft>
                          <a:spcPts val="0"/>
                        </a:spcAft>
                      </a:pPr>
                      <a:r>
                        <a:rPr lang="en-US" sz="1400" kern="0">
                          <a:effectLst/>
                        </a:rPr>
                        <a:t>amin()</a:t>
                      </a:r>
                      <a:endParaRPr 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400" kern="0">
                          <a:effectLst/>
                        </a:rPr>
                        <a:t>用于计算数组中元素沿指定轴的最小值</a:t>
                      </a:r>
                      <a:endParaRPr lang="zh-CN" alt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467416199"/>
                  </a:ext>
                </a:extLst>
              </a:tr>
              <a:tr h="0">
                <a:tc>
                  <a:txBody>
                    <a:bodyPr/>
                    <a:lstStyle/>
                    <a:p>
                      <a:pPr marL="0" marR="0" indent="0" algn="ctr">
                        <a:lnSpc>
                          <a:spcPct val="150000"/>
                        </a:lnSpc>
                        <a:spcBef>
                          <a:spcPts val="0"/>
                        </a:spcBef>
                        <a:spcAft>
                          <a:spcPts val="0"/>
                        </a:spcAft>
                      </a:pPr>
                      <a:r>
                        <a:rPr lang="en-US" sz="1400" kern="0">
                          <a:effectLst/>
                        </a:rPr>
                        <a:t>amax()</a:t>
                      </a:r>
                      <a:endParaRPr 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400" kern="0">
                          <a:effectLst/>
                        </a:rPr>
                        <a:t>用于计算数组中元素沿指定轴的最大值</a:t>
                      </a:r>
                      <a:endParaRPr lang="zh-CN" alt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967295303"/>
                  </a:ext>
                </a:extLst>
              </a:tr>
              <a:tr h="0">
                <a:tc>
                  <a:txBody>
                    <a:bodyPr/>
                    <a:lstStyle/>
                    <a:p>
                      <a:pPr marL="0" marR="0" indent="0" algn="ctr">
                        <a:lnSpc>
                          <a:spcPct val="150000"/>
                        </a:lnSpc>
                        <a:spcBef>
                          <a:spcPts val="0"/>
                        </a:spcBef>
                        <a:spcAft>
                          <a:spcPts val="0"/>
                        </a:spcAft>
                      </a:pPr>
                      <a:r>
                        <a:rPr lang="en-US" sz="1400" kern="0">
                          <a:effectLst/>
                        </a:rPr>
                        <a:t>ptp()</a:t>
                      </a:r>
                      <a:endParaRPr 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400" kern="0">
                          <a:effectLst/>
                        </a:rPr>
                        <a:t>计算数组中元素最大值与最小值的差</a:t>
                      </a:r>
                      <a:r>
                        <a:rPr lang="en-US" altLang="zh-CN" sz="1400" kern="0">
                          <a:effectLst/>
                        </a:rPr>
                        <a:t>(</a:t>
                      </a:r>
                      <a:r>
                        <a:rPr lang="zh-CN" altLang="en-US" sz="1400" kern="0">
                          <a:effectLst/>
                        </a:rPr>
                        <a:t>最大值</a:t>
                      </a:r>
                      <a:r>
                        <a:rPr lang="en-US" altLang="zh-CN" sz="1400" kern="0">
                          <a:effectLst/>
                        </a:rPr>
                        <a:t>-</a:t>
                      </a:r>
                      <a:r>
                        <a:rPr lang="zh-CN" altLang="en-US" sz="1400" kern="0">
                          <a:effectLst/>
                        </a:rPr>
                        <a:t>最小值</a:t>
                      </a:r>
                      <a:r>
                        <a:rPr lang="en-US" altLang="zh-CN" sz="1400" kern="0">
                          <a:effectLst/>
                        </a:rPr>
                        <a:t>)</a:t>
                      </a:r>
                      <a:endParaRPr lang="zh-CN" alt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912231869"/>
                  </a:ext>
                </a:extLst>
              </a:tr>
              <a:tr h="0">
                <a:tc>
                  <a:txBody>
                    <a:bodyPr/>
                    <a:lstStyle/>
                    <a:p>
                      <a:pPr marL="0" marR="0" indent="0" algn="ctr">
                        <a:lnSpc>
                          <a:spcPct val="150000"/>
                        </a:lnSpc>
                        <a:spcBef>
                          <a:spcPts val="0"/>
                        </a:spcBef>
                        <a:spcAft>
                          <a:spcPts val="0"/>
                        </a:spcAft>
                      </a:pPr>
                      <a:r>
                        <a:rPr lang="en-US" sz="1400" kern="0">
                          <a:effectLst/>
                        </a:rPr>
                        <a:t>percentile()</a:t>
                      </a:r>
                      <a:endParaRPr 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400" kern="0">
                          <a:effectLst/>
                        </a:rPr>
                        <a:t>用于计算小于这个值的百分位数</a:t>
                      </a:r>
                      <a:endParaRPr lang="zh-CN" alt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936453786"/>
                  </a:ext>
                </a:extLst>
              </a:tr>
              <a:tr h="0">
                <a:tc>
                  <a:txBody>
                    <a:bodyPr/>
                    <a:lstStyle/>
                    <a:p>
                      <a:pPr marL="0" marR="0" indent="0" algn="ctr">
                        <a:lnSpc>
                          <a:spcPct val="150000"/>
                        </a:lnSpc>
                        <a:spcBef>
                          <a:spcPts val="0"/>
                        </a:spcBef>
                        <a:spcAft>
                          <a:spcPts val="0"/>
                        </a:spcAft>
                      </a:pPr>
                      <a:r>
                        <a:rPr lang="en-US" sz="1400" kern="0">
                          <a:effectLst/>
                        </a:rPr>
                        <a:t>median()</a:t>
                      </a:r>
                      <a:endParaRPr 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400" kern="0">
                          <a:effectLst/>
                        </a:rPr>
                        <a:t>用于计算数组中元素的中位数</a:t>
                      </a:r>
                      <a:r>
                        <a:rPr lang="en-US" altLang="zh-CN" sz="1400" kern="0">
                          <a:effectLst/>
                        </a:rPr>
                        <a:t>(</a:t>
                      </a:r>
                      <a:r>
                        <a:rPr lang="zh-CN" altLang="en-US" sz="1400" kern="0">
                          <a:effectLst/>
                        </a:rPr>
                        <a:t>中值</a:t>
                      </a:r>
                      <a:r>
                        <a:rPr lang="en-US" altLang="zh-CN" sz="1400" kern="0">
                          <a:effectLst/>
                        </a:rPr>
                        <a:t>)</a:t>
                      </a:r>
                      <a:endParaRPr lang="zh-CN" alt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283106348"/>
                  </a:ext>
                </a:extLst>
              </a:tr>
              <a:tr h="0">
                <a:tc>
                  <a:txBody>
                    <a:bodyPr/>
                    <a:lstStyle/>
                    <a:p>
                      <a:pPr marL="0" marR="0" indent="0" algn="ctr">
                        <a:lnSpc>
                          <a:spcPct val="150000"/>
                        </a:lnSpc>
                        <a:spcBef>
                          <a:spcPts val="0"/>
                        </a:spcBef>
                        <a:spcAft>
                          <a:spcPts val="0"/>
                        </a:spcAft>
                      </a:pPr>
                      <a:r>
                        <a:rPr lang="en-US" sz="1400" kern="0">
                          <a:effectLst/>
                        </a:rPr>
                        <a:t>mean()</a:t>
                      </a:r>
                      <a:endParaRPr 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400" kern="0">
                          <a:effectLst/>
                        </a:rPr>
                        <a:t>用于计算数组中元素的算数平均值</a:t>
                      </a:r>
                      <a:endParaRPr lang="zh-CN" alt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556059908"/>
                  </a:ext>
                </a:extLst>
              </a:tr>
              <a:tr h="0">
                <a:tc>
                  <a:txBody>
                    <a:bodyPr/>
                    <a:lstStyle/>
                    <a:p>
                      <a:pPr marL="0" marR="0" indent="0" algn="ctr">
                        <a:lnSpc>
                          <a:spcPct val="150000"/>
                        </a:lnSpc>
                        <a:spcBef>
                          <a:spcPts val="0"/>
                        </a:spcBef>
                        <a:spcAft>
                          <a:spcPts val="0"/>
                        </a:spcAft>
                      </a:pPr>
                      <a:r>
                        <a:rPr lang="en-US" sz="1400" kern="0">
                          <a:effectLst/>
                        </a:rPr>
                        <a:t>average()</a:t>
                      </a:r>
                      <a:endParaRPr 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400" kern="0">
                          <a:effectLst/>
                        </a:rPr>
                        <a:t>根据另一个数组中给出的各自的权重计算数组中元素的加权平均值</a:t>
                      </a:r>
                      <a:endParaRPr lang="zh-CN" alt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422068205"/>
                  </a:ext>
                </a:extLst>
              </a:tr>
              <a:tr h="0">
                <a:tc>
                  <a:txBody>
                    <a:bodyPr/>
                    <a:lstStyle/>
                    <a:p>
                      <a:pPr marL="0" marR="0" indent="0" algn="ctr">
                        <a:lnSpc>
                          <a:spcPct val="150000"/>
                        </a:lnSpc>
                        <a:spcBef>
                          <a:spcPts val="0"/>
                        </a:spcBef>
                        <a:spcAft>
                          <a:spcPts val="0"/>
                        </a:spcAft>
                      </a:pPr>
                      <a:r>
                        <a:rPr lang="en-US" sz="1400" kern="0">
                          <a:effectLst/>
                        </a:rPr>
                        <a:t>std()</a:t>
                      </a:r>
                      <a:endParaRPr 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400" kern="0">
                          <a:effectLst/>
                        </a:rPr>
                        <a:t>用于计算数组元素的标准差</a:t>
                      </a:r>
                      <a:endParaRPr lang="zh-CN" alt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006427178"/>
                  </a:ext>
                </a:extLst>
              </a:tr>
              <a:tr h="0">
                <a:tc>
                  <a:txBody>
                    <a:bodyPr/>
                    <a:lstStyle/>
                    <a:p>
                      <a:pPr marL="0" marR="0" indent="0" algn="ctr">
                        <a:lnSpc>
                          <a:spcPct val="150000"/>
                        </a:lnSpc>
                        <a:spcBef>
                          <a:spcPts val="0"/>
                        </a:spcBef>
                        <a:spcAft>
                          <a:spcPts val="0"/>
                        </a:spcAft>
                      </a:pPr>
                      <a:r>
                        <a:rPr lang="en-US" sz="1400" kern="0">
                          <a:effectLst/>
                        </a:rPr>
                        <a:t>var()</a:t>
                      </a:r>
                      <a:endParaRPr lang="en-US"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400" kern="0" dirty="0">
                          <a:effectLst/>
                        </a:rPr>
                        <a:t>用于计算数组元素的方差</a:t>
                      </a:r>
                      <a:endParaRPr lang="zh-CN" altLang="en-US"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576017240"/>
                  </a:ext>
                </a:extLst>
              </a:tr>
            </a:tbl>
          </a:graphicData>
        </a:graphic>
      </p:graphicFrame>
    </p:spTree>
    <p:extLst>
      <p:ext uri="{BB962C8B-B14F-4D97-AF65-F5344CB8AC3E}">
        <p14:creationId xmlns:p14="http://schemas.microsoft.com/office/powerpoint/2010/main" val="79513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4. </a:t>
            </a:r>
            <a:r>
              <a:rPr lang="zh-CN" altLang="en-US" dirty="0"/>
              <a:t>排序函数</a:t>
            </a:r>
            <a:endParaRPr lang="en-US" altLang="zh-CN" dirty="0"/>
          </a:p>
        </p:txBody>
      </p:sp>
      <p:graphicFrame>
        <p:nvGraphicFramePr>
          <p:cNvPr id="5" name="表格 4">
            <a:extLst>
              <a:ext uri="{FF2B5EF4-FFF2-40B4-BE49-F238E27FC236}">
                <a16:creationId xmlns:a16="http://schemas.microsoft.com/office/drawing/2014/main" id="{66A23D27-A34F-3753-FEEF-405E336A9CB7}"/>
              </a:ext>
            </a:extLst>
          </p:cNvPr>
          <p:cNvGraphicFramePr>
            <a:graphicFrameLocks noGrp="1"/>
          </p:cNvGraphicFramePr>
          <p:nvPr>
            <p:extLst>
              <p:ext uri="{D42A27DB-BD31-4B8C-83A1-F6EECF244321}">
                <p14:modId xmlns:p14="http://schemas.microsoft.com/office/powerpoint/2010/main" val="1037265330"/>
              </p:ext>
            </p:extLst>
          </p:nvPr>
        </p:nvGraphicFramePr>
        <p:xfrm>
          <a:off x="508589" y="1983102"/>
          <a:ext cx="11174821" cy="3306131"/>
        </p:xfrm>
        <a:graphic>
          <a:graphicData uri="http://schemas.openxmlformats.org/drawingml/2006/table">
            <a:tbl>
              <a:tblPr>
                <a:tableStyleId>{5C22544A-7EE6-4342-B048-85BDC9FD1C3A}</a:tableStyleId>
              </a:tblPr>
              <a:tblGrid>
                <a:gridCol w="2172385">
                  <a:extLst>
                    <a:ext uri="{9D8B030D-6E8A-4147-A177-3AD203B41FA5}">
                      <a16:colId xmlns:a16="http://schemas.microsoft.com/office/drawing/2014/main" val="2393065928"/>
                    </a:ext>
                  </a:extLst>
                </a:gridCol>
                <a:gridCol w="9002436">
                  <a:extLst>
                    <a:ext uri="{9D8B030D-6E8A-4147-A177-3AD203B41FA5}">
                      <a16:colId xmlns:a16="http://schemas.microsoft.com/office/drawing/2014/main" val="3327866549"/>
                    </a:ext>
                  </a:extLst>
                </a:gridCol>
              </a:tblGrid>
              <a:tr h="0">
                <a:tc>
                  <a:txBody>
                    <a:bodyPr/>
                    <a:lstStyle/>
                    <a:p>
                      <a:pPr marL="0" marR="0" indent="0" algn="ctr">
                        <a:lnSpc>
                          <a:spcPct val="150000"/>
                        </a:lnSpc>
                        <a:spcBef>
                          <a:spcPts val="0"/>
                        </a:spcBef>
                        <a:spcAft>
                          <a:spcPts val="0"/>
                        </a:spcAft>
                      </a:pPr>
                      <a:r>
                        <a:rPr lang="zh-CN" altLang="en-US" sz="1600" kern="0">
                          <a:effectLst/>
                        </a:rPr>
                        <a:t>函数</a:t>
                      </a:r>
                      <a:endParaRPr lang="zh-CN" altLang="en-US"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1600" kern="0">
                          <a:effectLst/>
                        </a:rPr>
                        <a:t>描述</a:t>
                      </a:r>
                      <a:endParaRPr lang="zh-CN" altLang="en-US"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439532671"/>
                  </a:ext>
                </a:extLst>
              </a:tr>
              <a:tr h="0">
                <a:tc>
                  <a:txBody>
                    <a:bodyPr/>
                    <a:lstStyle/>
                    <a:p>
                      <a:pPr marL="0" marR="0" indent="0" algn="ctr">
                        <a:lnSpc>
                          <a:spcPct val="150000"/>
                        </a:lnSpc>
                        <a:spcBef>
                          <a:spcPts val="0"/>
                        </a:spcBef>
                        <a:spcAft>
                          <a:spcPts val="0"/>
                        </a:spcAft>
                      </a:pPr>
                      <a:r>
                        <a:rPr lang="en-US" sz="1600" kern="0">
                          <a:effectLst/>
                        </a:rPr>
                        <a:t>sort()</a:t>
                      </a:r>
                      <a:endParaRPr lang="en-US"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600" kern="0">
                          <a:effectLst/>
                        </a:rPr>
                        <a:t>返回输入数组的排序数组</a:t>
                      </a:r>
                      <a:endParaRPr lang="zh-CN" altLang="en-US"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268858232"/>
                  </a:ext>
                </a:extLst>
              </a:tr>
              <a:tr h="0">
                <a:tc>
                  <a:txBody>
                    <a:bodyPr/>
                    <a:lstStyle/>
                    <a:p>
                      <a:pPr marL="0" marR="0" indent="0" algn="ctr">
                        <a:lnSpc>
                          <a:spcPct val="150000"/>
                        </a:lnSpc>
                        <a:spcBef>
                          <a:spcPts val="0"/>
                        </a:spcBef>
                        <a:spcAft>
                          <a:spcPts val="0"/>
                        </a:spcAft>
                      </a:pPr>
                      <a:r>
                        <a:rPr lang="en-US" sz="1600" kern="0">
                          <a:effectLst/>
                        </a:rPr>
                        <a:t>argsort()</a:t>
                      </a:r>
                      <a:endParaRPr lang="en-US"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600" kern="0">
                          <a:effectLst/>
                        </a:rPr>
                        <a:t>对输入数组沿着指定轴进行排序，返回排序后数组的索引</a:t>
                      </a:r>
                      <a:endParaRPr lang="zh-CN" altLang="en-US"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245733774"/>
                  </a:ext>
                </a:extLst>
              </a:tr>
              <a:tr h="0">
                <a:tc>
                  <a:txBody>
                    <a:bodyPr/>
                    <a:lstStyle/>
                    <a:p>
                      <a:pPr marL="0" marR="0" indent="0" algn="ctr">
                        <a:lnSpc>
                          <a:spcPct val="150000"/>
                        </a:lnSpc>
                        <a:spcBef>
                          <a:spcPts val="0"/>
                        </a:spcBef>
                        <a:spcAft>
                          <a:spcPts val="0"/>
                        </a:spcAft>
                      </a:pPr>
                      <a:r>
                        <a:rPr lang="en-US" sz="1600" kern="0">
                          <a:effectLst/>
                        </a:rPr>
                        <a:t>lexsort()</a:t>
                      </a:r>
                      <a:endParaRPr lang="en-US"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600" kern="0">
                          <a:effectLst/>
                        </a:rPr>
                        <a:t>对数组按多个字段进行排序，如果一个字段的值相同则按另一个字段排序。它是间接排序，不修改原数组，返回数组的索引</a:t>
                      </a:r>
                      <a:endParaRPr lang="zh-CN" altLang="en-US"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474785741"/>
                  </a:ext>
                </a:extLst>
              </a:tr>
              <a:tr h="0">
                <a:tc>
                  <a:txBody>
                    <a:bodyPr/>
                    <a:lstStyle/>
                    <a:p>
                      <a:pPr marL="0" marR="0" indent="0" algn="ctr">
                        <a:lnSpc>
                          <a:spcPct val="150000"/>
                        </a:lnSpc>
                        <a:spcBef>
                          <a:spcPts val="0"/>
                        </a:spcBef>
                        <a:spcAft>
                          <a:spcPts val="0"/>
                        </a:spcAft>
                      </a:pPr>
                      <a:r>
                        <a:rPr lang="en-US" sz="1600" kern="0">
                          <a:effectLst/>
                        </a:rPr>
                        <a:t>searchsorted()</a:t>
                      </a:r>
                      <a:endParaRPr lang="en-US"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600" kern="0">
                          <a:effectLst/>
                        </a:rPr>
                        <a:t>查询排序</a:t>
                      </a:r>
                      <a:endParaRPr lang="zh-CN" altLang="en-US"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303141072"/>
                  </a:ext>
                </a:extLst>
              </a:tr>
              <a:tr h="0">
                <a:tc>
                  <a:txBody>
                    <a:bodyPr/>
                    <a:lstStyle/>
                    <a:p>
                      <a:pPr marL="0" marR="0" indent="0" algn="ctr">
                        <a:lnSpc>
                          <a:spcPct val="150000"/>
                        </a:lnSpc>
                        <a:spcBef>
                          <a:spcPts val="0"/>
                        </a:spcBef>
                        <a:spcAft>
                          <a:spcPts val="0"/>
                        </a:spcAft>
                      </a:pPr>
                      <a:r>
                        <a:rPr lang="en-US" sz="1600" kern="0">
                          <a:effectLst/>
                        </a:rPr>
                        <a:t>partition()</a:t>
                      </a:r>
                      <a:endParaRPr lang="en-US"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600" kern="0">
                          <a:effectLst/>
                        </a:rPr>
                        <a:t>按指定元素对数组分区排序</a:t>
                      </a:r>
                      <a:endParaRPr lang="zh-CN" altLang="en-US"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189682961"/>
                  </a:ext>
                </a:extLst>
              </a:tr>
              <a:tr h="0">
                <a:tc>
                  <a:txBody>
                    <a:bodyPr/>
                    <a:lstStyle/>
                    <a:p>
                      <a:pPr marL="0" marR="0" indent="0" algn="ctr">
                        <a:lnSpc>
                          <a:spcPct val="150000"/>
                        </a:lnSpc>
                        <a:spcBef>
                          <a:spcPts val="0"/>
                        </a:spcBef>
                        <a:spcAft>
                          <a:spcPts val="0"/>
                        </a:spcAft>
                      </a:pPr>
                      <a:r>
                        <a:rPr lang="en-US" sz="1600" kern="0">
                          <a:effectLst/>
                        </a:rPr>
                        <a:t>sort_complex()</a:t>
                      </a:r>
                      <a:endParaRPr lang="en-US"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1600" kern="0" dirty="0">
                          <a:effectLst/>
                        </a:rPr>
                        <a:t>对复数进行排序，按照先实部后虚部的顺序进行排序</a:t>
                      </a:r>
                      <a:endParaRPr lang="zh-CN" altLang="en-US"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050837210"/>
                  </a:ext>
                </a:extLst>
              </a:tr>
            </a:tbl>
          </a:graphicData>
        </a:graphic>
      </p:graphicFrame>
    </p:spTree>
    <p:extLst>
      <p:ext uri="{BB962C8B-B14F-4D97-AF65-F5344CB8AC3E}">
        <p14:creationId xmlns:p14="http://schemas.microsoft.com/office/powerpoint/2010/main" val="4096601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5. </a:t>
            </a:r>
            <a:r>
              <a:rPr lang="zh-CN" altLang="en-US" dirty="0"/>
              <a:t>条件筛选函数</a:t>
            </a:r>
            <a:endParaRPr lang="en-US" altLang="zh-CN" dirty="0"/>
          </a:p>
        </p:txBody>
      </p:sp>
      <p:graphicFrame>
        <p:nvGraphicFramePr>
          <p:cNvPr id="4" name="表格 3">
            <a:extLst>
              <a:ext uri="{FF2B5EF4-FFF2-40B4-BE49-F238E27FC236}">
                <a16:creationId xmlns:a16="http://schemas.microsoft.com/office/drawing/2014/main" id="{E557F03B-BA93-D8AA-9ECC-CBC37EF31936}"/>
              </a:ext>
            </a:extLst>
          </p:cNvPr>
          <p:cNvGraphicFramePr>
            <a:graphicFrameLocks noGrp="1"/>
          </p:cNvGraphicFramePr>
          <p:nvPr>
            <p:extLst>
              <p:ext uri="{D42A27DB-BD31-4B8C-83A1-F6EECF244321}">
                <p14:modId xmlns:p14="http://schemas.microsoft.com/office/powerpoint/2010/main" val="875269866"/>
              </p:ext>
            </p:extLst>
          </p:nvPr>
        </p:nvGraphicFramePr>
        <p:xfrm>
          <a:off x="863584" y="2007964"/>
          <a:ext cx="10464832" cy="3013332"/>
        </p:xfrm>
        <a:graphic>
          <a:graphicData uri="http://schemas.openxmlformats.org/drawingml/2006/table">
            <a:tbl>
              <a:tblPr>
                <a:tableStyleId>{5C22544A-7EE6-4342-B048-85BDC9FD1C3A}</a:tableStyleId>
              </a:tblPr>
              <a:tblGrid>
                <a:gridCol w="3108055">
                  <a:extLst>
                    <a:ext uri="{9D8B030D-6E8A-4147-A177-3AD203B41FA5}">
                      <a16:colId xmlns:a16="http://schemas.microsoft.com/office/drawing/2014/main" val="1020525689"/>
                    </a:ext>
                  </a:extLst>
                </a:gridCol>
                <a:gridCol w="7356777">
                  <a:extLst>
                    <a:ext uri="{9D8B030D-6E8A-4147-A177-3AD203B41FA5}">
                      <a16:colId xmlns:a16="http://schemas.microsoft.com/office/drawing/2014/main" val="2349593578"/>
                    </a:ext>
                  </a:extLst>
                </a:gridCol>
              </a:tblGrid>
              <a:tr h="0">
                <a:tc>
                  <a:txBody>
                    <a:bodyPr/>
                    <a:lstStyle/>
                    <a:p>
                      <a:pPr marL="0" marR="0" indent="0" algn="ctr">
                        <a:lnSpc>
                          <a:spcPct val="150000"/>
                        </a:lnSpc>
                        <a:spcBef>
                          <a:spcPts val="0"/>
                        </a:spcBef>
                        <a:spcAft>
                          <a:spcPts val="0"/>
                        </a:spcAft>
                      </a:pPr>
                      <a:r>
                        <a:rPr lang="zh-CN" altLang="en-US" sz="2000" kern="0">
                          <a:effectLst/>
                        </a:rPr>
                        <a:t>函数</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2000" kern="0">
                          <a:effectLst/>
                        </a:rPr>
                        <a:t>描述</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4173999209"/>
                  </a:ext>
                </a:extLst>
              </a:tr>
              <a:tr h="0">
                <a:tc>
                  <a:txBody>
                    <a:bodyPr/>
                    <a:lstStyle/>
                    <a:p>
                      <a:pPr marL="0" marR="0" indent="0" algn="ctr">
                        <a:lnSpc>
                          <a:spcPct val="150000"/>
                        </a:lnSpc>
                        <a:spcBef>
                          <a:spcPts val="0"/>
                        </a:spcBef>
                        <a:spcAft>
                          <a:spcPts val="0"/>
                        </a:spcAft>
                      </a:pPr>
                      <a:r>
                        <a:rPr lang="en-US" sz="2000" kern="0">
                          <a:effectLst/>
                        </a:rPr>
                        <a:t>argmax()</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沿给定轴返回最大元素的索引</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834835757"/>
                  </a:ext>
                </a:extLst>
              </a:tr>
              <a:tr h="0">
                <a:tc>
                  <a:txBody>
                    <a:bodyPr/>
                    <a:lstStyle/>
                    <a:p>
                      <a:pPr marL="0" marR="0" indent="0" algn="ctr">
                        <a:lnSpc>
                          <a:spcPct val="150000"/>
                        </a:lnSpc>
                        <a:spcBef>
                          <a:spcPts val="0"/>
                        </a:spcBef>
                        <a:spcAft>
                          <a:spcPts val="0"/>
                        </a:spcAft>
                      </a:pPr>
                      <a:r>
                        <a:rPr lang="en-US" sz="2000" kern="0">
                          <a:effectLst/>
                        </a:rPr>
                        <a:t>argmin()</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沿给定轴返回最小元素的索引</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014057970"/>
                  </a:ext>
                </a:extLst>
              </a:tr>
              <a:tr h="0">
                <a:tc>
                  <a:txBody>
                    <a:bodyPr/>
                    <a:lstStyle/>
                    <a:p>
                      <a:pPr marL="0" marR="0" indent="0" algn="ctr">
                        <a:lnSpc>
                          <a:spcPct val="150000"/>
                        </a:lnSpc>
                        <a:spcBef>
                          <a:spcPts val="0"/>
                        </a:spcBef>
                        <a:spcAft>
                          <a:spcPts val="0"/>
                        </a:spcAft>
                      </a:pPr>
                      <a:r>
                        <a:rPr lang="en-US" sz="2000" kern="0">
                          <a:effectLst/>
                        </a:rPr>
                        <a:t>nonzero()</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返回数组中非零元素的索引</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550124371"/>
                  </a:ext>
                </a:extLst>
              </a:tr>
              <a:tr h="0">
                <a:tc>
                  <a:txBody>
                    <a:bodyPr/>
                    <a:lstStyle/>
                    <a:p>
                      <a:pPr marL="0" marR="0" indent="0" algn="ctr">
                        <a:lnSpc>
                          <a:spcPct val="150000"/>
                        </a:lnSpc>
                        <a:spcBef>
                          <a:spcPts val="0"/>
                        </a:spcBef>
                        <a:spcAft>
                          <a:spcPts val="0"/>
                        </a:spcAft>
                      </a:pPr>
                      <a:r>
                        <a:rPr lang="en-US" sz="2000" kern="0">
                          <a:effectLst/>
                        </a:rPr>
                        <a:t>where()</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返回数组中满足条件元素的索引</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359796054"/>
                  </a:ext>
                </a:extLst>
              </a:tr>
              <a:tr h="0">
                <a:tc>
                  <a:txBody>
                    <a:bodyPr/>
                    <a:lstStyle/>
                    <a:p>
                      <a:pPr marL="0" marR="0" indent="0" algn="ctr">
                        <a:lnSpc>
                          <a:spcPct val="150000"/>
                        </a:lnSpc>
                        <a:spcBef>
                          <a:spcPts val="0"/>
                        </a:spcBef>
                        <a:spcAft>
                          <a:spcPts val="0"/>
                        </a:spcAft>
                      </a:pPr>
                      <a:r>
                        <a:rPr lang="en-US" sz="2000" kern="0">
                          <a:effectLst/>
                        </a:rPr>
                        <a:t>extract()</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dirty="0">
                          <a:effectLst/>
                        </a:rPr>
                        <a:t>返回满足条件的数组中的元素</a:t>
                      </a:r>
                      <a:endPar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040319669"/>
                  </a:ext>
                </a:extLst>
              </a:tr>
            </a:tbl>
          </a:graphicData>
        </a:graphic>
      </p:graphicFrame>
    </p:spTree>
    <p:extLst>
      <p:ext uri="{BB962C8B-B14F-4D97-AF65-F5344CB8AC3E}">
        <p14:creationId xmlns:p14="http://schemas.microsoft.com/office/powerpoint/2010/main" val="260393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4A9A43-830E-BDB8-B9E6-D9236A2F3664}"/>
              </a:ext>
            </a:extLst>
          </p:cNvPr>
          <p:cNvSpPr>
            <a:spLocks noGrp="1"/>
          </p:cNvSpPr>
          <p:nvPr>
            <p:ph type="title"/>
          </p:nvPr>
        </p:nvSpPr>
        <p:spPr/>
        <p:txBody>
          <a:bodyPr>
            <a:normAutofit/>
          </a:bodyPr>
          <a:lstStyle/>
          <a:p>
            <a:r>
              <a:rPr lang="zh-CN" altLang="en-US" dirty="0"/>
              <a:t>第</a:t>
            </a:r>
            <a:r>
              <a:rPr lang="en-US" altLang="zh-CN" dirty="0"/>
              <a:t>9</a:t>
            </a:r>
            <a:r>
              <a:rPr lang="zh-CN" altLang="en-US" dirty="0"/>
              <a:t>章 </a:t>
            </a:r>
            <a:r>
              <a:rPr lang="en-US" altLang="zh-CN" dirty="0"/>
              <a:t>Python</a:t>
            </a:r>
            <a:r>
              <a:rPr lang="zh-CN" altLang="en-US" dirty="0"/>
              <a:t>与数据分析</a:t>
            </a:r>
          </a:p>
        </p:txBody>
      </p:sp>
      <p:sp>
        <p:nvSpPr>
          <p:cNvPr id="3" name="文本占位符 2">
            <a:extLst>
              <a:ext uri="{FF2B5EF4-FFF2-40B4-BE49-F238E27FC236}">
                <a16:creationId xmlns:a16="http://schemas.microsoft.com/office/drawing/2014/main" id="{AC285CC0-552C-E460-55B0-4B8ABA31B497}"/>
              </a:ext>
            </a:extLst>
          </p:cNvPr>
          <p:cNvSpPr>
            <a:spLocks noGrp="1"/>
          </p:cNvSpPr>
          <p:nvPr>
            <p:ph type="body" sz="quarter" idx="13"/>
          </p:nvPr>
        </p:nvSpPr>
        <p:spPr/>
        <p:txBody>
          <a:bodyPr>
            <a:normAutofit fontScale="92500"/>
          </a:bodyPr>
          <a:lstStyle/>
          <a:p>
            <a:r>
              <a:rPr lang="zh-CN" altLang="en-US" dirty="0"/>
              <a:t>本章的学习目标：</a:t>
            </a:r>
          </a:p>
          <a:p>
            <a:r>
              <a:rPr lang="en-US" altLang="zh-CN" dirty="0"/>
              <a:t>1. </a:t>
            </a:r>
            <a:r>
              <a:rPr lang="zh-CN" altLang="en-US" dirty="0"/>
              <a:t>了解数据分析的基本概念；</a:t>
            </a:r>
          </a:p>
          <a:p>
            <a:r>
              <a:rPr lang="en-US" altLang="zh-CN" dirty="0"/>
              <a:t>2. </a:t>
            </a:r>
            <a:r>
              <a:rPr lang="zh-CN" altLang="en-US" dirty="0"/>
              <a:t>了解与数据分析相关的几种类库，并掌握</a:t>
            </a:r>
            <a:r>
              <a:rPr lang="en-US" altLang="zh-CN" dirty="0" err="1"/>
              <a:t>numpy</a:t>
            </a:r>
            <a:r>
              <a:rPr lang="zh-CN" altLang="en-US" dirty="0"/>
              <a:t>、</a:t>
            </a:r>
            <a:r>
              <a:rPr lang="en-US" altLang="zh-CN" dirty="0"/>
              <a:t>pandas</a:t>
            </a:r>
            <a:r>
              <a:rPr lang="zh-CN" altLang="en-US" dirty="0"/>
              <a:t>库的使用；</a:t>
            </a:r>
          </a:p>
          <a:p>
            <a:r>
              <a:rPr lang="en-US" altLang="zh-CN" dirty="0"/>
              <a:t>3. </a:t>
            </a:r>
            <a:r>
              <a:rPr lang="zh-CN" altLang="en-US" dirty="0"/>
              <a:t>掌握</a:t>
            </a:r>
            <a:r>
              <a:rPr lang="en-US" altLang="zh-CN" dirty="0"/>
              <a:t>NumPy</a:t>
            </a:r>
            <a:r>
              <a:rPr lang="zh-CN" altLang="en-US" dirty="0"/>
              <a:t>库的使用；</a:t>
            </a:r>
          </a:p>
          <a:p>
            <a:r>
              <a:rPr lang="en-US" altLang="zh-CN" dirty="0"/>
              <a:t>4. </a:t>
            </a:r>
            <a:r>
              <a:rPr lang="zh-CN" altLang="en-US" dirty="0"/>
              <a:t>掌握</a:t>
            </a:r>
            <a:r>
              <a:rPr lang="en-US" altLang="zh-CN" dirty="0"/>
              <a:t>Pandas</a:t>
            </a:r>
            <a:r>
              <a:rPr lang="zh-CN" altLang="en-US" dirty="0"/>
              <a:t>库的使用；</a:t>
            </a:r>
          </a:p>
          <a:p>
            <a:r>
              <a:rPr lang="en-US" altLang="zh-CN" dirty="0"/>
              <a:t>5. </a:t>
            </a:r>
            <a:r>
              <a:rPr lang="zh-CN" altLang="en-US" dirty="0"/>
              <a:t>使用相关类库对数据进行有目的性的处理。</a:t>
            </a:r>
          </a:p>
        </p:txBody>
      </p:sp>
    </p:spTree>
    <p:extLst>
      <p:ext uri="{BB962C8B-B14F-4D97-AF65-F5344CB8AC3E}">
        <p14:creationId xmlns:p14="http://schemas.microsoft.com/office/powerpoint/2010/main" val="743627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lnSpcReduction="10000"/>
          </a:bodyPr>
          <a:lstStyle/>
          <a:p>
            <a:pPr marL="0" indent="0">
              <a:buNone/>
            </a:pPr>
            <a:r>
              <a:rPr lang="en-US" altLang="zh-CN" dirty="0"/>
              <a:t>9.2.1.4NumPy</a:t>
            </a:r>
            <a:r>
              <a:rPr lang="zh-CN" altLang="en-US" dirty="0"/>
              <a:t>文件读写</a:t>
            </a:r>
          </a:p>
          <a:p>
            <a:pPr marL="0" indent="457200">
              <a:buNone/>
            </a:pPr>
            <a:r>
              <a:rPr lang="zh-CN" altLang="en-US" dirty="0"/>
              <a:t>在对大量数据进行数据分析时，</a:t>
            </a:r>
            <a:r>
              <a:rPr lang="en-US" altLang="zh-CN" dirty="0"/>
              <a:t>NumPy</a:t>
            </a:r>
            <a:r>
              <a:rPr lang="zh-CN" altLang="en-US" dirty="0"/>
              <a:t>需要在磁盘上读写文本数据或二进制数据。</a:t>
            </a:r>
            <a:r>
              <a:rPr lang="en-US" altLang="zh-CN" dirty="0"/>
              <a:t>NumPy</a:t>
            </a:r>
            <a:r>
              <a:rPr lang="zh-CN" altLang="en-US" dirty="0"/>
              <a:t>为</a:t>
            </a:r>
            <a:r>
              <a:rPr lang="en-US" altLang="zh-CN" dirty="0" err="1"/>
              <a:t>ndarray</a:t>
            </a:r>
            <a:r>
              <a:rPr lang="zh-CN" altLang="en-US" dirty="0"/>
              <a:t>对象引入了扩展名为</a:t>
            </a:r>
            <a:r>
              <a:rPr lang="en-US" altLang="zh-CN" dirty="0"/>
              <a:t>.</a:t>
            </a:r>
            <a:r>
              <a:rPr lang="en-US" altLang="zh-CN" dirty="0" err="1"/>
              <a:t>npy</a:t>
            </a:r>
            <a:r>
              <a:rPr lang="zh-CN" altLang="en-US" dirty="0"/>
              <a:t>的文件，用于存储重建</a:t>
            </a:r>
            <a:r>
              <a:rPr lang="en-US" altLang="zh-CN" dirty="0" err="1"/>
              <a:t>ndarray</a:t>
            </a:r>
            <a:r>
              <a:rPr lang="zh-CN" altLang="en-US" dirty="0"/>
              <a:t>所需的数据、图形、</a:t>
            </a:r>
            <a:r>
              <a:rPr lang="en-US" altLang="zh-CN" dirty="0" err="1"/>
              <a:t>dtype</a:t>
            </a:r>
            <a:r>
              <a:rPr lang="zh-CN" altLang="en-US" dirty="0"/>
              <a:t>和其他信息。</a:t>
            </a:r>
            <a:endParaRPr lang="en-US" altLang="zh-CN" dirty="0"/>
          </a:p>
          <a:p>
            <a:pPr marL="0" indent="457200">
              <a:buNone/>
            </a:pPr>
            <a:r>
              <a:rPr lang="en-US" altLang="zh-CN" dirty="0"/>
              <a:t>NumPy</a:t>
            </a:r>
            <a:r>
              <a:rPr lang="zh-CN" altLang="en-US" dirty="0"/>
              <a:t>常见的数据读写函数有</a:t>
            </a:r>
            <a:r>
              <a:rPr lang="en-US" altLang="zh-CN" dirty="0"/>
              <a:t>load()</a:t>
            </a:r>
            <a:r>
              <a:rPr lang="zh-CN" altLang="en-US" dirty="0"/>
              <a:t>、</a:t>
            </a:r>
            <a:r>
              <a:rPr lang="en-US" altLang="zh-CN" dirty="0"/>
              <a:t>save()</a:t>
            </a:r>
            <a:r>
              <a:rPr lang="zh-CN" altLang="en-US" dirty="0"/>
              <a:t>、</a:t>
            </a:r>
            <a:r>
              <a:rPr lang="en-US" altLang="zh-CN" dirty="0" err="1"/>
              <a:t>loadtxt</a:t>
            </a:r>
            <a:r>
              <a:rPr lang="en-US" altLang="zh-CN" dirty="0"/>
              <a:t>()</a:t>
            </a:r>
            <a:r>
              <a:rPr lang="zh-CN" altLang="en-US" dirty="0"/>
              <a:t>、</a:t>
            </a:r>
            <a:r>
              <a:rPr lang="en-US" altLang="zh-CN" dirty="0" err="1"/>
              <a:t>savetxt</a:t>
            </a:r>
            <a:r>
              <a:rPr lang="en-US" altLang="zh-CN" dirty="0"/>
              <a:t>()</a:t>
            </a:r>
            <a:r>
              <a:rPr lang="zh-CN" altLang="en-US" dirty="0"/>
              <a:t>、</a:t>
            </a:r>
            <a:r>
              <a:rPr lang="en-US" altLang="zh-CN" dirty="0" err="1"/>
              <a:t>savez</a:t>
            </a:r>
            <a:r>
              <a:rPr lang="en-US" altLang="zh-CN" dirty="0"/>
              <a:t>()</a:t>
            </a:r>
            <a:r>
              <a:rPr lang="zh-CN" altLang="en-US" dirty="0"/>
              <a:t>等。</a:t>
            </a:r>
            <a:endParaRPr lang="en-US" altLang="zh-CN" dirty="0"/>
          </a:p>
          <a:p>
            <a:pPr marL="0" indent="457200">
              <a:buNone/>
            </a:pPr>
            <a:r>
              <a:rPr lang="en-US" altLang="zh-CN" dirty="0"/>
              <a:t>load()</a:t>
            </a:r>
            <a:r>
              <a:rPr lang="zh-CN" altLang="en-US" dirty="0"/>
              <a:t>和</a:t>
            </a:r>
            <a:r>
              <a:rPr lang="en-US" altLang="zh-CN" dirty="0"/>
              <a:t>save()</a:t>
            </a:r>
            <a:r>
              <a:rPr lang="zh-CN" altLang="en-US" dirty="0"/>
              <a:t>函数读写文件数组数据以未压缩的原始二进制格式保存在扩展名为</a:t>
            </a:r>
            <a:r>
              <a:rPr lang="en-US" altLang="zh-CN" dirty="0"/>
              <a:t>.</a:t>
            </a:r>
            <a:r>
              <a:rPr lang="en-US" altLang="zh-CN" dirty="0" err="1"/>
              <a:t>npy</a:t>
            </a:r>
            <a:r>
              <a:rPr lang="zh-CN" altLang="en-US" dirty="0"/>
              <a:t>的文件中。</a:t>
            </a:r>
            <a:endParaRPr lang="en-US" altLang="zh-CN" dirty="0"/>
          </a:p>
          <a:p>
            <a:pPr marL="0" indent="457200">
              <a:buNone/>
            </a:pPr>
            <a:r>
              <a:rPr lang="en-US" altLang="zh-CN" dirty="0" err="1"/>
              <a:t>loadtxt</a:t>
            </a:r>
            <a:r>
              <a:rPr lang="en-US" altLang="zh-CN" dirty="0"/>
              <a:t>()</a:t>
            </a:r>
            <a:r>
              <a:rPr lang="zh-CN" altLang="en-US" dirty="0"/>
              <a:t>和</a:t>
            </a:r>
            <a:r>
              <a:rPr lang="en-US" altLang="zh-CN" dirty="0" err="1"/>
              <a:t>savetxt</a:t>
            </a:r>
            <a:r>
              <a:rPr lang="en-US" altLang="zh-CN" dirty="0"/>
              <a:t>()</a:t>
            </a:r>
            <a:r>
              <a:rPr lang="zh-CN" altLang="en-US" dirty="0"/>
              <a:t>函数用于读写文本文件</a:t>
            </a:r>
            <a:r>
              <a:rPr lang="en-US" altLang="zh-CN" dirty="0"/>
              <a:t>(</a:t>
            </a:r>
            <a:r>
              <a:rPr lang="zh-CN" altLang="en-US" dirty="0"/>
              <a:t>如</a:t>
            </a:r>
            <a:r>
              <a:rPr lang="en-US" altLang="zh-CN" dirty="0"/>
              <a:t>.txt)</a:t>
            </a:r>
            <a:r>
              <a:rPr lang="zh-CN" altLang="en-US" dirty="0"/>
              <a:t>。</a:t>
            </a:r>
            <a:r>
              <a:rPr lang="en-US" altLang="zh-CN" dirty="0" err="1"/>
              <a:t>savez</a:t>
            </a:r>
            <a:r>
              <a:rPr lang="en-US" altLang="zh-CN" dirty="0"/>
              <a:t>()</a:t>
            </a:r>
            <a:r>
              <a:rPr lang="zh-CN" altLang="en-US" dirty="0"/>
              <a:t>函数用于将多个数组写入文件中，默认情况下，数组以未压缩的原始二进制格式保存在扩展名为</a:t>
            </a:r>
            <a:r>
              <a:rPr lang="en-US" altLang="zh-CN" dirty="0"/>
              <a:t>.</a:t>
            </a:r>
            <a:r>
              <a:rPr lang="en-US" altLang="zh-CN" dirty="0" err="1"/>
              <a:t>npz</a:t>
            </a:r>
            <a:r>
              <a:rPr lang="zh-CN" altLang="en-US" dirty="0"/>
              <a:t>的文件中。</a:t>
            </a:r>
            <a:endParaRPr lang="en-US" altLang="zh-CN" dirty="0"/>
          </a:p>
        </p:txBody>
      </p:sp>
    </p:spTree>
    <p:extLst>
      <p:ext uri="{BB962C8B-B14F-4D97-AF65-F5344CB8AC3E}">
        <p14:creationId xmlns:p14="http://schemas.microsoft.com/office/powerpoint/2010/main" val="3285874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1. </a:t>
            </a:r>
            <a:r>
              <a:rPr lang="zh-CN" altLang="en-US" dirty="0"/>
              <a:t>二进制文件读写</a:t>
            </a:r>
          </a:p>
          <a:p>
            <a:pPr marL="0" indent="457200">
              <a:buNone/>
            </a:pPr>
            <a:r>
              <a:rPr lang="en-US" altLang="zh-CN" dirty="0"/>
              <a:t>NumPy</a:t>
            </a:r>
            <a:r>
              <a:rPr lang="zh-CN" altLang="en-US" dirty="0"/>
              <a:t>的</a:t>
            </a:r>
            <a:r>
              <a:rPr lang="en-US" altLang="zh-CN" dirty="0"/>
              <a:t>load()</a:t>
            </a:r>
            <a:r>
              <a:rPr lang="zh-CN" altLang="en-US" dirty="0"/>
              <a:t>函数和</a:t>
            </a:r>
            <a:r>
              <a:rPr lang="en-US" altLang="zh-CN" dirty="0"/>
              <a:t>save()</a:t>
            </a:r>
            <a:r>
              <a:rPr lang="zh-CN" altLang="en-US" dirty="0"/>
              <a:t>函数分别用于执行对二进制文件的读取与写入功能。</a:t>
            </a:r>
          </a:p>
          <a:p>
            <a:pPr marL="0" indent="457200">
              <a:buNone/>
            </a:pPr>
            <a:r>
              <a:rPr lang="en-US" altLang="zh-CN" dirty="0"/>
              <a:t>load()</a:t>
            </a:r>
            <a:r>
              <a:rPr lang="zh-CN" altLang="en-US" dirty="0"/>
              <a:t>函数的语法格式如下：</a:t>
            </a:r>
            <a:endParaRPr lang="en-US" altLang="zh-CN" dirty="0"/>
          </a:p>
          <a:p>
            <a:pPr marL="0" indent="457200">
              <a:buNone/>
            </a:pPr>
            <a:endParaRPr lang="en-US" altLang="zh-CN" dirty="0"/>
          </a:p>
          <a:p>
            <a:pPr marL="0" indent="457200">
              <a:buNone/>
            </a:pPr>
            <a:endParaRPr lang="en-US" altLang="zh-CN" dirty="0"/>
          </a:p>
          <a:p>
            <a:pPr marL="0" indent="457200">
              <a:buNone/>
            </a:pPr>
            <a:endParaRPr lang="en-US" altLang="zh-CN" dirty="0"/>
          </a:p>
          <a:p>
            <a:pPr marL="0" indent="457200">
              <a:buNone/>
            </a:pPr>
            <a:endParaRPr lang="en-US" altLang="zh-CN" dirty="0"/>
          </a:p>
        </p:txBody>
      </p:sp>
      <p:sp>
        <p:nvSpPr>
          <p:cNvPr id="4" name="文本框 2">
            <a:extLst>
              <a:ext uri="{FF2B5EF4-FFF2-40B4-BE49-F238E27FC236}">
                <a16:creationId xmlns:a16="http://schemas.microsoft.com/office/drawing/2014/main" id="{5185C30A-4972-586A-C333-310793DB795E}"/>
              </a:ext>
            </a:extLst>
          </p:cNvPr>
          <p:cNvSpPr txBox="1">
            <a:spLocks noChangeArrowheads="1"/>
          </p:cNvSpPr>
          <p:nvPr/>
        </p:nvSpPr>
        <p:spPr bwMode="auto">
          <a:xfrm>
            <a:off x="3175635" y="3236277"/>
            <a:ext cx="7235190" cy="1154748"/>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just">
              <a:lnSpc>
                <a:spcPct val="150000"/>
              </a:lnSpc>
            </a:pPr>
            <a:r>
              <a:rPr lang="en-US" altLang="zh-CN" sz="2000" kern="100">
                <a:latin typeface="等线"/>
                <a:ea typeface="等线"/>
                <a:cs typeface="Times New Roman"/>
                <a:sym typeface="Times New Roman"/>
              </a:rPr>
              <a:t>numpy.load(file,mmap_mode=None,allow_pickle=True, fix_imports=True,encoding=’ASCII’)</a:t>
            </a:r>
          </a:p>
        </p:txBody>
      </p:sp>
    </p:spTree>
    <p:extLst>
      <p:ext uri="{BB962C8B-B14F-4D97-AF65-F5344CB8AC3E}">
        <p14:creationId xmlns:p14="http://schemas.microsoft.com/office/powerpoint/2010/main" val="1657092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lnSpcReduction="10000"/>
          </a:bodyPr>
          <a:lstStyle/>
          <a:p>
            <a:pPr marL="0" indent="0">
              <a:buNone/>
            </a:pPr>
            <a:r>
              <a:rPr lang="zh-CN" altLang="en-US" dirty="0"/>
              <a:t>函数参数的作用如下：</a:t>
            </a:r>
          </a:p>
          <a:p>
            <a:pPr marL="0" indent="0">
              <a:buNone/>
            </a:pPr>
            <a:r>
              <a:rPr lang="en-US" altLang="zh-CN" dirty="0"/>
              <a:t>(1) file</a:t>
            </a:r>
            <a:r>
              <a:rPr lang="zh-CN" altLang="en-US" dirty="0"/>
              <a:t>：要读取的文件；</a:t>
            </a:r>
          </a:p>
          <a:p>
            <a:pPr marL="0" indent="0">
              <a:buNone/>
            </a:pPr>
            <a:r>
              <a:rPr lang="en-US" altLang="zh-CN" dirty="0"/>
              <a:t>(2) </a:t>
            </a:r>
            <a:r>
              <a:rPr lang="en-US" altLang="zh-CN" dirty="0" err="1"/>
              <a:t>mmap_mode</a:t>
            </a:r>
            <a:r>
              <a:rPr lang="zh-CN" altLang="en-US" dirty="0"/>
              <a:t>：内存映射模式，值为</a:t>
            </a:r>
            <a:r>
              <a:rPr lang="en-US" altLang="zh-CN" dirty="0"/>
              <a:t>{</a:t>
            </a:r>
            <a:r>
              <a:rPr lang="en-US" altLang="zh-CN" dirty="0" err="1"/>
              <a:t>None,'r+','r','w+','c</a:t>
            </a:r>
            <a:r>
              <a:rPr lang="en-US" altLang="zh-CN" dirty="0"/>
              <a:t>')</a:t>
            </a:r>
            <a:r>
              <a:rPr lang="zh-CN" altLang="en-US" dirty="0"/>
              <a:t>，默认值为</a:t>
            </a:r>
            <a:r>
              <a:rPr lang="en-US" altLang="zh-CN" dirty="0"/>
              <a:t>None</a:t>
            </a:r>
            <a:r>
              <a:rPr lang="zh-CN" altLang="en-US" dirty="0"/>
              <a:t>；</a:t>
            </a:r>
          </a:p>
          <a:p>
            <a:pPr marL="0" indent="0">
              <a:buNone/>
            </a:pPr>
            <a:r>
              <a:rPr lang="en-US" altLang="zh-CN" dirty="0"/>
              <a:t>(3) </a:t>
            </a:r>
            <a:r>
              <a:rPr lang="en-US" altLang="zh-CN" dirty="0" err="1"/>
              <a:t>allow_pickle</a:t>
            </a:r>
            <a:r>
              <a:rPr lang="en-US" altLang="zh-CN" dirty="0"/>
              <a:t>:</a:t>
            </a:r>
            <a:r>
              <a:rPr lang="zh-CN" altLang="en-US" dirty="0"/>
              <a:t>可选项，布尔值，默认值为</a:t>
            </a:r>
            <a:r>
              <a:rPr lang="en-US" altLang="zh-CN" dirty="0"/>
              <a:t>True</a:t>
            </a:r>
            <a:r>
              <a:rPr lang="zh-CN" altLang="en-US" dirty="0"/>
              <a:t>。</a:t>
            </a:r>
            <a:r>
              <a:rPr lang="en-US" altLang="zh-CN" dirty="0" err="1"/>
              <a:t>allow_pickle</a:t>
            </a:r>
            <a:r>
              <a:rPr lang="en-US" altLang="zh-CN" dirty="0"/>
              <a:t>=True</a:t>
            </a:r>
            <a:r>
              <a:rPr lang="zh-CN" altLang="en-US" dirty="0"/>
              <a:t>表示允许使用</a:t>
            </a:r>
            <a:r>
              <a:rPr lang="en-US" altLang="zh-CN" dirty="0"/>
              <a:t>Python pickles</a:t>
            </a:r>
            <a:r>
              <a:rPr lang="zh-CN" altLang="en-US" dirty="0"/>
              <a:t>保存对象数组。</a:t>
            </a:r>
            <a:r>
              <a:rPr lang="en-US" altLang="zh-CN" dirty="0"/>
              <a:t>Python</a:t>
            </a:r>
            <a:r>
              <a:rPr lang="zh-CN" altLang="en-US" dirty="0"/>
              <a:t>中的</a:t>
            </a:r>
            <a:r>
              <a:rPr lang="en-US" altLang="zh-CN" dirty="0"/>
              <a:t>pickle</a:t>
            </a:r>
            <a:r>
              <a:rPr lang="zh-CN" altLang="en-US" dirty="0"/>
              <a:t>用于在保存到磁盘文件或从磁盘文件读取之前对对象进行系列化和反系列化。</a:t>
            </a:r>
            <a:r>
              <a:rPr lang="en-US" altLang="zh-CN" dirty="0" err="1"/>
              <a:t>allow_pickle</a:t>
            </a:r>
            <a:r>
              <a:rPr lang="en-US" altLang="zh-CN" dirty="0"/>
              <a:t>=False</a:t>
            </a:r>
            <a:r>
              <a:rPr lang="zh-CN" altLang="en-US" dirty="0"/>
              <a:t>表示不允许使用</a:t>
            </a:r>
            <a:r>
              <a:rPr lang="en-US" altLang="zh-CN" dirty="0"/>
              <a:t>pickle,</a:t>
            </a:r>
            <a:r>
              <a:rPr lang="zh-CN" altLang="en-US" dirty="0"/>
              <a:t>加载对象数组失败；</a:t>
            </a:r>
          </a:p>
          <a:p>
            <a:pPr marL="0" indent="0">
              <a:buNone/>
            </a:pPr>
            <a:r>
              <a:rPr lang="en-US" altLang="zh-CN" dirty="0"/>
              <a:t>(4) </a:t>
            </a:r>
            <a:r>
              <a:rPr lang="en-US" altLang="zh-CN" dirty="0" err="1"/>
              <a:t>fix_imports</a:t>
            </a:r>
            <a:r>
              <a:rPr lang="en-US" altLang="zh-CN" dirty="0"/>
              <a:t>:</a:t>
            </a:r>
            <a:r>
              <a:rPr lang="zh-CN" altLang="en-US" dirty="0"/>
              <a:t>可选项，布尔值，默认值为</a:t>
            </a:r>
            <a:r>
              <a:rPr lang="en-US" altLang="zh-CN" dirty="0"/>
              <a:t>True</a:t>
            </a:r>
            <a:r>
              <a:rPr lang="zh-CN" altLang="en-US" dirty="0"/>
              <a:t>。</a:t>
            </a:r>
            <a:r>
              <a:rPr lang="en-US" altLang="zh-CN" dirty="0" err="1"/>
              <a:t>fix_imports</a:t>
            </a:r>
            <a:r>
              <a:rPr lang="en-US" altLang="zh-CN" dirty="0"/>
              <a:t>=True</a:t>
            </a:r>
            <a:r>
              <a:rPr lang="zh-CN" altLang="en-US" dirty="0"/>
              <a:t>表示</a:t>
            </a:r>
            <a:r>
              <a:rPr lang="en-US" altLang="zh-CN" dirty="0"/>
              <a:t>Python2</a:t>
            </a:r>
            <a:r>
              <a:rPr lang="zh-CN" altLang="en-US" dirty="0"/>
              <a:t>中读取</a:t>
            </a:r>
            <a:r>
              <a:rPr lang="en-US" altLang="zh-CN" dirty="0"/>
              <a:t>Python3</a:t>
            </a:r>
            <a:r>
              <a:rPr lang="zh-CN" altLang="en-US" dirty="0"/>
              <a:t>保存的数据；</a:t>
            </a:r>
          </a:p>
          <a:p>
            <a:pPr marL="0" indent="0">
              <a:buNone/>
            </a:pPr>
            <a:r>
              <a:rPr lang="en-US" altLang="zh-CN" dirty="0"/>
              <a:t>(5) encoding</a:t>
            </a:r>
            <a:r>
              <a:rPr lang="zh-CN" altLang="en-US" dirty="0"/>
              <a:t>：编码，值可以是‘</a:t>
            </a:r>
            <a:r>
              <a:rPr lang="en-US" altLang="zh-CN" dirty="0" err="1"/>
              <a:t>latinl</a:t>
            </a:r>
            <a:r>
              <a:rPr lang="en-US" altLang="zh-CN" dirty="0"/>
              <a:t>’</a:t>
            </a:r>
            <a:r>
              <a:rPr lang="zh-CN" altLang="en-US" dirty="0"/>
              <a:t>、‘</a:t>
            </a:r>
            <a:r>
              <a:rPr lang="en-US" altLang="zh-CN" dirty="0"/>
              <a:t>ascii’</a:t>
            </a:r>
            <a:r>
              <a:rPr lang="zh-CN" altLang="en-US" dirty="0"/>
              <a:t>、‘</a:t>
            </a:r>
            <a:r>
              <a:rPr lang="en-US" altLang="zh-CN" dirty="0"/>
              <a:t>bytes’</a:t>
            </a:r>
            <a:r>
              <a:rPr lang="zh-CN" altLang="en-US" dirty="0"/>
              <a:t>，默认值是’</a:t>
            </a:r>
            <a:r>
              <a:rPr lang="en-US" altLang="zh-CN" dirty="0"/>
              <a:t>ascii’</a:t>
            </a:r>
            <a:r>
              <a:rPr lang="zh-CN" altLang="en-US" dirty="0"/>
              <a:t>。</a:t>
            </a:r>
            <a:endParaRPr lang="en-US" altLang="zh-CN" dirty="0"/>
          </a:p>
          <a:p>
            <a:pPr marL="0" indent="457200">
              <a:buNone/>
            </a:pPr>
            <a:endParaRPr lang="en-US" altLang="zh-CN" dirty="0"/>
          </a:p>
          <a:p>
            <a:pPr marL="0" indent="457200">
              <a:buNone/>
            </a:pPr>
            <a:endParaRPr lang="en-US" altLang="zh-CN" dirty="0"/>
          </a:p>
          <a:p>
            <a:pPr marL="0" indent="457200">
              <a:buNone/>
            </a:pPr>
            <a:endParaRPr lang="en-US" altLang="zh-CN" dirty="0"/>
          </a:p>
        </p:txBody>
      </p:sp>
      <p:sp>
        <p:nvSpPr>
          <p:cNvPr id="4" name="文本框 2">
            <a:extLst>
              <a:ext uri="{FF2B5EF4-FFF2-40B4-BE49-F238E27FC236}">
                <a16:creationId xmlns:a16="http://schemas.microsoft.com/office/drawing/2014/main" id="{5185C30A-4972-586A-C333-310793DB795E}"/>
              </a:ext>
            </a:extLst>
          </p:cNvPr>
          <p:cNvSpPr txBox="1">
            <a:spLocks noChangeArrowheads="1"/>
          </p:cNvSpPr>
          <p:nvPr/>
        </p:nvSpPr>
        <p:spPr bwMode="auto">
          <a:xfrm>
            <a:off x="4432935" y="855027"/>
            <a:ext cx="7235190" cy="1154748"/>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just">
              <a:lnSpc>
                <a:spcPct val="150000"/>
              </a:lnSpc>
            </a:pPr>
            <a:r>
              <a:rPr lang="en-US" altLang="zh-CN" sz="2000" kern="100">
                <a:latin typeface="等线"/>
                <a:ea typeface="等线"/>
                <a:cs typeface="Times New Roman"/>
                <a:sym typeface="Times New Roman"/>
              </a:rPr>
              <a:t>numpy.load(file,mmap_mode=None,allow_pickle=True, fix_imports=True,encoding=’ASCII’)</a:t>
            </a:r>
          </a:p>
        </p:txBody>
      </p:sp>
    </p:spTree>
    <p:extLst>
      <p:ext uri="{BB962C8B-B14F-4D97-AF65-F5344CB8AC3E}">
        <p14:creationId xmlns:p14="http://schemas.microsoft.com/office/powerpoint/2010/main" val="42712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save()</a:t>
            </a:r>
            <a:r>
              <a:rPr lang="zh-CN" altLang="en-US" dirty="0"/>
              <a:t>函数的语法格式如下：</a:t>
            </a:r>
            <a:endParaRPr lang="en-US" altLang="zh-CN" dirty="0"/>
          </a:p>
          <a:p>
            <a:pPr marL="0" indent="0">
              <a:buNone/>
            </a:pPr>
            <a:r>
              <a:rPr lang="zh-CN" altLang="en-US" dirty="0"/>
              <a:t>函数参数的作用如下：</a:t>
            </a:r>
          </a:p>
          <a:p>
            <a:pPr marL="0" indent="0">
              <a:buNone/>
            </a:pPr>
            <a:r>
              <a:rPr lang="en-US" altLang="zh-CN" dirty="0"/>
              <a:t>(1) file</a:t>
            </a:r>
            <a:r>
              <a:rPr lang="zh-CN" altLang="en-US" dirty="0"/>
              <a:t>：要读取或写入的二进制文件，扩展名为</a:t>
            </a:r>
            <a:r>
              <a:rPr lang="en-US" altLang="zh-CN" dirty="0"/>
              <a:t>.</a:t>
            </a:r>
            <a:r>
              <a:rPr lang="en-US" altLang="zh-CN" dirty="0" err="1"/>
              <a:t>npy</a:t>
            </a:r>
            <a:r>
              <a:rPr lang="zh-CN" altLang="en-US" dirty="0"/>
              <a:t>，如果文件没有指定扩展名，系统会自动加上</a:t>
            </a:r>
            <a:r>
              <a:rPr lang="en-US" altLang="zh-CN" dirty="0"/>
              <a:t>.</a:t>
            </a:r>
            <a:r>
              <a:rPr lang="en-US" altLang="zh-CN" dirty="0" err="1"/>
              <a:t>npy</a:t>
            </a:r>
            <a:r>
              <a:rPr lang="zh-CN" altLang="en-US" dirty="0"/>
              <a:t>；</a:t>
            </a:r>
          </a:p>
          <a:p>
            <a:pPr marL="0" indent="0">
              <a:buNone/>
            </a:pPr>
            <a:r>
              <a:rPr lang="en-US" altLang="zh-CN" dirty="0"/>
              <a:t>(2) </a:t>
            </a:r>
            <a:r>
              <a:rPr lang="en-US" altLang="zh-CN" dirty="0" err="1"/>
              <a:t>arr</a:t>
            </a:r>
            <a:r>
              <a:rPr lang="zh-CN" altLang="en-US" dirty="0"/>
              <a:t>：表示读取或写入的数据数组；</a:t>
            </a:r>
          </a:p>
          <a:p>
            <a:pPr marL="0" indent="0">
              <a:buNone/>
            </a:pPr>
            <a:r>
              <a:rPr lang="en-US" altLang="zh-CN" dirty="0"/>
              <a:t>(3) </a:t>
            </a:r>
            <a:r>
              <a:rPr lang="en-US" altLang="zh-CN" dirty="0" err="1"/>
              <a:t>allow_pickle</a:t>
            </a:r>
            <a:r>
              <a:rPr lang="zh-CN" altLang="en-US" dirty="0"/>
              <a:t>：可选项，布尔值，</a:t>
            </a:r>
            <a:r>
              <a:rPr lang="en-US" altLang="zh-CN" dirty="0" err="1"/>
              <a:t>allow_pickle</a:t>
            </a:r>
            <a:r>
              <a:rPr lang="en-US" altLang="zh-CN" dirty="0"/>
              <a:t>=True</a:t>
            </a:r>
            <a:r>
              <a:rPr lang="zh-CN" altLang="en-US" dirty="0"/>
              <a:t>表示允许使用</a:t>
            </a:r>
            <a:r>
              <a:rPr lang="en-US" altLang="zh-CN" dirty="0"/>
              <a:t>Python pickles</a:t>
            </a:r>
            <a:r>
              <a:rPr lang="zh-CN" altLang="en-US" dirty="0"/>
              <a:t>保存对象数组；</a:t>
            </a:r>
          </a:p>
          <a:p>
            <a:pPr marL="0" indent="0">
              <a:buNone/>
            </a:pPr>
            <a:r>
              <a:rPr lang="en-US" altLang="zh-CN" dirty="0"/>
              <a:t>(4) </a:t>
            </a:r>
            <a:r>
              <a:rPr lang="en-US" altLang="zh-CN" dirty="0" err="1"/>
              <a:t>fix_imports</a:t>
            </a:r>
            <a:r>
              <a:rPr lang="zh-CN" altLang="en-US" dirty="0"/>
              <a:t>：可选项，布尔值，</a:t>
            </a:r>
            <a:r>
              <a:rPr lang="en-US" altLang="zh-CN" dirty="0" err="1"/>
              <a:t>fix_imports</a:t>
            </a:r>
            <a:r>
              <a:rPr lang="en-US" altLang="zh-CN" dirty="0"/>
              <a:t>=True</a:t>
            </a:r>
            <a:r>
              <a:rPr lang="zh-CN" altLang="en-US" dirty="0"/>
              <a:t>表示</a:t>
            </a:r>
            <a:r>
              <a:rPr lang="en-US" altLang="zh-CN" dirty="0"/>
              <a:t>Python2</a:t>
            </a:r>
            <a:r>
              <a:rPr lang="zh-CN" altLang="en-US" dirty="0"/>
              <a:t>中读取</a:t>
            </a:r>
            <a:r>
              <a:rPr lang="en-US" altLang="zh-CN" dirty="0"/>
              <a:t>Python3</a:t>
            </a:r>
            <a:r>
              <a:rPr lang="zh-CN" altLang="en-US" dirty="0"/>
              <a:t>保存的数据。</a:t>
            </a:r>
            <a:endParaRPr lang="en-US" altLang="zh-CN" dirty="0"/>
          </a:p>
          <a:p>
            <a:pPr marL="0" indent="457200">
              <a:buNone/>
            </a:pPr>
            <a:endParaRPr lang="en-US" altLang="zh-CN" dirty="0"/>
          </a:p>
          <a:p>
            <a:pPr marL="0" indent="457200">
              <a:buNone/>
            </a:pPr>
            <a:endParaRPr lang="en-US" altLang="zh-CN" dirty="0"/>
          </a:p>
          <a:p>
            <a:pPr marL="0" indent="457200">
              <a:buNone/>
            </a:pPr>
            <a:endParaRPr lang="en-US" altLang="zh-CN" dirty="0"/>
          </a:p>
        </p:txBody>
      </p:sp>
      <p:sp>
        <p:nvSpPr>
          <p:cNvPr id="5" name="文本框 2">
            <a:extLst>
              <a:ext uri="{FF2B5EF4-FFF2-40B4-BE49-F238E27FC236}">
                <a16:creationId xmlns:a16="http://schemas.microsoft.com/office/drawing/2014/main" id="{BF503DD4-F222-CB0E-1658-3C38DE9A4621}"/>
              </a:ext>
            </a:extLst>
          </p:cNvPr>
          <p:cNvSpPr txBox="1">
            <a:spLocks noChangeArrowheads="1"/>
          </p:cNvSpPr>
          <p:nvPr/>
        </p:nvSpPr>
        <p:spPr bwMode="auto">
          <a:xfrm>
            <a:off x="4867909" y="1095376"/>
            <a:ext cx="6952616" cy="723900"/>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ctr">
              <a:lnSpc>
                <a:spcPct val="150000"/>
              </a:lnSpc>
            </a:pPr>
            <a:r>
              <a:rPr lang="en-US" altLang="zh-CN" sz="2000" kern="100" dirty="0" err="1">
                <a:latin typeface="等线"/>
                <a:ea typeface="等线"/>
                <a:cs typeface="Times New Roman"/>
                <a:sym typeface="Times New Roman"/>
              </a:rPr>
              <a:t>numpy.save</a:t>
            </a:r>
            <a:r>
              <a:rPr lang="en-US" altLang="zh-CN" sz="2000" kern="100" dirty="0">
                <a:latin typeface="等线"/>
                <a:ea typeface="等线"/>
                <a:cs typeface="Times New Roman"/>
                <a:sym typeface="Times New Roman"/>
              </a:rPr>
              <a:t>(</a:t>
            </a:r>
            <a:r>
              <a:rPr lang="en-US" altLang="zh-CN" sz="2000" kern="100" dirty="0" err="1">
                <a:latin typeface="等线"/>
                <a:ea typeface="等线"/>
                <a:cs typeface="Times New Roman"/>
                <a:sym typeface="Times New Roman"/>
              </a:rPr>
              <a:t>file,arr,allow_pickle</a:t>
            </a:r>
            <a:r>
              <a:rPr lang="en-US" altLang="zh-CN" sz="2000" kern="100" dirty="0">
                <a:latin typeface="等线"/>
                <a:ea typeface="等线"/>
                <a:cs typeface="Times New Roman"/>
                <a:sym typeface="Times New Roman"/>
              </a:rPr>
              <a:t>=</a:t>
            </a:r>
            <a:r>
              <a:rPr lang="en-US" altLang="zh-CN" sz="2000" kern="100" dirty="0" err="1">
                <a:latin typeface="等线"/>
                <a:ea typeface="等线"/>
                <a:cs typeface="Times New Roman"/>
                <a:sym typeface="Times New Roman"/>
              </a:rPr>
              <a:t>True,fie_imports</a:t>
            </a:r>
            <a:r>
              <a:rPr lang="en-US" altLang="zh-CN" sz="2000" kern="100" dirty="0">
                <a:latin typeface="等线"/>
                <a:ea typeface="等线"/>
                <a:cs typeface="Times New Roman"/>
                <a:sym typeface="Times New Roman"/>
              </a:rPr>
              <a:t>=True)</a:t>
            </a:r>
          </a:p>
          <a:p>
            <a:pPr indent="139700" algn="l">
              <a:lnSpc>
                <a:spcPct val="150000"/>
              </a:lnSpc>
            </a:pPr>
            <a:r>
              <a:rPr lang="en-US" altLang="zh-CN" sz="2000" kern="100" dirty="0">
                <a:latin typeface="等线"/>
                <a:ea typeface="等线"/>
                <a:cs typeface="Times New Roman"/>
                <a:sym typeface="Times New Roman"/>
              </a:rPr>
              <a:t> </a:t>
            </a:r>
          </a:p>
        </p:txBody>
      </p:sp>
    </p:spTree>
    <p:extLst>
      <p:ext uri="{BB962C8B-B14F-4D97-AF65-F5344CB8AC3E}">
        <p14:creationId xmlns:p14="http://schemas.microsoft.com/office/powerpoint/2010/main" val="2555213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2. </a:t>
            </a:r>
            <a:r>
              <a:rPr lang="zh-CN" altLang="en-US" dirty="0"/>
              <a:t>文本文件读写</a:t>
            </a:r>
          </a:p>
          <a:p>
            <a:pPr marL="0" indent="457200">
              <a:buNone/>
            </a:pPr>
            <a:r>
              <a:rPr lang="en-US" altLang="zh-CN" dirty="0"/>
              <a:t>NumPy</a:t>
            </a:r>
            <a:r>
              <a:rPr lang="zh-CN" altLang="en-US" dirty="0"/>
              <a:t>的</a:t>
            </a:r>
            <a:r>
              <a:rPr lang="en-US" altLang="zh-CN" dirty="0" err="1"/>
              <a:t>loadtxt</a:t>
            </a:r>
            <a:r>
              <a:rPr lang="en-US" altLang="zh-CN" dirty="0"/>
              <a:t>()</a:t>
            </a:r>
            <a:r>
              <a:rPr lang="zh-CN" altLang="en-US" dirty="0"/>
              <a:t>和</a:t>
            </a:r>
            <a:r>
              <a:rPr lang="en-US" altLang="zh-CN" dirty="0" err="1"/>
              <a:t>savetxt</a:t>
            </a:r>
            <a:r>
              <a:rPr lang="en-US" altLang="zh-CN" dirty="0"/>
              <a:t>()</a:t>
            </a:r>
            <a:r>
              <a:rPr lang="zh-CN" altLang="en-US" dirty="0"/>
              <a:t>函数用于读写文本文件。</a:t>
            </a:r>
          </a:p>
          <a:p>
            <a:pPr marL="0" indent="457200">
              <a:buNone/>
            </a:pPr>
            <a:r>
              <a:rPr lang="en-US" altLang="zh-CN" dirty="0" err="1"/>
              <a:t>loadtxt</a:t>
            </a:r>
            <a:r>
              <a:rPr lang="en-US" altLang="zh-CN" dirty="0"/>
              <a:t>()</a:t>
            </a:r>
            <a:r>
              <a:rPr lang="zh-CN" altLang="en-US" dirty="0"/>
              <a:t>函数的语法格式如下：</a:t>
            </a:r>
            <a:endParaRPr lang="en-US" altLang="zh-CN" dirty="0"/>
          </a:p>
          <a:p>
            <a:pPr marL="0" indent="457200">
              <a:buNone/>
            </a:pPr>
            <a:endParaRPr lang="en-US" altLang="zh-CN" dirty="0"/>
          </a:p>
          <a:p>
            <a:pPr marL="0" indent="457200">
              <a:buNone/>
            </a:pPr>
            <a:endParaRPr lang="en-US" altLang="zh-CN" dirty="0"/>
          </a:p>
        </p:txBody>
      </p:sp>
      <p:sp>
        <p:nvSpPr>
          <p:cNvPr id="5" name="文本框 2">
            <a:extLst>
              <a:ext uri="{FF2B5EF4-FFF2-40B4-BE49-F238E27FC236}">
                <a16:creationId xmlns:a16="http://schemas.microsoft.com/office/drawing/2014/main" id="{AD628F71-8BD8-FCC3-3954-F72D2E778185}"/>
              </a:ext>
            </a:extLst>
          </p:cNvPr>
          <p:cNvSpPr txBox="1">
            <a:spLocks noChangeArrowheads="1"/>
          </p:cNvSpPr>
          <p:nvPr/>
        </p:nvSpPr>
        <p:spPr bwMode="auto">
          <a:xfrm>
            <a:off x="876300" y="2781299"/>
            <a:ext cx="9496425" cy="1562101"/>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just">
              <a:lnSpc>
                <a:spcPct val="150000"/>
              </a:lnSpc>
            </a:pPr>
            <a:r>
              <a:rPr lang="en-US" altLang="zh-CN" sz="2000" kern="100">
                <a:latin typeface="等线"/>
                <a:ea typeface="等线"/>
                <a:cs typeface="Times New Roman"/>
                <a:sym typeface="Times New Roman"/>
              </a:rPr>
              <a:t>numpy.loadtxt(fname,dtype=&lt;class'float'&gt;,</a:t>
            </a:r>
          </a:p>
          <a:p>
            <a:pPr indent="0" algn="just">
              <a:lnSpc>
                <a:spcPct val="150000"/>
              </a:lnSpc>
            </a:pPr>
            <a:r>
              <a:rPr lang="en-US" altLang="zh-CN" sz="2000" kern="100">
                <a:latin typeface="等线"/>
                <a:ea typeface="等线"/>
                <a:cs typeface="Times New Roman"/>
                <a:sym typeface="Times New Roman"/>
              </a:rPr>
              <a:t>comments='#',delimiter=None,converters=None,skiprows=0,usecols=None,</a:t>
            </a:r>
          </a:p>
          <a:p>
            <a:pPr indent="0" algn="just">
              <a:lnSpc>
                <a:spcPct val="150000"/>
              </a:lnSpc>
            </a:pPr>
            <a:r>
              <a:rPr lang="en-US" altLang="zh-CN" sz="2000" kern="100">
                <a:latin typeface="等线"/>
                <a:ea typeface="等线"/>
                <a:cs typeface="Times New Roman"/>
                <a:sym typeface="Times New Roman"/>
              </a:rPr>
              <a:t>unpack=False,ndmin=0,encoding=’bytes’)</a:t>
            </a:r>
          </a:p>
        </p:txBody>
      </p:sp>
    </p:spTree>
    <p:extLst>
      <p:ext uri="{BB962C8B-B14F-4D97-AF65-F5344CB8AC3E}">
        <p14:creationId xmlns:p14="http://schemas.microsoft.com/office/powerpoint/2010/main" val="274236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a:xfrm>
            <a:off x="371475" y="1095375"/>
            <a:ext cx="11563350" cy="5514975"/>
          </a:xfrm>
        </p:spPr>
        <p:txBody>
          <a:bodyPr>
            <a:normAutofit fontScale="85000" lnSpcReduction="20000"/>
          </a:bodyPr>
          <a:lstStyle/>
          <a:p>
            <a:pPr marL="0" indent="0">
              <a:buNone/>
            </a:pPr>
            <a:r>
              <a:rPr lang="zh-CN" altLang="en-US" dirty="0"/>
              <a:t>函数参数的作用如下：</a:t>
            </a:r>
          </a:p>
          <a:p>
            <a:pPr marL="0" indent="0">
              <a:buNone/>
            </a:pPr>
            <a:r>
              <a:rPr lang="en-US" altLang="zh-CN" dirty="0"/>
              <a:t>(1) </a:t>
            </a:r>
            <a:r>
              <a:rPr lang="en-US" altLang="zh-CN" dirty="0" err="1"/>
              <a:t>fname</a:t>
            </a:r>
            <a:r>
              <a:rPr lang="zh-CN" altLang="en-US" dirty="0"/>
              <a:t>：要读取的文件</a:t>
            </a:r>
          </a:p>
          <a:p>
            <a:pPr marL="0" indent="0">
              <a:buNone/>
            </a:pPr>
            <a:r>
              <a:rPr lang="en-US" altLang="zh-CN" dirty="0"/>
              <a:t>(2) </a:t>
            </a:r>
            <a:r>
              <a:rPr lang="en-US" altLang="zh-CN" dirty="0" err="1"/>
              <a:t>dtype</a:t>
            </a:r>
            <a:r>
              <a:rPr lang="zh-CN" altLang="en-US" dirty="0"/>
              <a:t>：结果数组的数据类型，可选项</a:t>
            </a:r>
            <a:r>
              <a:rPr lang="en-US" altLang="zh-CN" dirty="0"/>
              <a:t>,</a:t>
            </a:r>
            <a:r>
              <a:rPr lang="zh-CN" altLang="en-US" dirty="0"/>
              <a:t>默认值为</a:t>
            </a:r>
            <a:r>
              <a:rPr lang="en-US" altLang="zh-CN" dirty="0"/>
              <a:t>float</a:t>
            </a:r>
            <a:r>
              <a:rPr lang="zh-CN" altLang="en-US" dirty="0"/>
              <a:t>。</a:t>
            </a:r>
          </a:p>
          <a:p>
            <a:pPr marL="0" indent="0">
              <a:buNone/>
            </a:pPr>
            <a:r>
              <a:rPr lang="en-US" altLang="zh-CN" dirty="0"/>
              <a:t>(3) comments</a:t>
            </a:r>
            <a:r>
              <a:rPr lang="zh-CN" altLang="en-US" dirty="0"/>
              <a:t>：用于指示注释开头的字符或字符列表，即跳过文件中指定注释字符串开头的行，可选项。</a:t>
            </a:r>
          </a:p>
          <a:p>
            <a:pPr marL="0" indent="0">
              <a:buNone/>
            </a:pPr>
            <a:r>
              <a:rPr lang="en-US" altLang="zh-CN" dirty="0"/>
              <a:t>(4) delimiter</a:t>
            </a:r>
            <a:r>
              <a:rPr lang="zh-CN" altLang="en-US" dirty="0"/>
              <a:t>：指定读取文件中数据的分隔符，可选项，默认值为</a:t>
            </a:r>
            <a:r>
              <a:rPr lang="en-US" altLang="zh-CN" dirty="0"/>
              <a:t>None</a:t>
            </a:r>
            <a:r>
              <a:rPr lang="zh-CN" altLang="en-US" dirty="0"/>
              <a:t>；</a:t>
            </a:r>
          </a:p>
          <a:p>
            <a:pPr marL="0" indent="0">
              <a:buNone/>
            </a:pPr>
            <a:r>
              <a:rPr lang="en-US" altLang="zh-CN" dirty="0"/>
              <a:t>(5) converters</a:t>
            </a:r>
            <a:r>
              <a:rPr lang="zh-CN" altLang="en-US" dirty="0"/>
              <a:t>：对读取的数据进行预处理，可选项，默认值为</a:t>
            </a:r>
            <a:r>
              <a:rPr lang="en-US" altLang="zh-CN" dirty="0"/>
              <a:t>None</a:t>
            </a:r>
            <a:r>
              <a:rPr lang="zh-CN" altLang="en-US" dirty="0"/>
              <a:t>；</a:t>
            </a:r>
          </a:p>
          <a:p>
            <a:pPr marL="0" indent="0">
              <a:buNone/>
            </a:pPr>
            <a:r>
              <a:rPr lang="en-US" altLang="zh-CN" dirty="0"/>
              <a:t>(6) </a:t>
            </a:r>
            <a:r>
              <a:rPr lang="en-US" altLang="zh-CN" dirty="0" err="1"/>
              <a:t>skiprows</a:t>
            </a:r>
            <a:r>
              <a:rPr lang="zh-CN" altLang="en-US" dirty="0"/>
              <a:t>：跳过的行数，可选项，默认值为</a:t>
            </a:r>
            <a:r>
              <a:rPr lang="en-US" altLang="zh-CN" dirty="0"/>
              <a:t>0</a:t>
            </a:r>
            <a:r>
              <a:rPr lang="zh-CN" altLang="en-US" dirty="0"/>
              <a:t>；</a:t>
            </a:r>
          </a:p>
          <a:p>
            <a:pPr marL="0" indent="0">
              <a:buNone/>
            </a:pPr>
            <a:r>
              <a:rPr lang="en-US" altLang="zh-CN" dirty="0"/>
              <a:t>(7) </a:t>
            </a:r>
            <a:r>
              <a:rPr lang="en-US" altLang="zh-CN" dirty="0" err="1"/>
              <a:t>secols</a:t>
            </a:r>
            <a:r>
              <a:rPr lang="zh-CN" altLang="en-US" dirty="0"/>
              <a:t>：指定读取的列，可选项，其中</a:t>
            </a:r>
            <a:r>
              <a:rPr lang="en-US" altLang="zh-CN" dirty="0"/>
              <a:t>0</a:t>
            </a:r>
            <a:r>
              <a:rPr lang="zh-CN" altLang="en-US" dirty="0"/>
              <a:t>为第</a:t>
            </a:r>
            <a:r>
              <a:rPr lang="en-US" altLang="zh-CN" dirty="0"/>
              <a:t>1</a:t>
            </a:r>
            <a:r>
              <a:rPr lang="zh-CN" altLang="en-US" dirty="0"/>
              <a:t>列。</a:t>
            </a:r>
            <a:r>
              <a:rPr lang="en-US" altLang="zh-CN" dirty="0" err="1"/>
              <a:t>usecols</a:t>
            </a:r>
            <a:r>
              <a:rPr lang="en-US" altLang="zh-CN" dirty="0"/>
              <a:t>=(1,4,5)</a:t>
            </a:r>
            <a:r>
              <a:rPr lang="zh-CN" altLang="en-US" dirty="0"/>
              <a:t>表示读取第</a:t>
            </a:r>
            <a:r>
              <a:rPr lang="en-US" altLang="zh-CN" dirty="0"/>
              <a:t>2</a:t>
            </a:r>
            <a:r>
              <a:rPr lang="zh-CN" altLang="en-US" dirty="0"/>
              <a:t>、</a:t>
            </a:r>
            <a:r>
              <a:rPr lang="en-US" altLang="zh-CN" dirty="0"/>
              <a:t>5</a:t>
            </a:r>
            <a:r>
              <a:rPr lang="zh-CN" altLang="en-US" dirty="0"/>
              <a:t>、</a:t>
            </a:r>
            <a:r>
              <a:rPr lang="en-US" altLang="zh-CN" dirty="0"/>
              <a:t>6</a:t>
            </a:r>
            <a:r>
              <a:rPr lang="zh-CN" altLang="en-US" dirty="0"/>
              <a:t>列数据。默认值为</a:t>
            </a:r>
            <a:r>
              <a:rPr lang="en-US" altLang="zh-CN" dirty="0"/>
              <a:t>None</a:t>
            </a:r>
            <a:r>
              <a:rPr lang="zh-CN" altLang="en-US" dirty="0"/>
              <a:t>，表示读取所有列数据；</a:t>
            </a:r>
          </a:p>
          <a:p>
            <a:pPr marL="0" indent="0">
              <a:buNone/>
            </a:pPr>
            <a:r>
              <a:rPr lang="en-US" altLang="zh-CN" dirty="0"/>
              <a:t>(8) unpack</a:t>
            </a:r>
            <a:r>
              <a:rPr lang="zh-CN" altLang="en-US" dirty="0"/>
              <a:t>：是否解包，可选项，布尔值，默认值为</a:t>
            </a:r>
            <a:r>
              <a:rPr lang="en-US" altLang="zh-CN" dirty="0"/>
              <a:t>False</a:t>
            </a:r>
            <a:r>
              <a:rPr lang="zh-CN" altLang="en-US" dirty="0"/>
              <a:t>。</a:t>
            </a:r>
            <a:r>
              <a:rPr lang="en-US" altLang="zh-CN" dirty="0"/>
              <a:t>unpack True</a:t>
            </a:r>
            <a:r>
              <a:rPr lang="zh-CN" altLang="en-US" dirty="0"/>
              <a:t>表示会对返回的数组进行转置；</a:t>
            </a:r>
          </a:p>
          <a:p>
            <a:pPr marL="0" indent="0">
              <a:buNone/>
            </a:pPr>
            <a:r>
              <a:rPr lang="en-US" altLang="zh-CN" dirty="0"/>
              <a:t>(9) </a:t>
            </a:r>
            <a:r>
              <a:rPr lang="en-US" altLang="zh-CN" dirty="0" err="1"/>
              <a:t>ndmin</a:t>
            </a:r>
            <a:r>
              <a:rPr lang="zh-CN" altLang="en-US" dirty="0"/>
              <a:t>：返回的数组的最小维度，默认值为</a:t>
            </a:r>
            <a:r>
              <a:rPr lang="en-US" altLang="zh-CN" dirty="0"/>
              <a:t>0</a:t>
            </a:r>
            <a:r>
              <a:rPr lang="zh-CN" altLang="en-US" dirty="0"/>
              <a:t>；</a:t>
            </a:r>
          </a:p>
          <a:p>
            <a:pPr marL="0" indent="0">
              <a:buNone/>
            </a:pPr>
            <a:r>
              <a:rPr lang="en-US" altLang="zh-CN" dirty="0"/>
              <a:t>(10) </a:t>
            </a:r>
            <a:r>
              <a:rPr lang="en-US" altLang="zh-CN" dirty="0" err="1"/>
              <a:t>encodig</a:t>
            </a:r>
            <a:r>
              <a:rPr lang="zh-CN" altLang="en-US" dirty="0"/>
              <a:t>：编码，值可以是’</a:t>
            </a:r>
            <a:r>
              <a:rPr lang="en-US" altLang="zh-CN" dirty="0" err="1"/>
              <a:t>latin</a:t>
            </a:r>
            <a:r>
              <a:rPr lang="en-US" altLang="zh-CN" dirty="0"/>
              <a:t>’</a:t>
            </a:r>
            <a:r>
              <a:rPr lang="zh-CN" altLang="en-US" dirty="0"/>
              <a:t>、‘</a:t>
            </a:r>
            <a:r>
              <a:rPr lang="en-US" altLang="zh-CN" dirty="0"/>
              <a:t>ascii’</a:t>
            </a:r>
            <a:r>
              <a:rPr lang="zh-CN" altLang="en-US" dirty="0"/>
              <a:t>、’</a:t>
            </a:r>
            <a:r>
              <a:rPr lang="en-US" altLang="zh-CN" dirty="0"/>
              <a:t>bytes’</a:t>
            </a:r>
            <a:r>
              <a:rPr lang="zh-CN" altLang="en-US" dirty="0"/>
              <a:t>，默认值是’</a:t>
            </a:r>
            <a:r>
              <a:rPr lang="en-US" altLang="zh-CN" dirty="0"/>
              <a:t>ascii’</a:t>
            </a:r>
            <a:r>
              <a:rPr lang="zh-CN" altLang="en-US" dirty="0"/>
              <a:t>。</a:t>
            </a:r>
            <a:endParaRPr lang="en-US" altLang="zh-CN" dirty="0"/>
          </a:p>
          <a:p>
            <a:pPr marL="0" indent="457200">
              <a:buNone/>
            </a:pPr>
            <a:endParaRPr lang="en-US" altLang="zh-CN" dirty="0"/>
          </a:p>
        </p:txBody>
      </p:sp>
      <p:sp>
        <p:nvSpPr>
          <p:cNvPr id="5" name="文本框 2">
            <a:extLst>
              <a:ext uri="{FF2B5EF4-FFF2-40B4-BE49-F238E27FC236}">
                <a16:creationId xmlns:a16="http://schemas.microsoft.com/office/drawing/2014/main" id="{AD628F71-8BD8-FCC3-3954-F72D2E778185}"/>
              </a:ext>
            </a:extLst>
          </p:cNvPr>
          <p:cNvSpPr txBox="1">
            <a:spLocks noChangeArrowheads="1"/>
          </p:cNvSpPr>
          <p:nvPr/>
        </p:nvSpPr>
        <p:spPr bwMode="auto">
          <a:xfrm>
            <a:off x="6096000" y="733182"/>
            <a:ext cx="6067425" cy="1019176"/>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just">
              <a:lnSpc>
                <a:spcPct val="150000"/>
              </a:lnSpc>
            </a:pPr>
            <a:r>
              <a:rPr lang="en-US" altLang="zh-CN" sz="1400" kern="100" dirty="0" err="1">
                <a:latin typeface="等线"/>
                <a:ea typeface="等线"/>
                <a:cs typeface="Times New Roman"/>
                <a:sym typeface="Times New Roman"/>
              </a:rPr>
              <a:t>numpy.loadtxt</a:t>
            </a:r>
            <a:r>
              <a:rPr lang="en-US" altLang="zh-CN" sz="1400" kern="100" dirty="0">
                <a:latin typeface="等线"/>
                <a:ea typeface="等线"/>
                <a:cs typeface="Times New Roman"/>
                <a:sym typeface="Times New Roman"/>
              </a:rPr>
              <a:t>(</a:t>
            </a:r>
            <a:r>
              <a:rPr lang="en-US" altLang="zh-CN" sz="1400" kern="100" dirty="0" err="1">
                <a:latin typeface="等线"/>
                <a:ea typeface="等线"/>
                <a:cs typeface="Times New Roman"/>
                <a:sym typeface="Times New Roman"/>
              </a:rPr>
              <a:t>fname,dtype</a:t>
            </a:r>
            <a:r>
              <a:rPr lang="en-US" altLang="zh-CN" sz="1400" kern="100" dirty="0">
                <a:latin typeface="等线"/>
                <a:ea typeface="等线"/>
                <a:cs typeface="Times New Roman"/>
                <a:sym typeface="Times New Roman"/>
              </a:rPr>
              <a:t>=&lt;</a:t>
            </a:r>
            <a:r>
              <a:rPr lang="en-US" altLang="zh-CN" sz="1400" kern="100" dirty="0" err="1">
                <a:latin typeface="等线"/>
                <a:ea typeface="等线"/>
                <a:cs typeface="Times New Roman"/>
                <a:sym typeface="Times New Roman"/>
              </a:rPr>
              <a:t>class'float</a:t>
            </a:r>
            <a:r>
              <a:rPr lang="en-US" altLang="zh-CN" sz="1400" kern="100" dirty="0">
                <a:latin typeface="等线"/>
                <a:ea typeface="等线"/>
                <a:cs typeface="Times New Roman"/>
                <a:sym typeface="Times New Roman"/>
              </a:rPr>
              <a:t>'&gt;,</a:t>
            </a:r>
          </a:p>
          <a:p>
            <a:pPr indent="0" algn="just">
              <a:lnSpc>
                <a:spcPct val="150000"/>
              </a:lnSpc>
            </a:pPr>
            <a:r>
              <a:rPr lang="en-US" altLang="zh-CN" sz="1400" kern="100" dirty="0">
                <a:latin typeface="等线"/>
                <a:ea typeface="等线"/>
                <a:cs typeface="Times New Roman"/>
                <a:sym typeface="Times New Roman"/>
              </a:rPr>
              <a:t>comments='#',delimiter=</a:t>
            </a:r>
            <a:r>
              <a:rPr lang="en-US" altLang="zh-CN" sz="1400" kern="100" dirty="0" err="1">
                <a:latin typeface="等线"/>
                <a:ea typeface="等线"/>
                <a:cs typeface="Times New Roman"/>
                <a:sym typeface="Times New Roman"/>
              </a:rPr>
              <a:t>None,converters</a:t>
            </a:r>
            <a:r>
              <a:rPr lang="en-US" altLang="zh-CN" sz="1400" kern="100" dirty="0">
                <a:latin typeface="等线"/>
                <a:ea typeface="等线"/>
                <a:cs typeface="Times New Roman"/>
                <a:sym typeface="Times New Roman"/>
              </a:rPr>
              <a:t>=</a:t>
            </a:r>
            <a:r>
              <a:rPr lang="en-US" altLang="zh-CN" sz="1400" kern="100" dirty="0" err="1">
                <a:latin typeface="等线"/>
                <a:ea typeface="等线"/>
                <a:cs typeface="Times New Roman"/>
                <a:sym typeface="Times New Roman"/>
              </a:rPr>
              <a:t>None,skiprows</a:t>
            </a:r>
            <a:r>
              <a:rPr lang="en-US" altLang="zh-CN" sz="1400" kern="100" dirty="0">
                <a:latin typeface="等线"/>
                <a:ea typeface="等线"/>
                <a:cs typeface="Times New Roman"/>
                <a:sym typeface="Times New Roman"/>
              </a:rPr>
              <a:t>=0,usecols=None,</a:t>
            </a:r>
          </a:p>
          <a:p>
            <a:pPr indent="0" algn="just">
              <a:lnSpc>
                <a:spcPct val="150000"/>
              </a:lnSpc>
            </a:pPr>
            <a:r>
              <a:rPr lang="en-US" altLang="zh-CN" sz="1400" kern="100" dirty="0">
                <a:latin typeface="等线"/>
                <a:ea typeface="等线"/>
                <a:cs typeface="Times New Roman"/>
                <a:sym typeface="Times New Roman"/>
              </a:rPr>
              <a:t>unpack=</a:t>
            </a:r>
            <a:r>
              <a:rPr lang="en-US" altLang="zh-CN" sz="1400" kern="100" dirty="0" err="1">
                <a:latin typeface="等线"/>
                <a:ea typeface="等线"/>
                <a:cs typeface="Times New Roman"/>
                <a:sym typeface="Times New Roman"/>
              </a:rPr>
              <a:t>False,ndmin</a:t>
            </a:r>
            <a:r>
              <a:rPr lang="en-US" altLang="zh-CN" sz="1400" kern="100" dirty="0">
                <a:latin typeface="等线"/>
                <a:ea typeface="等线"/>
                <a:cs typeface="Times New Roman"/>
                <a:sym typeface="Times New Roman"/>
              </a:rPr>
              <a:t>=0,encoding=’bytes’)</a:t>
            </a:r>
          </a:p>
        </p:txBody>
      </p:sp>
    </p:spTree>
    <p:extLst>
      <p:ext uri="{BB962C8B-B14F-4D97-AF65-F5344CB8AC3E}">
        <p14:creationId xmlns:p14="http://schemas.microsoft.com/office/powerpoint/2010/main" val="426942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a:xfrm>
            <a:off x="371475" y="1095375"/>
            <a:ext cx="11563350" cy="5343525"/>
          </a:xfrm>
        </p:spPr>
        <p:txBody>
          <a:bodyPr>
            <a:normAutofit fontScale="92500" lnSpcReduction="20000"/>
          </a:bodyPr>
          <a:lstStyle/>
          <a:p>
            <a:pPr marL="0" indent="0">
              <a:buNone/>
            </a:pPr>
            <a:r>
              <a:rPr lang="en-US" altLang="zh-CN" dirty="0" err="1"/>
              <a:t>savetxt</a:t>
            </a:r>
            <a:r>
              <a:rPr lang="en-US" altLang="zh-CN" dirty="0"/>
              <a:t>()</a:t>
            </a:r>
            <a:r>
              <a:rPr lang="zh-CN" altLang="en-US" dirty="0"/>
              <a:t>函数的语法格式如下：</a:t>
            </a:r>
            <a:endParaRPr lang="en-US" altLang="zh-CN" dirty="0"/>
          </a:p>
          <a:p>
            <a:pPr marL="0" indent="0">
              <a:buNone/>
            </a:pPr>
            <a:r>
              <a:rPr lang="zh-CN" altLang="en-US" dirty="0"/>
              <a:t>函数参数的作用如下：</a:t>
            </a:r>
          </a:p>
          <a:p>
            <a:pPr marL="0" indent="0">
              <a:buNone/>
            </a:pPr>
            <a:r>
              <a:rPr lang="en-US" altLang="zh-CN" dirty="0"/>
              <a:t>(1) </a:t>
            </a:r>
            <a:r>
              <a:rPr lang="en-US" altLang="zh-CN" dirty="0" err="1"/>
              <a:t>fname</a:t>
            </a:r>
            <a:r>
              <a:rPr lang="zh-CN" altLang="en-US" dirty="0"/>
              <a:t>：要写入的文件；</a:t>
            </a:r>
          </a:p>
          <a:p>
            <a:pPr marL="0" indent="0">
              <a:buNone/>
            </a:pPr>
            <a:r>
              <a:rPr lang="en-US" altLang="zh-CN" dirty="0"/>
              <a:t>(2) X</a:t>
            </a:r>
            <a:r>
              <a:rPr lang="zh-CN" altLang="en-US" dirty="0"/>
              <a:t>：要保存到文本文件中的数据；</a:t>
            </a:r>
          </a:p>
          <a:p>
            <a:pPr marL="0" indent="0">
              <a:buNone/>
            </a:pPr>
            <a:r>
              <a:rPr lang="en-US" altLang="zh-CN" dirty="0"/>
              <a:t>(3) </a:t>
            </a:r>
            <a:r>
              <a:rPr lang="en-US" altLang="zh-CN" dirty="0" err="1"/>
              <a:t>fmt</a:t>
            </a:r>
            <a:r>
              <a:rPr lang="zh-CN" altLang="en-US" dirty="0"/>
              <a:t>：格式字符系列，可选项；</a:t>
            </a:r>
          </a:p>
          <a:p>
            <a:pPr marL="0" indent="0">
              <a:buNone/>
            </a:pPr>
            <a:r>
              <a:rPr lang="en-US" altLang="zh-CN" dirty="0"/>
              <a:t>(4) delimiter</a:t>
            </a:r>
            <a:r>
              <a:rPr lang="zh-CN" altLang="en-US" dirty="0"/>
              <a:t>：分隔列的字符串或字符，可选项；</a:t>
            </a:r>
          </a:p>
          <a:p>
            <a:pPr marL="0" indent="0">
              <a:buNone/>
            </a:pPr>
            <a:r>
              <a:rPr lang="en-US" altLang="zh-CN" dirty="0"/>
              <a:t>(5) newline</a:t>
            </a:r>
            <a:r>
              <a:rPr lang="zh-CN" altLang="en-US" dirty="0"/>
              <a:t>：分隔行的字符串或字符</a:t>
            </a:r>
            <a:r>
              <a:rPr lang="en-US" altLang="zh-CN" dirty="0"/>
              <a:t>(</a:t>
            </a:r>
            <a:r>
              <a:rPr lang="zh-CN" altLang="en-US" dirty="0"/>
              <a:t>即换行符</a:t>
            </a:r>
            <a:r>
              <a:rPr lang="en-US" altLang="zh-CN" dirty="0"/>
              <a:t>)</a:t>
            </a:r>
            <a:r>
              <a:rPr lang="zh-CN" altLang="en-US" dirty="0"/>
              <a:t>，可选项；</a:t>
            </a:r>
          </a:p>
          <a:p>
            <a:pPr marL="0" indent="0">
              <a:buNone/>
            </a:pPr>
            <a:r>
              <a:rPr lang="en-US" altLang="zh-CN" dirty="0"/>
              <a:t>(6) header</a:t>
            </a:r>
            <a:r>
              <a:rPr lang="zh-CN" altLang="en-US" dirty="0"/>
              <a:t>：在文件开头写入的字符串，可选项；</a:t>
            </a:r>
          </a:p>
          <a:p>
            <a:pPr marL="0" indent="0">
              <a:buNone/>
            </a:pPr>
            <a:r>
              <a:rPr lang="en-US" altLang="zh-CN" dirty="0"/>
              <a:t>(7) footer</a:t>
            </a:r>
            <a:r>
              <a:rPr lang="zh-CN" altLang="en-US" dirty="0"/>
              <a:t>：在文件结尾写入的字符串，可选项；</a:t>
            </a:r>
          </a:p>
          <a:p>
            <a:pPr marL="0" indent="0">
              <a:buNone/>
            </a:pPr>
            <a:r>
              <a:rPr lang="en-US" altLang="zh-CN" dirty="0"/>
              <a:t>(8) comments</a:t>
            </a:r>
            <a:r>
              <a:rPr lang="zh-CN" altLang="en-US" dirty="0"/>
              <a:t>：将页眉和页脚字符串前附加字符串，以将其标记为注释，为可选项；</a:t>
            </a:r>
          </a:p>
          <a:p>
            <a:pPr marL="0" indent="0">
              <a:buNone/>
            </a:pPr>
            <a:r>
              <a:rPr lang="en-US" altLang="zh-CN" dirty="0"/>
              <a:t>(9) encoding</a:t>
            </a:r>
            <a:r>
              <a:rPr lang="zh-CN" altLang="en-US" dirty="0"/>
              <a:t>：编码，值可以是’</a:t>
            </a:r>
            <a:r>
              <a:rPr lang="en-US" altLang="zh-CN" dirty="0"/>
              <a:t>latin1’</a:t>
            </a:r>
            <a:r>
              <a:rPr lang="zh-CN" altLang="en-US" dirty="0"/>
              <a:t>、’</a:t>
            </a:r>
            <a:r>
              <a:rPr lang="en-US" altLang="zh-CN" dirty="0"/>
              <a:t>ascii’</a:t>
            </a:r>
            <a:r>
              <a:rPr lang="zh-CN" altLang="en-US" dirty="0"/>
              <a:t>、’</a:t>
            </a:r>
            <a:r>
              <a:rPr lang="en-US" altLang="zh-CN" dirty="0"/>
              <a:t>bytes’</a:t>
            </a:r>
            <a:r>
              <a:rPr lang="zh-CN" altLang="en-US" dirty="0"/>
              <a:t>，默认值是’</a:t>
            </a:r>
            <a:r>
              <a:rPr lang="en-US" altLang="zh-CN" dirty="0"/>
              <a:t>ascii’</a:t>
            </a:r>
            <a:r>
              <a:rPr lang="zh-CN" altLang="en-US" dirty="0"/>
              <a:t>。</a:t>
            </a:r>
            <a:endParaRPr lang="en-US" altLang="zh-CN" dirty="0"/>
          </a:p>
          <a:p>
            <a:pPr marL="0" indent="457200">
              <a:buNone/>
            </a:pPr>
            <a:endParaRPr lang="en-US" altLang="zh-CN" dirty="0"/>
          </a:p>
        </p:txBody>
      </p:sp>
      <p:sp>
        <p:nvSpPr>
          <p:cNvPr id="4" name="文本框 2">
            <a:extLst>
              <a:ext uri="{FF2B5EF4-FFF2-40B4-BE49-F238E27FC236}">
                <a16:creationId xmlns:a16="http://schemas.microsoft.com/office/drawing/2014/main" id="{6EA8009D-78A1-C974-C4AC-089AA3BBA0A0}"/>
              </a:ext>
            </a:extLst>
          </p:cNvPr>
          <p:cNvSpPr txBox="1">
            <a:spLocks noChangeArrowheads="1"/>
          </p:cNvSpPr>
          <p:nvPr/>
        </p:nvSpPr>
        <p:spPr bwMode="auto">
          <a:xfrm>
            <a:off x="4864735" y="1095374"/>
            <a:ext cx="7070090" cy="1133475"/>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just">
              <a:lnSpc>
                <a:spcPct val="150000"/>
              </a:lnSpc>
            </a:pPr>
            <a:r>
              <a:rPr lang="en-US" altLang="zh-CN" sz="2000" kern="100">
                <a:latin typeface="等线"/>
                <a:ea typeface="等线"/>
                <a:cs typeface="Times New Roman"/>
                <a:sym typeface="Times New Roman"/>
              </a:rPr>
              <a:t>numpy.savetxt(fname,X,fmt=%.18e',delimiter='’,newline='n',header='',footer=’’,comments='#',encoding= None)</a:t>
            </a:r>
          </a:p>
        </p:txBody>
      </p:sp>
    </p:spTree>
    <p:extLst>
      <p:ext uri="{BB962C8B-B14F-4D97-AF65-F5344CB8AC3E}">
        <p14:creationId xmlns:p14="http://schemas.microsoft.com/office/powerpoint/2010/main" val="1015759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lnSpcReduction="10000"/>
          </a:bodyPr>
          <a:lstStyle/>
          <a:p>
            <a:pPr marL="0" indent="0">
              <a:buNone/>
            </a:pPr>
            <a:r>
              <a:rPr lang="en-US" altLang="zh-CN" dirty="0"/>
              <a:t>9.2.2pandas</a:t>
            </a:r>
          </a:p>
          <a:p>
            <a:pPr marL="0" indent="457200">
              <a:buNone/>
            </a:pPr>
            <a:r>
              <a:rPr lang="en-US" altLang="zh-CN" dirty="0"/>
              <a:t>pandas</a:t>
            </a:r>
            <a:r>
              <a:rPr lang="zh-CN" altLang="en-US" dirty="0"/>
              <a:t>是</a:t>
            </a:r>
            <a:r>
              <a:rPr lang="en-US" altLang="zh-CN" dirty="0"/>
              <a:t>Python</a:t>
            </a:r>
            <a:r>
              <a:rPr lang="zh-CN" altLang="en-US" dirty="0"/>
              <a:t>的一个数据分析包，最初由</a:t>
            </a:r>
            <a:r>
              <a:rPr lang="en-US" altLang="zh-CN" dirty="0"/>
              <a:t>AQR Capital Management</a:t>
            </a:r>
            <a:r>
              <a:rPr lang="zh-CN" altLang="en-US" dirty="0"/>
              <a:t>于</a:t>
            </a:r>
            <a:r>
              <a:rPr lang="en-US" altLang="zh-CN" dirty="0"/>
              <a:t>2008</a:t>
            </a:r>
            <a:r>
              <a:rPr lang="zh-CN" altLang="en-US" dirty="0"/>
              <a:t>年</a:t>
            </a:r>
            <a:r>
              <a:rPr lang="en-US" altLang="zh-CN" dirty="0"/>
              <a:t>4</a:t>
            </a:r>
            <a:r>
              <a:rPr lang="zh-CN" altLang="en-US" dirty="0"/>
              <a:t>月开发，并于</a:t>
            </a:r>
            <a:r>
              <a:rPr lang="en-US" altLang="zh-CN" dirty="0"/>
              <a:t>20</a:t>
            </a:r>
            <a:r>
              <a:rPr lang="zh-CN" altLang="en-US" dirty="0"/>
              <a:t>年底开源出来。</a:t>
            </a:r>
            <a:r>
              <a:rPr lang="en-US" altLang="zh-CN" dirty="0"/>
              <a:t>pandas</a:t>
            </a:r>
            <a:r>
              <a:rPr lang="zh-CN" altLang="en-US" dirty="0"/>
              <a:t>最初被作为金融数据分析工具而开发出来，因此，</a:t>
            </a:r>
            <a:r>
              <a:rPr lang="en-US" altLang="zh-CN" dirty="0"/>
              <a:t>pandas</a:t>
            </a:r>
            <a:r>
              <a:rPr lang="zh-CN" altLang="en-US" dirty="0"/>
              <a:t>为时间序列分析提供了很好的支持。</a:t>
            </a:r>
            <a:r>
              <a:rPr lang="en-US" altLang="zh-CN" dirty="0"/>
              <a:t>pandas</a:t>
            </a:r>
            <a:r>
              <a:rPr lang="zh-CN" altLang="en-US" dirty="0"/>
              <a:t>的名称来自于面板数据</a:t>
            </a:r>
            <a:r>
              <a:rPr lang="en-US" altLang="zh-CN" dirty="0"/>
              <a:t>(panel data)</a:t>
            </a:r>
            <a:r>
              <a:rPr lang="zh-CN" altLang="en-US" dirty="0"/>
              <a:t>和</a:t>
            </a:r>
            <a:r>
              <a:rPr lang="en-US" altLang="zh-CN" dirty="0"/>
              <a:t>Python</a:t>
            </a:r>
            <a:r>
              <a:rPr lang="zh-CN" altLang="en-US" dirty="0"/>
              <a:t>数据分析</a:t>
            </a:r>
            <a:r>
              <a:rPr lang="en-US" altLang="zh-CN" dirty="0"/>
              <a:t>(data analysis)</a:t>
            </a:r>
            <a:r>
              <a:rPr lang="zh-CN" altLang="en-US" dirty="0"/>
              <a:t>。</a:t>
            </a:r>
            <a:r>
              <a:rPr lang="en-US" altLang="zh-CN" dirty="0"/>
              <a:t>panel data</a:t>
            </a:r>
            <a:r>
              <a:rPr lang="zh-CN" altLang="en-US" dirty="0"/>
              <a:t>是经济学中关于多维数据集的一个术语，在</a:t>
            </a:r>
            <a:r>
              <a:rPr lang="en-US" altLang="zh-CN" dirty="0"/>
              <a:t>pandas</a:t>
            </a:r>
            <a:r>
              <a:rPr lang="zh-CN" altLang="en-US" dirty="0"/>
              <a:t>中也提供了</a:t>
            </a:r>
            <a:r>
              <a:rPr lang="en-US" altLang="zh-CN" dirty="0"/>
              <a:t>panel</a:t>
            </a:r>
            <a:r>
              <a:rPr lang="zh-CN" altLang="en-US" dirty="0"/>
              <a:t>的数据类型。</a:t>
            </a:r>
          </a:p>
          <a:p>
            <a:pPr marL="0" indent="457200">
              <a:buNone/>
            </a:pPr>
            <a:r>
              <a:rPr lang="en-US" altLang="zh-CN" dirty="0"/>
              <a:t>pandas</a:t>
            </a:r>
            <a:r>
              <a:rPr lang="zh-CN" altLang="en-US" dirty="0"/>
              <a:t>是基于</a:t>
            </a:r>
            <a:r>
              <a:rPr lang="en-US" altLang="zh-CN" dirty="0"/>
              <a:t>NumPy</a:t>
            </a:r>
            <a:r>
              <a:rPr lang="zh-CN" altLang="en-US" dirty="0"/>
              <a:t>的一种工具，该工具是为了解决数据分析任务而创建的。</a:t>
            </a:r>
            <a:r>
              <a:rPr lang="en-US" altLang="zh-CN" dirty="0"/>
              <a:t>pandas</a:t>
            </a:r>
            <a:r>
              <a:rPr lang="zh-CN" altLang="en-US" dirty="0"/>
              <a:t>也为用户提供了高级数据结构和函数，这些数据结构和函数的设计使得利用结构化、表格化数据的工作更快速、简单。此外，</a:t>
            </a:r>
            <a:r>
              <a:rPr lang="en-US" altLang="zh-CN" dirty="0"/>
              <a:t>pandas</a:t>
            </a:r>
            <a:r>
              <a:rPr lang="zh-CN" altLang="en-US" dirty="0"/>
              <a:t>中还纳入了大量库和一些标准的数据模型，为用户提供了高效操作大型数据集所需的工具。</a:t>
            </a:r>
          </a:p>
        </p:txBody>
      </p:sp>
    </p:spTree>
    <p:extLst>
      <p:ext uri="{BB962C8B-B14F-4D97-AF65-F5344CB8AC3E}">
        <p14:creationId xmlns:p14="http://schemas.microsoft.com/office/powerpoint/2010/main" val="4106355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pandas</a:t>
            </a:r>
            <a:r>
              <a:rPr lang="zh-CN" altLang="en-US" dirty="0"/>
              <a:t>具有下列特点：</a:t>
            </a:r>
          </a:p>
          <a:p>
            <a:pPr marL="0" indent="0">
              <a:buNone/>
            </a:pPr>
            <a:r>
              <a:rPr lang="en-US" altLang="zh-CN" dirty="0"/>
              <a:t>1. </a:t>
            </a:r>
            <a:r>
              <a:rPr lang="zh-CN" altLang="en-US" dirty="0"/>
              <a:t>运算速度快。</a:t>
            </a:r>
            <a:r>
              <a:rPr lang="en-US" altLang="zh-CN" dirty="0"/>
              <a:t>NumPy</a:t>
            </a:r>
            <a:r>
              <a:rPr lang="zh-CN" altLang="en-US" dirty="0"/>
              <a:t>和</a:t>
            </a:r>
            <a:r>
              <a:rPr lang="en-US" altLang="zh-CN" dirty="0"/>
              <a:t>pandas</a:t>
            </a:r>
            <a:r>
              <a:rPr lang="zh-CN" altLang="en-US" dirty="0"/>
              <a:t>都是采用</a:t>
            </a:r>
            <a:r>
              <a:rPr lang="en-US" altLang="zh-CN" dirty="0"/>
              <a:t>C</a:t>
            </a:r>
            <a:r>
              <a:rPr lang="zh-CN" altLang="en-US" dirty="0"/>
              <a:t>语言编写，但</a:t>
            </a:r>
            <a:r>
              <a:rPr lang="en-US" altLang="zh-CN" dirty="0"/>
              <a:t>Pandas</a:t>
            </a:r>
            <a:r>
              <a:rPr lang="zh-CN" altLang="en-US" dirty="0"/>
              <a:t>是基于</a:t>
            </a:r>
            <a:r>
              <a:rPr lang="en-US" altLang="zh-CN" dirty="0"/>
              <a:t>NumPy</a:t>
            </a:r>
            <a:r>
              <a:rPr lang="zh-CN" altLang="en-US" dirty="0"/>
              <a:t>的升级版本；</a:t>
            </a:r>
          </a:p>
          <a:p>
            <a:pPr marL="0" indent="0">
              <a:buNone/>
            </a:pPr>
            <a:r>
              <a:rPr lang="en-US" altLang="zh-CN" dirty="0"/>
              <a:t>2. </a:t>
            </a:r>
            <a:r>
              <a:rPr lang="zh-CN" altLang="en-US" dirty="0"/>
              <a:t>消耗资源少。它采用的是矩阵运算，比</a:t>
            </a:r>
            <a:r>
              <a:rPr lang="en-US" altLang="zh-CN" dirty="0"/>
              <a:t>Python</a:t>
            </a:r>
            <a:r>
              <a:rPr lang="zh-CN" altLang="en-US" dirty="0"/>
              <a:t>自带的字典或者列表快很多；</a:t>
            </a:r>
          </a:p>
          <a:p>
            <a:pPr marL="0" indent="0">
              <a:buNone/>
            </a:pPr>
            <a:r>
              <a:rPr lang="en-US" altLang="zh-CN" dirty="0"/>
              <a:t>3. </a:t>
            </a:r>
            <a:r>
              <a:rPr lang="zh-CN" altLang="en-US" dirty="0"/>
              <a:t>可以进行各种数据运算和转换，处理数据时，比数据库、</a:t>
            </a:r>
            <a:r>
              <a:rPr lang="en-US" altLang="zh-CN" dirty="0"/>
              <a:t>Excel</a:t>
            </a:r>
            <a:r>
              <a:rPr lang="zh-CN" altLang="en-US" dirty="0"/>
              <a:t>等做数据处理在性能和处理速度上有较大的优势；</a:t>
            </a:r>
          </a:p>
          <a:p>
            <a:pPr marL="0" indent="0">
              <a:buNone/>
            </a:pPr>
            <a:r>
              <a:rPr lang="en-US" altLang="zh-CN" dirty="0"/>
              <a:t>4. </a:t>
            </a:r>
            <a:r>
              <a:rPr lang="zh-CN" altLang="en-US" dirty="0"/>
              <a:t>提供了大量的函数，为程序的编写提供了方便。</a:t>
            </a:r>
            <a:endParaRPr lang="en-US" altLang="zh-CN" dirty="0"/>
          </a:p>
          <a:p>
            <a:pPr marL="0" indent="457200">
              <a:buNone/>
            </a:pPr>
            <a:endParaRPr lang="en-US" altLang="zh-CN" dirty="0"/>
          </a:p>
        </p:txBody>
      </p:sp>
    </p:spTree>
    <p:extLst>
      <p:ext uri="{BB962C8B-B14F-4D97-AF65-F5344CB8AC3E}">
        <p14:creationId xmlns:p14="http://schemas.microsoft.com/office/powerpoint/2010/main" val="2035191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pandas</a:t>
            </a:r>
            <a:r>
              <a:rPr lang="zh-CN" altLang="en-US" dirty="0"/>
              <a:t>官网</a:t>
            </a:r>
            <a:endParaRPr lang="en-US" altLang="zh-CN" dirty="0"/>
          </a:p>
        </p:txBody>
      </p:sp>
      <p:pic>
        <p:nvPicPr>
          <p:cNvPr id="4" name="图片 3" descr="图形用户界面, 文本&#10;&#10;描述已自动生成">
            <a:extLst>
              <a:ext uri="{FF2B5EF4-FFF2-40B4-BE49-F238E27FC236}">
                <a16:creationId xmlns:a16="http://schemas.microsoft.com/office/drawing/2014/main" id="{8DAB0A8C-A632-99C3-278C-B356F2661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574" y="1951354"/>
            <a:ext cx="7910595" cy="3192145"/>
          </a:xfrm>
          <a:prstGeom prst="rect">
            <a:avLst/>
          </a:prstGeom>
          <a:ln w="25400">
            <a:solidFill>
              <a:schemeClr val="tx1"/>
            </a:solidFill>
          </a:ln>
        </p:spPr>
      </p:pic>
    </p:spTree>
    <p:extLst>
      <p:ext uri="{BB962C8B-B14F-4D97-AF65-F5344CB8AC3E}">
        <p14:creationId xmlns:p14="http://schemas.microsoft.com/office/powerpoint/2010/main" val="426144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任意多边形: 形状 122"/>
          <p:cNvSpPr/>
          <p:nvPr/>
        </p:nvSpPr>
        <p:spPr>
          <a:xfrm>
            <a:off x="-1644649" y="3071153"/>
            <a:ext cx="17613085" cy="1444704"/>
          </a:xfrm>
          <a:custGeom>
            <a:avLst/>
            <a:gdLst>
              <a:gd name="connsiteX0" fmla="*/ 0 w 15210971"/>
              <a:gd name="connsiteY0" fmla="*/ 72097 h 1444704"/>
              <a:gd name="connsiteX1" fmla="*/ 1748971 w 15210971"/>
              <a:gd name="connsiteY1" fmla="*/ 761526 h 1444704"/>
              <a:gd name="connsiteX2" fmla="*/ 3969657 w 15210971"/>
              <a:gd name="connsiteY2" fmla="*/ 188211 h 1444704"/>
              <a:gd name="connsiteX3" fmla="*/ 6328228 w 15210971"/>
              <a:gd name="connsiteY3" fmla="*/ 863126 h 1444704"/>
              <a:gd name="connsiteX4" fmla="*/ 9296400 w 15210971"/>
              <a:gd name="connsiteY4" fmla="*/ 6783 h 1444704"/>
              <a:gd name="connsiteX5" fmla="*/ 11560628 w 15210971"/>
              <a:gd name="connsiteY5" fmla="*/ 1429183 h 1444704"/>
              <a:gd name="connsiteX6" fmla="*/ 15210971 w 15210971"/>
              <a:gd name="connsiteY6" fmla="*/ 638154 h 144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0971" h="1444704">
                <a:moveTo>
                  <a:pt x="0" y="72097"/>
                </a:moveTo>
                <a:cubicBezTo>
                  <a:pt x="543681" y="407135"/>
                  <a:pt x="1087362" y="742174"/>
                  <a:pt x="1748971" y="761526"/>
                </a:cubicBezTo>
                <a:cubicBezTo>
                  <a:pt x="2410580" y="780878"/>
                  <a:pt x="3206448" y="171278"/>
                  <a:pt x="3969657" y="188211"/>
                </a:cubicBezTo>
                <a:cubicBezTo>
                  <a:pt x="4732866" y="205144"/>
                  <a:pt x="5440438" y="893364"/>
                  <a:pt x="6328228" y="863126"/>
                </a:cubicBezTo>
                <a:cubicBezTo>
                  <a:pt x="7216018" y="832888"/>
                  <a:pt x="8424333" y="-87560"/>
                  <a:pt x="9296400" y="6783"/>
                </a:cubicBezTo>
                <a:cubicBezTo>
                  <a:pt x="10168467" y="101126"/>
                  <a:pt x="10574866" y="1323955"/>
                  <a:pt x="11560628" y="1429183"/>
                </a:cubicBezTo>
                <a:cubicBezTo>
                  <a:pt x="12546390" y="1534411"/>
                  <a:pt x="13878680" y="1086282"/>
                  <a:pt x="15210971" y="638154"/>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形状 124"/>
          <p:cNvSpPr/>
          <p:nvPr/>
        </p:nvSpPr>
        <p:spPr>
          <a:xfrm>
            <a:off x="-3270249" y="3100182"/>
            <a:ext cx="17613085" cy="1444704"/>
          </a:xfrm>
          <a:custGeom>
            <a:avLst/>
            <a:gdLst>
              <a:gd name="connsiteX0" fmla="*/ 0 w 15210971"/>
              <a:gd name="connsiteY0" fmla="*/ 72097 h 1444704"/>
              <a:gd name="connsiteX1" fmla="*/ 1748971 w 15210971"/>
              <a:gd name="connsiteY1" fmla="*/ 761526 h 1444704"/>
              <a:gd name="connsiteX2" fmla="*/ 3969657 w 15210971"/>
              <a:gd name="connsiteY2" fmla="*/ 188211 h 1444704"/>
              <a:gd name="connsiteX3" fmla="*/ 6328228 w 15210971"/>
              <a:gd name="connsiteY3" fmla="*/ 863126 h 1444704"/>
              <a:gd name="connsiteX4" fmla="*/ 9296400 w 15210971"/>
              <a:gd name="connsiteY4" fmla="*/ 6783 h 1444704"/>
              <a:gd name="connsiteX5" fmla="*/ 11560628 w 15210971"/>
              <a:gd name="connsiteY5" fmla="*/ 1429183 h 1444704"/>
              <a:gd name="connsiteX6" fmla="*/ 15210971 w 15210971"/>
              <a:gd name="connsiteY6" fmla="*/ 638154 h 144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0971" h="1444704">
                <a:moveTo>
                  <a:pt x="0" y="72097"/>
                </a:moveTo>
                <a:cubicBezTo>
                  <a:pt x="543681" y="407135"/>
                  <a:pt x="1087362" y="742174"/>
                  <a:pt x="1748971" y="761526"/>
                </a:cubicBezTo>
                <a:cubicBezTo>
                  <a:pt x="2410580" y="780878"/>
                  <a:pt x="3206448" y="171278"/>
                  <a:pt x="3969657" y="188211"/>
                </a:cubicBezTo>
                <a:cubicBezTo>
                  <a:pt x="4732866" y="205144"/>
                  <a:pt x="5440438" y="893364"/>
                  <a:pt x="6328228" y="863126"/>
                </a:cubicBezTo>
                <a:cubicBezTo>
                  <a:pt x="7216018" y="832888"/>
                  <a:pt x="8424333" y="-87560"/>
                  <a:pt x="9296400" y="6783"/>
                </a:cubicBezTo>
                <a:cubicBezTo>
                  <a:pt x="10168467" y="101126"/>
                  <a:pt x="10574866" y="1323955"/>
                  <a:pt x="11560628" y="1429183"/>
                </a:cubicBezTo>
                <a:cubicBezTo>
                  <a:pt x="12546390" y="1534411"/>
                  <a:pt x="13878680" y="1086282"/>
                  <a:pt x="15210971" y="638154"/>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形状 49"/>
          <p:cNvSpPr/>
          <p:nvPr/>
        </p:nvSpPr>
        <p:spPr>
          <a:xfrm>
            <a:off x="3805093" y="1"/>
            <a:ext cx="3968423" cy="1933574"/>
          </a:xfrm>
          <a:custGeom>
            <a:avLst/>
            <a:gdLst>
              <a:gd name="connsiteX0" fmla="*/ 0 w 3968423"/>
              <a:gd name="connsiteY0" fmla="*/ 0 h 1933574"/>
              <a:gd name="connsiteX1" fmla="*/ 3968423 w 3968423"/>
              <a:gd name="connsiteY1" fmla="*/ 0 h 1933574"/>
              <a:gd name="connsiteX2" fmla="*/ 3946431 w 3968423"/>
              <a:gd name="connsiteY2" fmla="*/ 161996 h 1933574"/>
              <a:gd name="connsiteX3" fmla="*/ 1984212 w 3968423"/>
              <a:gd name="connsiteY3" fmla="*/ 1933574 h 1933574"/>
              <a:gd name="connsiteX4" fmla="*/ 21992 w 3968423"/>
              <a:gd name="connsiteY4" fmla="*/ 161996 h 1933574"/>
              <a:gd name="connsiteX0-1" fmla="*/ 0 w 3968423"/>
              <a:gd name="connsiteY0-2" fmla="*/ 19051 h 1952625"/>
              <a:gd name="connsiteX1-3" fmla="*/ 304945 w 3968423"/>
              <a:gd name="connsiteY1-4" fmla="*/ 0 h 1952625"/>
              <a:gd name="connsiteX2-5" fmla="*/ 3968423 w 3968423"/>
              <a:gd name="connsiteY2-6" fmla="*/ 19051 h 1952625"/>
              <a:gd name="connsiteX3-7" fmla="*/ 3946431 w 3968423"/>
              <a:gd name="connsiteY3-8" fmla="*/ 181047 h 1952625"/>
              <a:gd name="connsiteX4-9" fmla="*/ 1984212 w 3968423"/>
              <a:gd name="connsiteY4-10" fmla="*/ 1952625 h 1952625"/>
              <a:gd name="connsiteX5" fmla="*/ 21992 w 3968423"/>
              <a:gd name="connsiteY5" fmla="*/ 181047 h 1952625"/>
              <a:gd name="connsiteX6" fmla="*/ 0 w 3968423"/>
              <a:gd name="connsiteY6" fmla="*/ 19051 h 1952625"/>
              <a:gd name="connsiteX0-11" fmla="*/ 0 w 3968423"/>
              <a:gd name="connsiteY0-12" fmla="*/ 0 h 1933574"/>
              <a:gd name="connsiteX1-13" fmla="*/ 3968423 w 3968423"/>
              <a:gd name="connsiteY1-14" fmla="*/ 0 h 1933574"/>
              <a:gd name="connsiteX2-15" fmla="*/ 3946431 w 3968423"/>
              <a:gd name="connsiteY2-16" fmla="*/ 161996 h 1933574"/>
              <a:gd name="connsiteX3-17" fmla="*/ 1984212 w 3968423"/>
              <a:gd name="connsiteY3-18" fmla="*/ 1933574 h 1933574"/>
              <a:gd name="connsiteX4-19" fmla="*/ 21992 w 3968423"/>
              <a:gd name="connsiteY4-20" fmla="*/ 161996 h 1933574"/>
              <a:gd name="connsiteX5-21" fmla="*/ 0 w 3968423"/>
              <a:gd name="connsiteY5-22" fmla="*/ 0 h 1933574"/>
              <a:gd name="connsiteX0-23" fmla="*/ 0 w 3968423"/>
              <a:gd name="connsiteY0-24" fmla="*/ 14289 h 1947863"/>
              <a:gd name="connsiteX1-25" fmla="*/ 328757 w 3968423"/>
              <a:gd name="connsiteY1-26" fmla="*/ 0 h 1947863"/>
              <a:gd name="connsiteX2-27" fmla="*/ 3968423 w 3968423"/>
              <a:gd name="connsiteY2-28" fmla="*/ 14289 h 1947863"/>
              <a:gd name="connsiteX3-29" fmla="*/ 3946431 w 3968423"/>
              <a:gd name="connsiteY3-30" fmla="*/ 176285 h 1947863"/>
              <a:gd name="connsiteX4-31" fmla="*/ 1984212 w 3968423"/>
              <a:gd name="connsiteY4-32" fmla="*/ 1947863 h 1947863"/>
              <a:gd name="connsiteX5-33" fmla="*/ 21992 w 3968423"/>
              <a:gd name="connsiteY5-34" fmla="*/ 176285 h 1947863"/>
              <a:gd name="connsiteX6-35" fmla="*/ 0 w 3968423"/>
              <a:gd name="connsiteY6-36" fmla="*/ 14289 h 1947863"/>
              <a:gd name="connsiteX0-37" fmla="*/ 328757 w 3968423"/>
              <a:gd name="connsiteY0-38" fmla="*/ 0 h 1947863"/>
              <a:gd name="connsiteX1-39" fmla="*/ 3968423 w 3968423"/>
              <a:gd name="connsiteY1-40" fmla="*/ 14289 h 1947863"/>
              <a:gd name="connsiteX2-41" fmla="*/ 3946431 w 3968423"/>
              <a:gd name="connsiteY2-42" fmla="*/ 176285 h 1947863"/>
              <a:gd name="connsiteX3-43" fmla="*/ 1984212 w 3968423"/>
              <a:gd name="connsiteY3-44" fmla="*/ 1947863 h 1947863"/>
              <a:gd name="connsiteX4-45" fmla="*/ 21992 w 3968423"/>
              <a:gd name="connsiteY4-46" fmla="*/ 176285 h 1947863"/>
              <a:gd name="connsiteX5-47" fmla="*/ 0 w 3968423"/>
              <a:gd name="connsiteY5-48" fmla="*/ 14289 h 1947863"/>
              <a:gd name="connsiteX6-49" fmla="*/ 420197 w 3968423"/>
              <a:gd name="connsiteY6-50" fmla="*/ 91440 h 1947863"/>
              <a:gd name="connsiteX0-51" fmla="*/ 328757 w 3968423"/>
              <a:gd name="connsiteY0-52" fmla="*/ 0 h 1947863"/>
              <a:gd name="connsiteX1-53" fmla="*/ 3968423 w 3968423"/>
              <a:gd name="connsiteY1-54" fmla="*/ 14289 h 1947863"/>
              <a:gd name="connsiteX2-55" fmla="*/ 3946431 w 3968423"/>
              <a:gd name="connsiteY2-56" fmla="*/ 176285 h 1947863"/>
              <a:gd name="connsiteX3-57" fmla="*/ 1984212 w 3968423"/>
              <a:gd name="connsiteY3-58" fmla="*/ 1947863 h 1947863"/>
              <a:gd name="connsiteX4-59" fmla="*/ 21992 w 3968423"/>
              <a:gd name="connsiteY4-60" fmla="*/ 176285 h 1947863"/>
              <a:gd name="connsiteX5-61" fmla="*/ 0 w 3968423"/>
              <a:gd name="connsiteY5-62" fmla="*/ 14289 h 1947863"/>
              <a:gd name="connsiteX0-63" fmla="*/ 3968423 w 3968423"/>
              <a:gd name="connsiteY0-64" fmla="*/ 0 h 1933574"/>
              <a:gd name="connsiteX1-65" fmla="*/ 3946431 w 3968423"/>
              <a:gd name="connsiteY1-66" fmla="*/ 161996 h 1933574"/>
              <a:gd name="connsiteX2-67" fmla="*/ 1984212 w 3968423"/>
              <a:gd name="connsiteY2-68" fmla="*/ 1933574 h 1933574"/>
              <a:gd name="connsiteX3-69" fmla="*/ 21992 w 3968423"/>
              <a:gd name="connsiteY3-70" fmla="*/ 161996 h 1933574"/>
              <a:gd name="connsiteX4-71" fmla="*/ 0 w 3968423"/>
              <a:gd name="connsiteY4-72" fmla="*/ 0 h 193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8423" h="1933574">
                <a:moveTo>
                  <a:pt x="3968423" y="0"/>
                </a:moveTo>
                <a:lnTo>
                  <a:pt x="3946431" y="161996"/>
                </a:lnTo>
                <a:cubicBezTo>
                  <a:pt x="3764638" y="1172055"/>
                  <a:pt x="2955217" y="1933574"/>
                  <a:pt x="1984212" y="1933574"/>
                </a:cubicBezTo>
                <a:cubicBezTo>
                  <a:pt x="1013203" y="1933574"/>
                  <a:pt x="203783" y="1172055"/>
                  <a:pt x="21992" y="161996"/>
                </a:cubicBez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任意多边形: 形状 42"/>
          <p:cNvSpPr/>
          <p:nvPr/>
        </p:nvSpPr>
        <p:spPr>
          <a:xfrm>
            <a:off x="4414949" y="1"/>
            <a:ext cx="3901235" cy="1719263"/>
          </a:xfrm>
          <a:custGeom>
            <a:avLst/>
            <a:gdLst>
              <a:gd name="connsiteX0" fmla="*/ 0 w 3901235"/>
              <a:gd name="connsiteY0" fmla="*/ 0 h 1719263"/>
              <a:gd name="connsiteX1" fmla="*/ 3901235 w 3901235"/>
              <a:gd name="connsiteY1" fmla="*/ 0 h 1719263"/>
              <a:gd name="connsiteX2" fmla="*/ 3871510 w 3901235"/>
              <a:gd name="connsiteY2" fmla="*/ 134033 h 1719263"/>
              <a:gd name="connsiteX3" fmla="*/ 1950618 w 3901235"/>
              <a:gd name="connsiteY3" fmla="*/ 1719263 h 1719263"/>
              <a:gd name="connsiteX4" fmla="*/ 29725 w 3901235"/>
              <a:gd name="connsiteY4" fmla="*/ 134033 h 1719263"/>
              <a:gd name="connsiteX0-1" fmla="*/ 0 w 3901235"/>
              <a:gd name="connsiteY0-2" fmla="*/ 4764 h 1724027"/>
              <a:gd name="connsiteX1-3" fmla="*/ 971439 w 3901235"/>
              <a:gd name="connsiteY1-4" fmla="*/ 0 h 1724027"/>
              <a:gd name="connsiteX2-5" fmla="*/ 3901235 w 3901235"/>
              <a:gd name="connsiteY2-6" fmla="*/ 4764 h 1724027"/>
              <a:gd name="connsiteX3-7" fmla="*/ 3871510 w 3901235"/>
              <a:gd name="connsiteY3-8" fmla="*/ 138797 h 1724027"/>
              <a:gd name="connsiteX4-9" fmla="*/ 1950618 w 3901235"/>
              <a:gd name="connsiteY4-10" fmla="*/ 1724027 h 1724027"/>
              <a:gd name="connsiteX5" fmla="*/ 29725 w 3901235"/>
              <a:gd name="connsiteY5" fmla="*/ 138797 h 1724027"/>
              <a:gd name="connsiteX6" fmla="*/ 0 w 3901235"/>
              <a:gd name="connsiteY6" fmla="*/ 4764 h 1724027"/>
              <a:gd name="connsiteX0-11" fmla="*/ 971439 w 3901235"/>
              <a:gd name="connsiteY0-12" fmla="*/ 0 h 1724027"/>
              <a:gd name="connsiteX1-13" fmla="*/ 3901235 w 3901235"/>
              <a:gd name="connsiteY1-14" fmla="*/ 4764 h 1724027"/>
              <a:gd name="connsiteX2-15" fmla="*/ 3871510 w 3901235"/>
              <a:gd name="connsiteY2-16" fmla="*/ 138797 h 1724027"/>
              <a:gd name="connsiteX3-17" fmla="*/ 1950618 w 3901235"/>
              <a:gd name="connsiteY3-18" fmla="*/ 1724027 h 1724027"/>
              <a:gd name="connsiteX4-19" fmla="*/ 29725 w 3901235"/>
              <a:gd name="connsiteY4-20" fmla="*/ 138797 h 1724027"/>
              <a:gd name="connsiteX5-21" fmla="*/ 0 w 3901235"/>
              <a:gd name="connsiteY5-22" fmla="*/ 4764 h 1724027"/>
              <a:gd name="connsiteX6-23" fmla="*/ 1062879 w 3901235"/>
              <a:gd name="connsiteY6-24" fmla="*/ 91440 h 1724027"/>
              <a:gd name="connsiteX0-25" fmla="*/ 971439 w 3901235"/>
              <a:gd name="connsiteY0-26" fmla="*/ 0 h 1724027"/>
              <a:gd name="connsiteX1-27" fmla="*/ 3901235 w 3901235"/>
              <a:gd name="connsiteY1-28" fmla="*/ 4764 h 1724027"/>
              <a:gd name="connsiteX2-29" fmla="*/ 3871510 w 3901235"/>
              <a:gd name="connsiteY2-30" fmla="*/ 138797 h 1724027"/>
              <a:gd name="connsiteX3-31" fmla="*/ 1950618 w 3901235"/>
              <a:gd name="connsiteY3-32" fmla="*/ 1724027 h 1724027"/>
              <a:gd name="connsiteX4-33" fmla="*/ 29725 w 3901235"/>
              <a:gd name="connsiteY4-34" fmla="*/ 138797 h 1724027"/>
              <a:gd name="connsiteX5-35" fmla="*/ 0 w 3901235"/>
              <a:gd name="connsiteY5-36" fmla="*/ 4764 h 1724027"/>
              <a:gd name="connsiteX0-37" fmla="*/ 3901235 w 3901235"/>
              <a:gd name="connsiteY0-38" fmla="*/ 0 h 1719263"/>
              <a:gd name="connsiteX1-39" fmla="*/ 3871510 w 3901235"/>
              <a:gd name="connsiteY1-40" fmla="*/ 134033 h 1719263"/>
              <a:gd name="connsiteX2-41" fmla="*/ 1950618 w 3901235"/>
              <a:gd name="connsiteY2-42" fmla="*/ 1719263 h 1719263"/>
              <a:gd name="connsiteX3-43" fmla="*/ 29725 w 3901235"/>
              <a:gd name="connsiteY3-44" fmla="*/ 134033 h 1719263"/>
              <a:gd name="connsiteX4-45" fmla="*/ 0 w 3901235"/>
              <a:gd name="connsiteY4-46" fmla="*/ 0 h 17192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01235" h="1719263">
                <a:moveTo>
                  <a:pt x="3901235" y="0"/>
                </a:moveTo>
                <a:lnTo>
                  <a:pt x="3871510" y="134033"/>
                </a:lnTo>
                <a:cubicBezTo>
                  <a:pt x="3629235" y="1049959"/>
                  <a:pt x="2860935" y="1719263"/>
                  <a:pt x="1950618" y="1719263"/>
                </a:cubicBezTo>
                <a:cubicBezTo>
                  <a:pt x="1040298" y="1719263"/>
                  <a:pt x="271998" y="1049959"/>
                  <a:pt x="29725" y="134033"/>
                </a:cubicBez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矩形 1"/>
          <p:cNvSpPr/>
          <p:nvPr/>
        </p:nvSpPr>
        <p:spPr>
          <a:xfrm>
            <a:off x="5997636" y="2863562"/>
            <a:ext cx="587020" cy="400110"/>
          </a:xfrm>
          <a:prstGeom prst="rect">
            <a:avLst/>
          </a:prstGeom>
        </p:spPr>
        <p:txBody>
          <a:bodyPr wrap="none">
            <a:spAutoFit/>
          </a:bodyPr>
          <a:lstStyle/>
          <a:p>
            <a:pPr algn="ctr" defTabSz="914400">
              <a:defRPr/>
            </a:pPr>
            <a:r>
              <a:rPr lang="en-US" altLang="zh-CN" sz="2000" spc="200" dirty="0">
                <a:solidFill>
                  <a:schemeClr val="accent1"/>
                </a:solidFill>
                <a:latin typeface="+mn-ea"/>
              </a:rPr>
              <a:t>9.2</a:t>
            </a:r>
            <a:endParaRPr lang="zh-CN" altLang="en-US" sz="2000" spc="200" dirty="0">
              <a:solidFill>
                <a:schemeClr val="accent1"/>
              </a:solidFill>
              <a:latin typeface="+mn-ea"/>
            </a:endParaRPr>
          </a:p>
        </p:txBody>
      </p:sp>
      <p:sp>
        <p:nvSpPr>
          <p:cNvPr id="45" name="矩形 44"/>
          <p:cNvSpPr/>
          <p:nvPr/>
        </p:nvSpPr>
        <p:spPr>
          <a:xfrm>
            <a:off x="5172892" y="3582634"/>
            <a:ext cx="2236510" cy="400110"/>
          </a:xfrm>
          <a:prstGeom prst="rect">
            <a:avLst/>
          </a:prstGeom>
        </p:spPr>
        <p:txBody>
          <a:bodyPr wrap="none">
            <a:spAutoFit/>
          </a:bodyPr>
          <a:lstStyle/>
          <a:p>
            <a:pPr algn="ctr" defTabSz="914400"/>
            <a:r>
              <a:rPr lang="zh-CN" altLang="en-US" sz="2000" b="1" dirty="0">
                <a:solidFill>
                  <a:schemeClr val="accent1"/>
                </a:solidFill>
                <a:latin typeface="微软雅黑" panose="020B0503020204020204" pitchFamily="34" charset="-122"/>
                <a:ea typeface="微软雅黑" panose="020B0503020204020204" pitchFamily="34" charset="-122"/>
              </a:rPr>
              <a:t>常用数据分析类库</a:t>
            </a:r>
          </a:p>
        </p:txBody>
      </p:sp>
      <p:sp>
        <p:nvSpPr>
          <p:cNvPr id="49" name="矩形 48"/>
          <p:cNvSpPr/>
          <p:nvPr/>
        </p:nvSpPr>
        <p:spPr>
          <a:xfrm>
            <a:off x="2377797" y="3494364"/>
            <a:ext cx="1210588" cy="400110"/>
          </a:xfrm>
          <a:prstGeom prst="rect">
            <a:avLst/>
          </a:prstGeom>
        </p:spPr>
        <p:txBody>
          <a:bodyPr wrap="none">
            <a:spAutoFit/>
          </a:bodyPr>
          <a:lstStyle/>
          <a:p>
            <a:pPr algn="ctr" defTabSz="914400">
              <a:defRPr/>
            </a:pPr>
            <a:r>
              <a:rPr lang="zh-CN" altLang="en-US" sz="2000" b="1" dirty="0">
                <a:solidFill>
                  <a:schemeClr val="accent1"/>
                </a:solidFill>
                <a:latin typeface="微软雅黑" panose="020B0503020204020204" pitchFamily="34" charset="-122"/>
                <a:ea typeface="微软雅黑" panose="020B0503020204020204" pitchFamily="34" charset="-122"/>
              </a:rPr>
              <a:t>数据分析</a:t>
            </a:r>
          </a:p>
        </p:txBody>
      </p:sp>
      <p:sp>
        <p:nvSpPr>
          <p:cNvPr id="172" name="任意多边形: 形状 171"/>
          <p:cNvSpPr/>
          <p:nvPr/>
        </p:nvSpPr>
        <p:spPr>
          <a:xfrm>
            <a:off x="4294786" y="0"/>
            <a:ext cx="3592905" cy="1725984"/>
          </a:xfrm>
          <a:custGeom>
            <a:avLst/>
            <a:gdLst>
              <a:gd name="connsiteX0" fmla="*/ 0 w 3592905"/>
              <a:gd name="connsiteY0" fmla="*/ 0 h 1725984"/>
              <a:gd name="connsiteX1" fmla="*/ 3592905 w 3592905"/>
              <a:gd name="connsiteY1" fmla="*/ 0 h 1725984"/>
              <a:gd name="connsiteX2" fmla="*/ 3587358 w 3592905"/>
              <a:gd name="connsiteY2" fmla="*/ 109844 h 1725984"/>
              <a:gd name="connsiteX3" fmla="*/ 1796452 w 3592905"/>
              <a:gd name="connsiteY3" fmla="*/ 1725984 h 1725984"/>
              <a:gd name="connsiteX4" fmla="*/ 5547 w 3592905"/>
              <a:gd name="connsiteY4" fmla="*/ 109844 h 172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05" h="1725984">
                <a:moveTo>
                  <a:pt x="0" y="0"/>
                </a:moveTo>
                <a:lnTo>
                  <a:pt x="3592905" y="0"/>
                </a:lnTo>
                <a:lnTo>
                  <a:pt x="3587358" y="109844"/>
                </a:lnTo>
                <a:cubicBezTo>
                  <a:pt x="3495170" y="1017606"/>
                  <a:pt x="2728536" y="1725984"/>
                  <a:pt x="1796452" y="1725984"/>
                </a:cubicBezTo>
                <a:cubicBezTo>
                  <a:pt x="864368" y="1725984"/>
                  <a:pt x="97735" y="1017606"/>
                  <a:pt x="5547" y="10984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1" name="任意多边形: 形状 120"/>
          <p:cNvSpPr/>
          <p:nvPr/>
        </p:nvSpPr>
        <p:spPr>
          <a:xfrm rot="2001767">
            <a:off x="9105615" y="1066962"/>
            <a:ext cx="979224" cy="985205"/>
          </a:xfrm>
          <a:custGeom>
            <a:avLst/>
            <a:gdLst>
              <a:gd name="connsiteX0" fmla="*/ 447971 w 1442460"/>
              <a:gd name="connsiteY0" fmla="*/ 1397101 h 1451272"/>
              <a:gd name="connsiteX1" fmla="*/ 994490 w 1442460"/>
              <a:gd name="connsiteY1" fmla="*/ 1397101 h 1451272"/>
              <a:gd name="connsiteX2" fmla="*/ 867471 w 1442460"/>
              <a:gd name="connsiteY2" fmla="*/ 1436530 h 1451272"/>
              <a:gd name="connsiteX3" fmla="*/ 721230 w 1442460"/>
              <a:gd name="connsiteY3" fmla="*/ 1451272 h 1451272"/>
              <a:gd name="connsiteX4" fmla="*/ 574989 w 1442460"/>
              <a:gd name="connsiteY4" fmla="*/ 1436530 h 1451272"/>
              <a:gd name="connsiteX5" fmla="*/ 209854 w 1442460"/>
              <a:gd name="connsiteY5" fmla="*/ 1240162 h 1451272"/>
              <a:gd name="connsiteX6" fmla="*/ 1232607 w 1442460"/>
              <a:gd name="connsiteY6" fmla="*/ 1240162 h 1451272"/>
              <a:gd name="connsiteX7" fmla="*/ 1166640 w 1442460"/>
              <a:gd name="connsiteY7" fmla="*/ 1294590 h 1451272"/>
              <a:gd name="connsiteX8" fmla="*/ 275821 w 1442460"/>
              <a:gd name="connsiteY8" fmla="*/ 1294590 h 1451272"/>
              <a:gd name="connsiteX9" fmla="*/ 93401 w 1442460"/>
              <a:gd name="connsiteY9" fmla="*/ 1083223 h 1451272"/>
              <a:gd name="connsiteX10" fmla="*/ 1349059 w 1442460"/>
              <a:gd name="connsiteY10" fmla="*/ 1083223 h 1451272"/>
              <a:gd name="connsiteX11" fmla="*/ 1322939 w 1442460"/>
              <a:gd name="connsiteY11" fmla="*/ 1131346 h 1451272"/>
              <a:gd name="connsiteX12" fmla="*/ 1317737 w 1442460"/>
              <a:gd name="connsiteY12" fmla="*/ 1137651 h 1451272"/>
              <a:gd name="connsiteX13" fmla="*/ 124723 w 1442460"/>
              <a:gd name="connsiteY13" fmla="*/ 1137651 h 1451272"/>
              <a:gd name="connsiteX14" fmla="*/ 119521 w 1442460"/>
              <a:gd name="connsiteY14" fmla="*/ 1131346 h 1451272"/>
              <a:gd name="connsiteX15" fmla="*/ 27225 w 1442460"/>
              <a:gd name="connsiteY15" fmla="*/ 926284 h 1451272"/>
              <a:gd name="connsiteX16" fmla="*/ 1415235 w 1442460"/>
              <a:gd name="connsiteY16" fmla="*/ 926284 h 1451272"/>
              <a:gd name="connsiteX17" fmla="*/ 1398340 w 1442460"/>
              <a:gd name="connsiteY17" fmla="*/ 980712 h 1451272"/>
              <a:gd name="connsiteX18" fmla="*/ 44121 w 1442460"/>
              <a:gd name="connsiteY18" fmla="*/ 980712 h 1451272"/>
              <a:gd name="connsiteX19" fmla="*/ 0 w 1442460"/>
              <a:gd name="connsiteY19" fmla="*/ 769345 h 1451272"/>
              <a:gd name="connsiteX20" fmla="*/ 1442460 w 1442460"/>
              <a:gd name="connsiteY20" fmla="*/ 769345 h 1451272"/>
              <a:gd name="connsiteX21" fmla="*/ 1436973 w 1442460"/>
              <a:gd name="connsiteY21" fmla="*/ 823773 h 1451272"/>
              <a:gd name="connsiteX22" fmla="*/ 5487 w 1442460"/>
              <a:gd name="connsiteY22" fmla="*/ 823773 h 1451272"/>
              <a:gd name="connsiteX23" fmla="*/ 7009 w 1442460"/>
              <a:gd name="connsiteY23" fmla="*/ 612406 h 1451272"/>
              <a:gd name="connsiteX24" fmla="*/ 1435452 w 1442460"/>
              <a:gd name="connsiteY24" fmla="*/ 612406 h 1451272"/>
              <a:gd name="connsiteX25" fmla="*/ 1440939 w 1442460"/>
              <a:gd name="connsiteY25" fmla="*/ 666834 h 1451272"/>
              <a:gd name="connsiteX26" fmla="*/ 1522 w 1442460"/>
              <a:gd name="connsiteY26" fmla="*/ 666834 h 1451272"/>
              <a:gd name="connsiteX27" fmla="*/ 48806 w 1442460"/>
              <a:gd name="connsiteY27" fmla="*/ 455467 h 1451272"/>
              <a:gd name="connsiteX28" fmla="*/ 1393655 w 1442460"/>
              <a:gd name="connsiteY28" fmla="*/ 455467 h 1451272"/>
              <a:gd name="connsiteX29" fmla="*/ 1410550 w 1442460"/>
              <a:gd name="connsiteY29" fmla="*/ 509895 h 1451272"/>
              <a:gd name="connsiteX30" fmla="*/ 31911 w 1442460"/>
              <a:gd name="connsiteY30" fmla="*/ 509895 h 1451272"/>
              <a:gd name="connsiteX31" fmla="*/ 137176 w 1442460"/>
              <a:gd name="connsiteY31" fmla="*/ 298528 h 1451272"/>
              <a:gd name="connsiteX32" fmla="*/ 1305284 w 1442460"/>
              <a:gd name="connsiteY32" fmla="*/ 298528 h 1451272"/>
              <a:gd name="connsiteX33" fmla="*/ 1322939 w 1442460"/>
              <a:gd name="connsiteY33" fmla="*/ 319926 h 1451272"/>
              <a:gd name="connsiteX34" fmla="*/ 1340867 w 1442460"/>
              <a:gd name="connsiteY34" fmla="*/ 352956 h 1451272"/>
              <a:gd name="connsiteX35" fmla="*/ 101593 w 1442460"/>
              <a:gd name="connsiteY35" fmla="*/ 352956 h 1451272"/>
              <a:gd name="connsiteX36" fmla="*/ 119521 w 1442460"/>
              <a:gd name="connsiteY36" fmla="*/ 319926 h 1451272"/>
              <a:gd name="connsiteX37" fmla="*/ 294114 w 1442460"/>
              <a:gd name="connsiteY37" fmla="*/ 141589 h 1451272"/>
              <a:gd name="connsiteX38" fmla="*/ 1148347 w 1442460"/>
              <a:gd name="connsiteY38" fmla="*/ 141589 h 1451272"/>
              <a:gd name="connsiteX39" fmla="*/ 1214314 w 1442460"/>
              <a:gd name="connsiteY39" fmla="*/ 196017 h 1451272"/>
              <a:gd name="connsiteX40" fmla="*/ 228147 w 1442460"/>
              <a:gd name="connsiteY40" fmla="*/ 196017 h 1451272"/>
              <a:gd name="connsiteX41" fmla="*/ 721230 w 1442460"/>
              <a:gd name="connsiteY41" fmla="*/ 0 h 1451272"/>
              <a:gd name="connsiteX42" fmla="*/ 867471 w 1442460"/>
              <a:gd name="connsiteY42" fmla="*/ 14742 h 1451272"/>
              <a:gd name="connsiteX43" fmla="*/ 945868 w 1442460"/>
              <a:gd name="connsiteY43" fmla="*/ 39078 h 1451272"/>
              <a:gd name="connsiteX44" fmla="*/ 496593 w 1442460"/>
              <a:gd name="connsiteY44" fmla="*/ 39078 h 1451272"/>
              <a:gd name="connsiteX45" fmla="*/ 574989 w 1442460"/>
              <a:gd name="connsiteY45" fmla="*/ 14742 h 1451272"/>
              <a:gd name="connsiteX46" fmla="*/ 721230 w 1442460"/>
              <a:gd name="connsiteY46" fmla="*/ 0 h 145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42460" h="1451272">
                <a:moveTo>
                  <a:pt x="447971" y="1397101"/>
                </a:moveTo>
                <a:lnTo>
                  <a:pt x="994490" y="1397101"/>
                </a:lnTo>
                <a:lnTo>
                  <a:pt x="867471" y="1436530"/>
                </a:lnTo>
                <a:cubicBezTo>
                  <a:pt x="820234" y="1446196"/>
                  <a:pt x="771325" y="1451272"/>
                  <a:pt x="721230" y="1451272"/>
                </a:cubicBezTo>
                <a:cubicBezTo>
                  <a:pt x="671136" y="1451272"/>
                  <a:pt x="622226" y="1446196"/>
                  <a:pt x="574989" y="1436530"/>
                </a:cubicBezTo>
                <a:close/>
                <a:moveTo>
                  <a:pt x="209854" y="1240162"/>
                </a:moveTo>
                <a:lnTo>
                  <a:pt x="1232607" y="1240162"/>
                </a:lnTo>
                <a:lnTo>
                  <a:pt x="1166640" y="1294590"/>
                </a:lnTo>
                <a:lnTo>
                  <a:pt x="275821" y="1294590"/>
                </a:lnTo>
                <a:close/>
                <a:moveTo>
                  <a:pt x="93401" y="1083223"/>
                </a:moveTo>
                <a:lnTo>
                  <a:pt x="1349059" y="1083223"/>
                </a:lnTo>
                <a:lnTo>
                  <a:pt x="1322939" y="1131346"/>
                </a:lnTo>
                <a:lnTo>
                  <a:pt x="1317737" y="1137651"/>
                </a:lnTo>
                <a:lnTo>
                  <a:pt x="124723" y="1137651"/>
                </a:lnTo>
                <a:lnTo>
                  <a:pt x="119521" y="1131346"/>
                </a:lnTo>
                <a:close/>
                <a:moveTo>
                  <a:pt x="27225" y="926284"/>
                </a:moveTo>
                <a:lnTo>
                  <a:pt x="1415235" y="926284"/>
                </a:lnTo>
                <a:lnTo>
                  <a:pt x="1398340" y="980712"/>
                </a:lnTo>
                <a:lnTo>
                  <a:pt x="44121" y="980712"/>
                </a:lnTo>
                <a:close/>
                <a:moveTo>
                  <a:pt x="0" y="769345"/>
                </a:moveTo>
                <a:lnTo>
                  <a:pt x="1442460" y="769345"/>
                </a:lnTo>
                <a:lnTo>
                  <a:pt x="1436973" y="823773"/>
                </a:lnTo>
                <a:lnTo>
                  <a:pt x="5487" y="823773"/>
                </a:lnTo>
                <a:close/>
                <a:moveTo>
                  <a:pt x="7009" y="612406"/>
                </a:moveTo>
                <a:lnTo>
                  <a:pt x="1435452" y="612406"/>
                </a:lnTo>
                <a:lnTo>
                  <a:pt x="1440939" y="666834"/>
                </a:lnTo>
                <a:lnTo>
                  <a:pt x="1522" y="666834"/>
                </a:lnTo>
                <a:close/>
                <a:moveTo>
                  <a:pt x="48806" y="455467"/>
                </a:moveTo>
                <a:lnTo>
                  <a:pt x="1393655" y="455467"/>
                </a:lnTo>
                <a:lnTo>
                  <a:pt x="1410550" y="509895"/>
                </a:lnTo>
                <a:lnTo>
                  <a:pt x="31911" y="509895"/>
                </a:lnTo>
                <a:close/>
                <a:moveTo>
                  <a:pt x="137176" y="298528"/>
                </a:moveTo>
                <a:lnTo>
                  <a:pt x="1305284" y="298528"/>
                </a:lnTo>
                <a:lnTo>
                  <a:pt x="1322939" y="319926"/>
                </a:lnTo>
                <a:lnTo>
                  <a:pt x="1340867" y="352956"/>
                </a:lnTo>
                <a:lnTo>
                  <a:pt x="101593" y="352956"/>
                </a:lnTo>
                <a:lnTo>
                  <a:pt x="119521" y="319926"/>
                </a:lnTo>
                <a:close/>
                <a:moveTo>
                  <a:pt x="294114" y="141589"/>
                </a:moveTo>
                <a:lnTo>
                  <a:pt x="1148347" y="141589"/>
                </a:lnTo>
                <a:lnTo>
                  <a:pt x="1214314" y="196017"/>
                </a:lnTo>
                <a:lnTo>
                  <a:pt x="228147" y="196017"/>
                </a:lnTo>
                <a:close/>
                <a:moveTo>
                  <a:pt x="721230" y="0"/>
                </a:moveTo>
                <a:cubicBezTo>
                  <a:pt x="771325" y="0"/>
                  <a:pt x="820234" y="5076"/>
                  <a:pt x="867471" y="14742"/>
                </a:cubicBezTo>
                <a:lnTo>
                  <a:pt x="945868" y="39078"/>
                </a:lnTo>
                <a:lnTo>
                  <a:pt x="496593" y="39078"/>
                </a:lnTo>
                <a:lnTo>
                  <a:pt x="574989" y="14742"/>
                </a:lnTo>
                <a:cubicBezTo>
                  <a:pt x="622226" y="5076"/>
                  <a:pt x="671136" y="0"/>
                  <a:pt x="72123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5" name="椭圆 164"/>
          <p:cNvSpPr/>
          <p:nvPr/>
        </p:nvSpPr>
        <p:spPr>
          <a:xfrm>
            <a:off x="2906381" y="3201825"/>
            <a:ext cx="153420" cy="153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6" name="矩形 165"/>
          <p:cNvSpPr/>
          <p:nvPr/>
        </p:nvSpPr>
        <p:spPr>
          <a:xfrm>
            <a:off x="8621889" y="3377705"/>
            <a:ext cx="587020" cy="400110"/>
          </a:xfrm>
          <a:prstGeom prst="rect">
            <a:avLst/>
          </a:prstGeom>
        </p:spPr>
        <p:txBody>
          <a:bodyPr wrap="none">
            <a:spAutoFit/>
          </a:bodyPr>
          <a:lstStyle/>
          <a:p>
            <a:pPr algn="ctr" defTabSz="914400">
              <a:defRPr/>
            </a:pPr>
            <a:r>
              <a:rPr lang="en-US" altLang="zh-CN" sz="2000" spc="200" dirty="0">
                <a:solidFill>
                  <a:schemeClr val="accent1"/>
                </a:solidFill>
                <a:latin typeface="+mn-ea"/>
              </a:rPr>
              <a:t>9.3</a:t>
            </a:r>
            <a:endParaRPr lang="zh-CN" altLang="en-US" sz="2000" spc="200" dirty="0">
              <a:solidFill>
                <a:schemeClr val="accent1"/>
              </a:solidFill>
              <a:latin typeface="+mn-ea"/>
            </a:endParaRPr>
          </a:p>
        </p:txBody>
      </p:sp>
      <p:sp>
        <p:nvSpPr>
          <p:cNvPr id="167" name="椭圆 166"/>
          <p:cNvSpPr/>
          <p:nvPr/>
        </p:nvSpPr>
        <p:spPr>
          <a:xfrm>
            <a:off x="8838689" y="3879312"/>
            <a:ext cx="153420" cy="153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6" name="矩形 45"/>
          <p:cNvSpPr/>
          <p:nvPr/>
        </p:nvSpPr>
        <p:spPr>
          <a:xfrm>
            <a:off x="7464265" y="4144776"/>
            <a:ext cx="2902269" cy="400110"/>
          </a:xfrm>
          <a:prstGeom prst="rect">
            <a:avLst/>
          </a:prstGeom>
        </p:spPr>
        <p:txBody>
          <a:bodyPr wrap="none">
            <a:spAutoFit/>
          </a:bodyPr>
          <a:lstStyle/>
          <a:p>
            <a:pPr algn="ctr" defTabSz="914400"/>
            <a:r>
              <a:rPr lang="en-US" altLang="zh-CN" sz="2000" b="1" dirty="0">
                <a:solidFill>
                  <a:schemeClr val="accent1"/>
                </a:solidFill>
                <a:latin typeface="微软雅黑" panose="020B0503020204020204" pitchFamily="34" charset="-122"/>
                <a:ea typeface="微软雅黑" panose="020B0503020204020204" pitchFamily="34" charset="-122"/>
              </a:rPr>
              <a:t>Python</a:t>
            </a:r>
            <a:r>
              <a:rPr lang="zh-CN" altLang="en-US" sz="2000" b="1" dirty="0">
                <a:solidFill>
                  <a:schemeClr val="accent1"/>
                </a:solidFill>
                <a:latin typeface="微软雅黑" panose="020B0503020204020204" pitchFamily="34" charset="-122"/>
                <a:ea typeface="微软雅黑" panose="020B0503020204020204" pitchFamily="34" charset="-122"/>
              </a:rPr>
              <a:t>与数据分析案例</a:t>
            </a:r>
          </a:p>
        </p:txBody>
      </p:sp>
      <p:grpSp>
        <p:nvGrpSpPr>
          <p:cNvPr id="180" name="组合 179"/>
          <p:cNvGrpSpPr/>
          <p:nvPr/>
        </p:nvGrpSpPr>
        <p:grpSpPr>
          <a:xfrm>
            <a:off x="5431027" y="298047"/>
            <a:ext cx="1320423" cy="1005661"/>
            <a:chOff x="5386258" y="298047"/>
            <a:chExt cx="1320423" cy="1005661"/>
          </a:xfrm>
        </p:grpSpPr>
        <p:sp>
          <p:nvSpPr>
            <p:cNvPr id="42" name="矩形 41"/>
            <p:cNvSpPr/>
            <p:nvPr/>
          </p:nvSpPr>
          <p:spPr>
            <a:xfrm>
              <a:off x="5386258" y="298047"/>
              <a:ext cx="748923" cy="769441"/>
            </a:xfrm>
            <a:prstGeom prst="rect">
              <a:avLst/>
            </a:prstGeom>
          </p:spPr>
          <p:txBody>
            <a:bodyPr wrap="none">
              <a:spAutoFit/>
            </a:bodyPr>
            <a:lstStyle/>
            <a:p>
              <a:pPr algn="ctr" defTabSz="914400">
                <a:defRPr/>
              </a:pPr>
              <a:r>
                <a:rPr lang="zh-CN" altLang="en-US" sz="4400" b="1" dirty="0">
                  <a:solidFill>
                    <a:schemeClr val="bg1"/>
                  </a:solidFill>
                  <a:latin typeface="微软雅黑" panose="020B0503020204020204" pitchFamily="34" charset="-122"/>
                  <a:ea typeface="微软雅黑" panose="020B0503020204020204" pitchFamily="34" charset="-122"/>
                </a:rPr>
                <a:t>目</a:t>
              </a:r>
            </a:p>
          </p:txBody>
        </p:sp>
        <p:sp>
          <p:nvSpPr>
            <p:cNvPr id="173" name="矩形 172"/>
            <p:cNvSpPr/>
            <p:nvPr/>
          </p:nvSpPr>
          <p:spPr>
            <a:xfrm>
              <a:off x="5957758" y="534267"/>
              <a:ext cx="748923" cy="769441"/>
            </a:xfrm>
            <a:prstGeom prst="rect">
              <a:avLst/>
            </a:prstGeom>
          </p:spPr>
          <p:txBody>
            <a:bodyPr wrap="none">
              <a:spAutoFit/>
            </a:bodyPr>
            <a:lstStyle/>
            <a:p>
              <a:pPr algn="ctr" defTabSz="914400">
                <a:defRPr/>
              </a:pPr>
              <a:r>
                <a:rPr lang="zh-CN" altLang="en-US" sz="4400" b="1" dirty="0">
                  <a:solidFill>
                    <a:schemeClr val="bg1"/>
                  </a:solidFill>
                  <a:latin typeface="微软雅黑" panose="020B0503020204020204" pitchFamily="34" charset="-122"/>
                  <a:ea typeface="微软雅黑" panose="020B0503020204020204" pitchFamily="34" charset="-122"/>
                </a:rPr>
                <a:t>录</a:t>
              </a:r>
            </a:p>
          </p:txBody>
        </p:sp>
        <p:cxnSp>
          <p:nvCxnSpPr>
            <p:cNvPr id="175" name="直接连接符 174"/>
            <p:cNvCxnSpPr/>
            <p:nvPr/>
          </p:nvCxnSpPr>
          <p:spPr>
            <a:xfrm flipV="1">
              <a:off x="5603081" y="1001316"/>
              <a:ext cx="279797" cy="2155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flipV="1">
              <a:off x="6210300" y="379810"/>
              <a:ext cx="279797" cy="2155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2" name="椭圆 181"/>
          <p:cNvSpPr/>
          <p:nvPr/>
        </p:nvSpPr>
        <p:spPr>
          <a:xfrm>
            <a:off x="1551101" y="1154454"/>
            <a:ext cx="452100" cy="4521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p:cNvSpPr/>
          <p:nvPr/>
        </p:nvSpPr>
        <p:spPr>
          <a:xfrm>
            <a:off x="8787379" y="1478302"/>
            <a:ext cx="153420" cy="153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218102" y="1144930"/>
            <a:ext cx="140946" cy="140946"/>
          </a:xfrm>
          <a:prstGeom prst="ellipse">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41A679FA-B3A3-8F88-C6DF-D94B69703673}"/>
              </a:ext>
            </a:extLst>
          </p:cNvPr>
          <p:cNvSpPr/>
          <p:nvPr/>
        </p:nvSpPr>
        <p:spPr>
          <a:xfrm>
            <a:off x="2689581" y="2756770"/>
            <a:ext cx="587020" cy="400110"/>
          </a:xfrm>
          <a:prstGeom prst="rect">
            <a:avLst/>
          </a:prstGeom>
        </p:spPr>
        <p:txBody>
          <a:bodyPr wrap="none">
            <a:spAutoFit/>
          </a:bodyPr>
          <a:lstStyle/>
          <a:p>
            <a:pPr algn="ctr" defTabSz="914400">
              <a:defRPr/>
            </a:pPr>
            <a:r>
              <a:rPr lang="en-US" altLang="zh-CN" sz="2000" spc="200" dirty="0">
                <a:solidFill>
                  <a:schemeClr val="accent1"/>
                </a:solidFill>
                <a:latin typeface="+mn-ea"/>
              </a:rPr>
              <a:t>9.1</a:t>
            </a:r>
            <a:endParaRPr lang="zh-CN" altLang="en-US" sz="2000" spc="200" dirty="0">
              <a:solidFill>
                <a:schemeClr val="accent1"/>
              </a:solidFill>
              <a:latin typeface="+mn-ea"/>
            </a:endParaRPr>
          </a:p>
        </p:txBody>
      </p:sp>
      <p:sp>
        <p:nvSpPr>
          <p:cNvPr id="5" name="椭圆 4">
            <a:extLst>
              <a:ext uri="{FF2B5EF4-FFF2-40B4-BE49-F238E27FC236}">
                <a16:creationId xmlns:a16="http://schemas.microsoft.com/office/drawing/2014/main" id="{B93BB8E3-F2BA-FCCB-CA22-0ED4FB6F1E2F}"/>
              </a:ext>
            </a:extLst>
          </p:cNvPr>
          <p:cNvSpPr/>
          <p:nvPr/>
        </p:nvSpPr>
        <p:spPr>
          <a:xfrm>
            <a:off x="6214436" y="3262425"/>
            <a:ext cx="153420" cy="153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Tree>
    <p:extLst>
      <p:ext uri="{BB962C8B-B14F-4D97-AF65-F5344CB8AC3E}">
        <p14:creationId xmlns:p14="http://schemas.microsoft.com/office/powerpoint/2010/main" val="3575782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9.2.2.1pandas</a:t>
            </a:r>
            <a:r>
              <a:rPr lang="zh-CN" altLang="en-US" dirty="0"/>
              <a:t>的数据结构</a:t>
            </a:r>
          </a:p>
          <a:p>
            <a:pPr marL="0" indent="457200">
              <a:buNone/>
            </a:pPr>
            <a:r>
              <a:rPr lang="en-US" altLang="zh-CN" dirty="0"/>
              <a:t>pandas</a:t>
            </a:r>
            <a:r>
              <a:rPr lang="zh-CN" altLang="en-US" dirty="0"/>
              <a:t>有三种数据结构：系列</a:t>
            </a:r>
            <a:r>
              <a:rPr lang="en-US" altLang="zh-CN" dirty="0"/>
              <a:t>(Series)</a:t>
            </a:r>
            <a:r>
              <a:rPr lang="zh-CN" altLang="en-US" dirty="0"/>
              <a:t>、数据帧</a:t>
            </a:r>
            <a:r>
              <a:rPr lang="en-US" altLang="zh-CN" dirty="0"/>
              <a:t>(</a:t>
            </a:r>
            <a:r>
              <a:rPr lang="en-US" altLang="zh-CN" dirty="0" err="1"/>
              <a:t>DataFrame</a:t>
            </a:r>
            <a:r>
              <a:rPr lang="en-US" altLang="zh-CN" dirty="0"/>
              <a:t>)</a:t>
            </a:r>
            <a:r>
              <a:rPr lang="zh-CN" altLang="en-US" dirty="0"/>
              <a:t>、面板</a:t>
            </a:r>
            <a:r>
              <a:rPr lang="en-US" altLang="zh-CN" dirty="0"/>
              <a:t>(Panel)</a:t>
            </a:r>
            <a:r>
              <a:rPr lang="zh-CN" altLang="en-US" dirty="0"/>
              <a:t>。这些数据结构构建在</a:t>
            </a:r>
            <a:r>
              <a:rPr lang="en-US" altLang="zh-CN" dirty="0"/>
              <a:t>NumPy</a:t>
            </a:r>
            <a:r>
              <a:rPr lang="zh-CN" altLang="en-US" dirty="0"/>
              <a:t>数组之上，较高维数据结构一般是其较低维数据结构的容器。例如，</a:t>
            </a:r>
            <a:r>
              <a:rPr lang="en-US" altLang="zh-CN" dirty="0"/>
              <a:t>Series</a:t>
            </a:r>
            <a:r>
              <a:rPr lang="zh-CN" altLang="en-US" dirty="0"/>
              <a:t>一般对应于一维的序列；</a:t>
            </a:r>
            <a:r>
              <a:rPr lang="en-US" altLang="zh-CN" dirty="0" err="1"/>
              <a:t>DataFrame</a:t>
            </a:r>
            <a:r>
              <a:rPr lang="zh-CN" altLang="en-US" dirty="0"/>
              <a:t>是</a:t>
            </a:r>
            <a:r>
              <a:rPr lang="en-US" altLang="zh-CN" dirty="0"/>
              <a:t>Series</a:t>
            </a:r>
            <a:r>
              <a:rPr lang="zh-CN" altLang="en-US" dirty="0"/>
              <a:t>的容器，对应于二维的表结构；</a:t>
            </a:r>
            <a:r>
              <a:rPr lang="en-US" altLang="zh-CN" dirty="0"/>
              <a:t>Panel</a:t>
            </a:r>
            <a:r>
              <a:rPr lang="zh-CN" altLang="en-US" dirty="0"/>
              <a:t>是</a:t>
            </a:r>
            <a:r>
              <a:rPr lang="en-US" altLang="zh-CN" dirty="0" err="1"/>
              <a:t>DataFrame</a:t>
            </a:r>
            <a:r>
              <a:rPr lang="zh-CN" altLang="en-US" dirty="0"/>
              <a:t>的容器。</a:t>
            </a:r>
            <a:endParaRPr lang="en-US" altLang="zh-CN" dirty="0"/>
          </a:p>
        </p:txBody>
      </p:sp>
      <p:graphicFrame>
        <p:nvGraphicFramePr>
          <p:cNvPr id="5" name="表格 4">
            <a:extLst>
              <a:ext uri="{FF2B5EF4-FFF2-40B4-BE49-F238E27FC236}">
                <a16:creationId xmlns:a16="http://schemas.microsoft.com/office/drawing/2014/main" id="{F6B17AED-1EE5-C266-B585-98E343A5C7A8}"/>
              </a:ext>
            </a:extLst>
          </p:cNvPr>
          <p:cNvGraphicFramePr>
            <a:graphicFrameLocks noGrp="1"/>
          </p:cNvGraphicFramePr>
          <p:nvPr>
            <p:extLst>
              <p:ext uri="{D42A27DB-BD31-4B8C-83A1-F6EECF244321}">
                <p14:modId xmlns:p14="http://schemas.microsoft.com/office/powerpoint/2010/main" val="2380727096"/>
              </p:ext>
            </p:extLst>
          </p:nvPr>
        </p:nvGraphicFramePr>
        <p:xfrm>
          <a:off x="542026" y="3636168"/>
          <a:ext cx="10860298" cy="2008888"/>
        </p:xfrm>
        <a:graphic>
          <a:graphicData uri="http://schemas.openxmlformats.org/drawingml/2006/table">
            <a:tbl>
              <a:tblPr>
                <a:tableStyleId>{5C22544A-7EE6-4342-B048-85BDC9FD1C3A}</a:tableStyleId>
              </a:tblPr>
              <a:tblGrid>
                <a:gridCol w="1572571">
                  <a:extLst>
                    <a:ext uri="{9D8B030D-6E8A-4147-A177-3AD203B41FA5}">
                      <a16:colId xmlns:a16="http://schemas.microsoft.com/office/drawing/2014/main" val="3949712140"/>
                    </a:ext>
                  </a:extLst>
                </a:gridCol>
                <a:gridCol w="988287">
                  <a:extLst>
                    <a:ext uri="{9D8B030D-6E8A-4147-A177-3AD203B41FA5}">
                      <a16:colId xmlns:a16="http://schemas.microsoft.com/office/drawing/2014/main" val="1336832955"/>
                    </a:ext>
                  </a:extLst>
                </a:gridCol>
                <a:gridCol w="8299440">
                  <a:extLst>
                    <a:ext uri="{9D8B030D-6E8A-4147-A177-3AD203B41FA5}">
                      <a16:colId xmlns:a16="http://schemas.microsoft.com/office/drawing/2014/main" val="3652107101"/>
                    </a:ext>
                  </a:extLst>
                </a:gridCol>
              </a:tblGrid>
              <a:tr h="0">
                <a:tc>
                  <a:txBody>
                    <a:bodyPr/>
                    <a:lstStyle/>
                    <a:p>
                      <a:pPr marL="0" marR="0" indent="0" algn="ctr">
                        <a:lnSpc>
                          <a:spcPct val="150000"/>
                        </a:lnSpc>
                        <a:spcBef>
                          <a:spcPts val="0"/>
                        </a:spcBef>
                        <a:spcAft>
                          <a:spcPts val="0"/>
                        </a:spcAft>
                      </a:pPr>
                      <a:r>
                        <a:rPr lang="zh-CN" altLang="en-US" sz="2000" kern="0">
                          <a:effectLst/>
                        </a:rPr>
                        <a:t>数据结构</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2000" kern="0">
                          <a:effectLst/>
                        </a:rPr>
                        <a:t>维数</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2000" kern="0">
                          <a:effectLst/>
                        </a:rPr>
                        <a:t>描述</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87068567"/>
                  </a:ext>
                </a:extLst>
              </a:tr>
              <a:tr h="0">
                <a:tc>
                  <a:txBody>
                    <a:bodyPr/>
                    <a:lstStyle/>
                    <a:p>
                      <a:pPr marL="0" marR="0" indent="0" algn="ctr">
                        <a:lnSpc>
                          <a:spcPct val="150000"/>
                        </a:lnSpc>
                        <a:spcBef>
                          <a:spcPts val="0"/>
                        </a:spcBef>
                        <a:spcAft>
                          <a:spcPts val="0"/>
                        </a:spcAft>
                      </a:pPr>
                      <a:r>
                        <a:rPr lang="zh-CN" altLang="en-US" sz="2000" kern="0">
                          <a:effectLst/>
                        </a:rPr>
                        <a:t>系列</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0">
                          <a:effectLst/>
                        </a:rPr>
                        <a:t>1</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一般用</a:t>
                      </a:r>
                      <a:r>
                        <a:rPr lang="en-US" altLang="zh-CN" sz="2000" kern="0">
                          <a:effectLst/>
                        </a:rPr>
                        <a:t>1D</a:t>
                      </a:r>
                      <a:r>
                        <a:rPr lang="zh-CN" altLang="en-US" sz="2000" kern="0">
                          <a:effectLst/>
                        </a:rPr>
                        <a:t>标记均匀数组，大小不变</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458660147"/>
                  </a:ext>
                </a:extLst>
              </a:tr>
              <a:tr h="0">
                <a:tc>
                  <a:txBody>
                    <a:bodyPr/>
                    <a:lstStyle/>
                    <a:p>
                      <a:pPr marL="0" marR="0" indent="0" algn="ctr">
                        <a:lnSpc>
                          <a:spcPct val="150000"/>
                        </a:lnSpc>
                        <a:spcBef>
                          <a:spcPts val="0"/>
                        </a:spcBef>
                        <a:spcAft>
                          <a:spcPts val="0"/>
                        </a:spcAft>
                      </a:pPr>
                      <a:r>
                        <a:rPr lang="zh-CN" altLang="en-US" sz="2000" kern="0">
                          <a:effectLst/>
                        </a:rPr>
                        <a:t>数据帧</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0">
                          <a:effectLst/>
                        </a:rPr>
                        <a:t>2</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一般用</a:t>
                      </a:r>
                      <a:r>
                        <a:rPr lang="en-US" altLang="zh-CN" sz="2000" kern="0">
                          <a:effectLst/>
                        </a:rPr>
                        <a:t>2D</a:t>
                      </a:r>
                      <a:r>
                        <a:rPr lang="zh-CN" altLang="en-US" sz="2000" kern="0">
                          <a:effectLst/>
                        </a:rPr>
                        <a:t>标记，大小可变的表结构与潜在的异质类型的列</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640874246"/>
                  </a:ext>
                </a:extLst>
              </a:tr>
              <a:tr h="0">
                <a:tc>
                  <a:txBody>
                    <a:bodyPr/>
                    <a:lstStyle/>
                    <a:p>
                      <a:pPr marL="0" marR="0" indent="0" algn="ctr">
                        <a:lnSpc>
                          <a:spcPct val="150000"/>
                        </a:lnSpc>
                        <a:spcBef>
                          <a:spcPts val="0"/>
                        </a:spcBef>
                        <a:spcAft>
                          <a:spcPts val="0"/>
                        </a:spcAft>
                      </a:pPr>
                      <a:r>
                        <a:rPr lang="zh-CN" altLang="en-US" sz="2000" kern="0">
                          <a:effectLst/>
                        </a:rPr>
                        <a:t>面板</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0">
                          <a:effectLst/>
                        </a:rPr>
                        <a:t>3</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dirty="0">
                          <a:effectLst/>
                        </a:rPr>
                        <a:t>一般用</a:t>
                      </a:r>
                      <a:r>
                        <a:rPr lang="en-US" altLang="zh-CN" sz="2000" kern="0" dirty="0">
                          <a:effectLst/>
                        </a:rPr>
                        <a:t>3D</a:t>
                      </a:r>
                      <a:r>
                        <a:rPr lang="zh-CN" altLang="en-US" sz="2000" kern="0" dirty="0">
                          <a:effectLst/>
                        </a:rPr>
                        <a:t>标记，大小可变数组</a:t>
                      </a:r>
                      <a:endPar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4167645987"/>
                  </a:ext>
                </a:extLst>
              </a:tr>
            </a:tbl>
          </a:graphicData>
        </a:graphic>
      </p:graphicFrame>
    </p:spTree>
    <p:extLst>
      <p:ext uri="{BB962C8B-B14F-4D97-AF65-F5344CB8AC3E}">
        <p14:creationId xmlns:p14="http://schemas.microsoft.com/office/powerpoint/2010/main" val="3996520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1. </a:t>
            </a:r>
            <a:r>
              <a:rPr lang="zh-CN" altLang="en-US" dirty="0"/>
              <a:t>系列</a:t>
            </a:r>
          </a:p>
          <a:p>
            <a:pPr marL="0" indent="457200">
              <a:buNone/>
            </a:pPr>
            <a:r>
              <a:rPr lang="zh-CN" altLang="en-US" dirty="0"/>
              <a:t>系列</a:t>
            </a:r>
            <a:r>
              <a:rPr lang="en-US" altLang="zh-CN" dirty="0"/>
              <a:t>(Series)</a:t>
            </a:r>
            <a:r>
              <a:rPr lang="zh-CN" altLang="en-US" dirty="0"/>
              <a:t>是能够保存任何类型的数据</a:t>
            </a:r>
            <a:r>
              <a:rPr lang="en-US" altLang="zh-CN" dirty="0"/>
              <a:t>(</a:t>
            </a:r>
            <a:r>
              <a:rPr lang="zh-CN" altLang="en-US" dirty="0"/>
              <a:t>如整数、字符串、浮点数、</a:t>
            </a:r>
            <a:r>
              <a:rPr lang="en-US" altLang="zh-CN" dirty="0"/>
              <a:t>Python</a:t>
            </a:r>
            <a:r>
              <a:rPr lang="zh-CN" altLang="en-US" dirty="0"/>
              <a:t>对象等</a:t>
            </a:r>
            <a:r>
              <a:rPr lang="en-US" altLang="zh-CN" dirty="0"/>
              <a:t>)</a:t>
            </a:r>
            <a:r>
              <a:rPr lang="zh-CN" altLang="en-US" dirty="0"/>
              <a:t>的一维标记数组。轴标签统称为索引，系列是具有均匀数据的一维数组结构。它的特点是：元素都是数据；尺寸大小不可改变；数据的值可变。</a:t>
            </a:r>
          </a:p>
          <a:p>
            <a:pPr marL="0" indent="0">
              <a:buNone/>
            </a:pPr>
            <a:r>
              <a:rPr lang="en-US" altLang="zh-CN" dirty="0"/>
              <a:t>Pandas</a:t>
            </a:r>
            <a:r>
              <a:rPr lang="zh-CN" altLang="en-US" dirty="0"/>
              <a:t>系列的构造函数：</a:t>
            </a:r>
            <a:endParaRPr lang="en-US" altLang="zh-CN" dirty="0"/>
          </a:p>
        </p:txBody>
      </p:sp>
      <p:sp>
        <p:nvSpPr>
          <p:cNvPr id="4" name="文本框 2">
            <a:extLst>
              <a:ext uri="{FF2B5EF4-FFF2-40B4-BE49-F238E27FC236}">
                <a16:creationId xmlns:a16="http://schemas.microsoft.com/office/drawing/2014/main" id="{A869E24F-5E29-21FF-452B-C0AD0E6BDF2C}"/>
              </a:ext>
            </a:extLst>
          </p:cNvPr>
          <p:cNvSpPr txBox="1">
            <a:spLocks noChangeArrowheads="1"/>
          </p:cNvSpPr>
          <p:nvPr/>
        </p:nvSpPr>
        <p:spPr bwMode="auto">
          <a:xfrm>
            <a:off x="5247322" y="3429000"/>
            <a:ext cx="6573203" cy="685800"/>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just">
              <a:lnSpc>
                <a:spcPct val="150000"/>
              </a:lnSpc>
            </a:pPr>
            <a:r>
              <a:rPr lang="en-US" altLang="zh-CN" sz="2000" kern="100">
                <a:latin typeface="等线"/>
                <a:ea typeface="等线"/>
                <a:cs typeface="Times New Roman"/>
                <a:sym typeface="Times New Roman"/>
              </a:rPr>
              <a:t>pandas.Series(data,index,dtype,copy)</a:t>
            </a:r>
          </a:p>
          <a:p>
            <a:pPr indent="139700" algn="l">
              <a:lnSpc>
                <a:spcPct val="150000"/>
              </a:lnSpc>
            </a:pPr>
            <a:r>
              <a:rPr lang="en-US" altLang="zh-CN" sz="2000" kern="100">
                <a:latin typeface="等线"/>
                <a:ea typeface="等线"/>
                <a:cs typeface="Times New Roman"/>
                <a:sym typeface="Times New Roman"/>
              </a:rPr>
              <a:t> </a:t>
            </a:r>
          </a:p>
        </p:txBody>
      </p:sp>
      <p:graphicFrame>
        <p:nvGraphicFramePr>
          <p:cNvPr id="6" name="表格 5">
            <a:extLst>
              <a:ext uri="{FF2B5EF4-FFF2-40B4-BE49-F238E27FC236}">
                <a16:creationId xmlns:a16="http://schemas.microsoft.com/office/drawing/2014/main" id="{94B074EF-3CE0-8EE0-B897-44DA9021AD5F}"/>
              </a:ext>
            </a:extLst>
          </p:cNvPr>
          <p:cNvGraphicFramePr>
            <a:graphicFrameLocks noGrp="1"/>
          </p:cNvGraphicFramePr>
          <p:nvPr>
            <p:extLst>
              <p:ext uri="{D42A27DB-BD31-4B8C-83A1-F6EECF244321}">
                <p14:modId xmlns:p14="http://schemas.microsoft.com/office/powerpoint/2010/main" val="1384821975"/>
              </p:ext>
            </p:extLst>
          </p:nvPr>
        </p:nvGraphicFramePr>
        <p:xfrm>
          <a:off x="505459" y="4263548"/>
          <a:ext cx="11315065" cy="2510537"/>
        </p:xfrm>
        <a:graphic>
          <a:graphicData uri="http://schemas.openxmlformats.org/drawingml/2006/table">
            <a:tbl>
              <a:tblPr>
                <a:tableStyleId>{5C22544A-7EE6-4342-B048-85BDC9FD1C3A}</a:tableStyleId>
              </a:tblPr>
              <a:tblGrid>
                <a:gridCol w="1927198">
                  <a:extLst>
                    <a:ext uri="{9D8B030D-6E8A-4147-A177-3AD203B41FA5}">
                      <a16:colId xmlns:a16="http://schemas.microsoft.com/office/drawing/2014/main" val="1882039008"/>
                    </a:ext>
                  </a:extLst>
                </a:gridCol>
                <a:gridCol w="9387867">
                  <a:extLst>
                    <a:ext uri="{9D8B030D-6E8A-4147-A177-3AD203B41FA5}">
                      <a16:colId xmlns:a16="http://schemas.microsoft.com/office/drawing/2014/main" val="301594997"/>
                    </a:ext>
                  </a:extLst>
                </a:gridCol>
              </a:tblGrid>
              <a:tr h="0">
                <a:tc>
                  <a:txBody>
                    <a:bodyPr/>
                    <a:lstStyle/>
                    <a:p>
                      <a:pPr marL="0" marR="0" indent="0" algn="ctr">
                        <a:lnSpc>
                          <a:spcPct val="150000"/>
                        </a:lnSpc>
                        <a:spcBef>
                          <a:spcPts val="0"/>
                        </a:spcBef>
                        <a:spcAft>
                          <a:spcPts val="0"/>
                        </a:spcAft>
                      </a:pPr>
                      <a:r>
                        <a:rPr lang="zh-CN" altLang="en-US" sz="2000" kern="100">
                          <a:effectLst/>
                        </a:rPr>
                        <a:t>参数</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2000" kern="100" dirty="0">
                          <a:effectLst/>
                        </a:rPr>
                        <a:t>描述</a:t>
                      </a:r>
                      <a:endPar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583108160"/>
                  </a:ext>
                </a:extLst>
              </a:tr>
              <a:tr h="0">
                <a:tc>
                  <a:txBody>
                    <a:bodyPr/>
                    <a:lstStyle/>
                    <a:p>
                      <a:pPr marL="0" marR="0" indent="0" algn="ctr">
                        <a:lnSpc>
                          <a:spcPct val="150000"/>
                        </a:lnSpc>
                        <a:spcBef>
                          <a:spcPts val="0"/>
                        </a:spcBef>
                        <a:spcAft>
                          <a:spcPts val="0"/>
                        </a:spcAft>
                      </a:pPr>
                      <a:r>
                        <a:rPr lang="en-US" sz="2000" kern="100">
                          <a:effectLst/>
                        </a:rPr>
                        <a:t>data</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100">
                          <a:effectLst/>
                        </a:rPr>
                        <a:t>数据采取各种形式，如</a:t>
                      </a:r>
                      <a:r>
                        <a:rPr lang="en-US" sz="2000" kern="100">
                          <a:effectLst/>
                        </a:rPr>
                        <a:t>ndarray、list、constants</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321333312"/>
                  </a:ext>
                </a:extLst>
              </a:tr>
              <a:tr h="0">
                <a:tc>
                  <a:txBody>
                    <a:bodyPr/>
                    <a:lstStyle/>
                    <a:p>
                      <a:pPr marL="0" marR="0" indent="0" algn="ctr">
                        <a:lnSpc>
                          <a:spcPct val="150000"/>
                        </a:lnSpc>
                        <a:spcBef>
                          <a:spcPts val="0"/>
                        </a:spcBef>
                        <a:spcAft>
                          <a:spcPts val="0"/>
                        </a:spcAft>
                      </a:pPr>
                      <a:r>
                        <a:rPr lang="en-US" sz="2000" kern="100">
                          <a:effectLst/>
                        </a:rPr>
                        <a:t>index</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100">
                          <a:effectLst/>
                        </a:rPr>
                        <a:t>索引值必须是唯一的和散列的，与数据的长度相同</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883056447"/>
                  </a:ext>
                </a:extLst>
              </a:tr>
              <a:tr h="0">
                <a:tc>
                  <a:txBody>
                    <a:bodyPr/>
                    <a:lstStyle/>
                    <a:p>
                      <a:pPr marL="0" marR="0" indent="0" algn="ctr">
                        <a:lnSpc>
                          <a:spcPct val="150000"/>
                        </a:lnSpc>
                        <a:spcBef>
                          <a:spcPts val="0"/>
                        </a:spcBef>
                        <a:spcAft>
                          <a:spcPts val="0"/>
                        </a:spcAft>
                      </a:pPr>
                      <a:r>
                        <a:rPr lang="en-US" sz="2000" kern="100">
                          <a:effectLst/>
                        </a:rPr>
                        <a:t>dtype</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en-US" altLang="zh-CN" sz="2000" kern="100">
                          <a:effectLst/>
                        </a:rPr>
                        <a:t>dtype</a:t>
                      </a:r>
                      <a:r>
                        <a:rPr lang="zh-CN" altLang="en-US" sz="2000" kern="100">
                          <a:effectLst/>
                        </a:rPr>
                        <a:t>用于数据类型。如果没有，将推断数据类型</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625386129"/>
                  </a:ext>
                </a:extLst>
              </a:tr>
              <a:tr h="0">
                <a:tc>
                  <a:txBody>
                    <a:bodyPr/>
                    <a:lstStyle/>
                    <a:p>
                      <a:pPr marL="0" marR="0" indent="0" algn="ctr">
                        <a:lnSpc>
                          <a:spcPct val="150000"/>
                        </a:lnSpc>
                        <a:spcBef>
                          <a:spcPts val="0"/>
                        </a:spcBef>
                        <a:spcAft>
                          <a:spcPts val="0"/>
                        </a:spcAft>
                      </a:pPr>
                      <a:r>
                        <a:rPr lang="en-US" sz="2000" kern="100">
                          <a:effectLst/>
                        </a:rPr>
                        <a:t>copy</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100" dirty="0">
                          <a:effectLst/>
                        </a:rPr>
                        <a:t>复制数据，默认为</a:t>
                      </a:r>
                      <a:r>
                        <a:rPr lang="en-US" altLang="zh-CN" sz="2000" kern="100" dirty="0">
                          <a:effectLst/>
                        </a:rPr>
                        <a:t>False</a:t>
                      </a:r>
                      <a:endPar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919371605"/>
                  </a:ext>
                </a:extLst>
              </a:tr>
            </a:tbl>
          </a:graphicData>
        </a:graphic>
      </p:graphicFrame>
    </p:spTree>
    <p:extLst>
      <p:ext uri="{BB962C8B-B14F-4D97-AF65-F5344CB8AC3E}">
        <p14:creationId xmlns:p14="http://schemas.microsoft.com/office/powerpoint/2010/main" val="3180050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2. </a:t>
            </a:r>
            <a:r>
              <a:rPr lang="zh-CN" altLang="en-US" dirty="0"/>
              <a:t>数据帧</a:t>
            </a:r>
          </a:p>
          <a:p>
            <a:pPr marL="0" indent="457200">
              <a:buNone/>
            </a:pPr>
            <a:r>
              <a:rPr lang="zh-CN" altLang="en-US" dirty="0"/>
              <a:t>数据帧</a:t>
            </a:r>
            <a:r>
              <a:rPr lang="en-US" altLang="zh-CN" dirty="0"/>
              <a:t>(</a:t>
            </a:r>
            <a:r>
              <a:rPr lang="en-US" altLang="zh-CN" dirty="0" err="1"/>
              <a:t>DataFrame</a:t>
            </a:r>
            <a:r>
              <a:rPr lang="en-US" altLang="zh-CN" dirty="0"/>
              <a:t>)</a:t>
            </a:r>
            <a:r>
              <a:rPr lang="zh-CN" altLang="en-US" dirty="0"/>
              <a:t>是一个具有异构数据的二维数组，它的数据以行和列的表格方式排列，表中的每一行表示一名学生，每一列表示一个属性。</a:t>
            </a:r>
            <a:endParaRPr lang="en-US" altLang="zh-CN" dirty="0"/>
          </a:p>
        </p:txBody>
      </p:sp>
      <p:graphicFrame>
        <p:nvGraphicFramePr>
          <p:cNvPr id="5" name="表格 4">
            <a:extLst>
              <a:ext uri="{FF2B5EF4-FFF2-40B4-BE49-F238E27FC236}">
                <a16:creationId xmlns:a16="http://schemas.microsoft.com/office/drawing/2014/main" id="{8F95C190-AD8A-28D4-FA8B-DD03641DBCBB}"/>
              </a:ext>
            </a:extLst>
          </p:cNvPr>
          <p:cNvGraphicFramePr>
            <a:graphicFrameLocks noGrp="1"/>
          </p:cNvGraphicFramePr>
          <p:nvPr>
            <p:extLst>
              <p:ext uri="{D42A27DB-BD31-4B8C-83A1-F6EECF244321}">
                <p14:modId xmlns:p14="http://schemas.microsoft.com/office/powerpoint/2010/main" val="2746144462"/>
              </p:ext>
            </p:extLst>
          </p:nvPr>
        </p:nvGraphicFramePr>
        <p:xfrm>
          <a:off x="5073015" y="2842894"/>
          <a:ext cx="2160270" cy="2511110"/>
        </p:xfrm>
        <a:graphic>
          <a:graphicData uri="http://schemas.openxmlformats.org/drawingml/2006/table">
            <a:tbl>
              <a:tblPr>
                <a:tableStyleId>{5C22544A-7EE6-4342-B048-85BDC9FD1C3A}</a:tableStyleId>
              </a:tblPr>
              <a:tblGrid>
                <a:gridCol w="720090">
                  <a:extLst>
                    <a:ext uri="{9D8B030D-6E8A-4147-A177-3AD203B41FA5}">
                      <a16:colId xmlns:a16="http://schemas.microsoft.com/office/drawing/2014/main" val="1107327715"/>
                    </a:ext>
                  </a:extLst>
                </a:gridCol>
                <a:gridCol w="720090">
                  <a:extLst>
                    <a:ext uri="{9D8B030D-6E8A-4147-A177-3AD203B41FA5}">
                      <a16:colId xmlns:a16="http://schemas.microsoft.com/office/drawing/2014/main" val="3495907217"/>
                    </a:ext>
                  </a:extLst>
                </a:gridCol>
                <a:gridCol w="720090">
                  <a:extLst>
                    <a:ext uri="{9D8B030D-6E8A-4147-A177-3AD203B41FA5}">
                      <a16:colId xmlns:a16="http://schemas.microsoft.com/office/drawing/2014/main" val="1824783567"/>
                    </a:ext>
                  </a:extLst>
                </a:gridCol>
              </a:tblGrid>
              <a:tr h="0">
                <a:tc>
                  <a:txBody>
                    <a:bodyPr/>
                    <a:lstStyle/>
                    <a:p>
                      <a:pPr marL="0" marR="0" indent="0" algn="ctr">
                        <a:lnSpc>
                          <a:spcPct val="150000"/>
                        </a:lnSpc>
                        <a:spcBef>
                          <a:spcPts val="0"/>
                        </a:spcBef>
                        <a:spcAft>
                          <a:spcPts val="0"/>
                        </a:spcAft>
                      </a:pPr>
                      <a:r>
                        <a:rPr lang="zh-CN" altLang="en-US" sz="2000" kern="0">
                          <a:effectLst/>
                        </a:rPr>
                        <a:t>姓名</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2000" kern="0">
                          <a:effectLst/>
                        </a:rPr>
                        <a:t>年龄</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2000" kern="0">
                          <a:effectLst/>
                        </a:rPr>
                        <a:t>性别</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526456575"/>
                  </a:ext>
                </a:extLst>
              </a:tr>
              <a:tr h="0">
                <a:tc>
                  <a:txBody>
                    <a:bodyPr/>
                    <a:lstStyle/>
                    <a:p>
                      <a:pPr marL="0" marR="0" indent="0" algn="ctr">
                        <a:lnSpc>
                          <a:spcPct val="150000"/>
                        </a:lnSpc>
                        <a:spcBef>
                          <a:spcPts val="0"/>
                        </a:spcBef>
                        <a:spcAft>
                          <a:spcPts val="0"/>
                        </a:spcAft>
                      </a:pPr>
                      <a:r>
                        <a:rPr lang="zh-CN" altLang="en-US" sz="2000" kern="0">
                          <a:effectLst/>
                        </a:rPr>
                        <a:t>张三</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0">
                          <a:effectLst/>
                        </a:rPr>
                        <a:t>19</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2000" kern="0">
                          <a:effectLst/>
                        </a:rPr>
                        <a:t>男</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411986509"/>
                  </a:ext>
                </a:extLst>
              </a:tr>
              <a:tr h="0">
                <a:tc>
                  <a:txBody>
                    <a:bodyPr/>
                    <a:lstStyle/>
                    <a:p>
                      <a:pPr marL="0" marR="0" indent="0" algn="ctr">
                        <a:lnSpc>
                          <a:spcPct val="150000"/>
                        </a:lnSpc>
                        <a:spcBef>
                          <a:spcPts val="0"/>
                        </a:spcBef>
                        <a:spcAft>
                          <a:spcPts val="0"/>
                        </a:spcAft>
                      </a:pPr>
                      <a:r>
                        <a:rPr lang="zh-CN" altLang="en-US" sz="2000" kern="0">
                          <a:effectLst/>
                        </a:rPr>
                        <a:t>李四</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0">
                          <a:effectLst/>
                        </a:rPr>
                        <a:t>21</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2000" kern="0">
                          <a:effectLst/>
                        </a:rPr>
                        <a:t>女</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822750254"/>
                  </a:ext>
                </a:extLst>
              </a:tr>
              <a:tr h="0">
                <a:tc>
                  <a:txBody>
                    <a:bodyPr/>
                    <a:lstStyle/>
                    <a:p>
                      <a:pPr marL="0" marR="0" indent="0" algn="ctr">
                        <a:lnSpc>
                          <a:spcPct val="150000"/>
                        </a:lnSpc>
                        <a:spcBef>
                          <a:spcPts val="0"/>
                        </a:spcBef>
                        <a:spcAft>
                          <a:spcPts val="0"/>
                        </a:spcAft>
                      </a:pPr>
                      <a:r>
                        <a:rPr lang="zh-CN" altLang="en-US" sz="2000" kern="0">
                          <a:effectLst/>
                        </a:rPr>
                        <a:t>王五</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0">
                          <a:effectLst/>
                        </a:rPr>
                        <a:t>22</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2000" kern="0">
                          <a:effectLst/>
                        </a:rPr>
                        <a:t>男</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452954120"/>
                  </a:ext>
                </a:extLst>
              </a:tr>
              <a:tr h="0">
                <a:tc>
                  <a:txBody>
                    <a:bodyPr/>
                    <a:lstStyle/>
                    <a:p>
                      <a:pPr marL="0" marR="0" indent="0" algn="ctr">
                        <a:lnSpc>
                          <a:spcPct val="150000"/>
                        </a:lnSpc>
                        <a:spcBef>
                          <a:spcPts val="0"/>
                        </a:spcBef>
                        <a:spcAft>
                          <a:spcPts val="0"/>
                        </a:spcAft>
                      </a:pPr>
                      <a:r>
                        <a:rPr lang="zh-CN" altLang="en-US" sz="2000" kern="0">
                          <a:effectLst/>
                        </a:rPr>
                        <a:t>赵六</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en-US" altLang="zh-CN" sz="2000" kern="0">
                          <a:effectLst/>
                        </a:rPr>
                        <a:t>20</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2000" kern="0" dirty="0">
                          <a:effectLst/>
                        </a:rPr>
                        <a:t>男</a:t>
                      </a:r>
                      <a:endPar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859736899"/>
                  </a:ext>
                </a:extLst>
              </a:tr>
            </a:tbl>
          </a:graphicData>
        </a:graphic>
      </p:graphicFrame>
    </p:spTree>
    <p:extLst>
      <p:ext uri="{BB962C8B-B14F-4D97-AF65-F5344CB8AC3E}">
        <p14:creationId xmlns:p14="http://schemas.microsoft.com/office/powerpoint/2010/main" val="3736100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457200">
              <a:buNone/>
            </a:pPr>
            <a:r>
              <a:rPr lang="en-US" altLang="zh-CN" dirty="0" err="1"/>
              <a:t>DataFrame</a:t>
            </a:r>
            <a:r>
              <a:rPr lang="zh-CN" altLang="en-US" dirty="0"/>
              <a:t>的功能特点是：潜在的列是不同的数据类型</a:t>
            </a:r>
            <a:r>
              <a:rPr lang="en-US" altLang="zh-CN" dirty="0"/>
              <a:t>(</a:t>
            </a:r>
            <a:r>
              <a:rPr lang="zh-CN" altLang="en-US" dirty="0"/>
              <a:t>即异构数据；大小可以改变，数据也可以改变；有行标签轴和列标签轴；可以对行和列执行算术运算。</a:t>
            </a:r>
          </a:p>
          <a:p>
            <a:pPr marL="0" indent="457200">
              <a:buNone/>
            </a:pPr>
            <a:r>
              <a:rPr lang="en-US" altLang="zh-CN" dirty="0"/>
              <a:t>Pandas</a:t>
            </a:r>
            <a:r>
              <a:rPr lang="zh-CN" altLang="en-US" dirty="0"/>
              <a:t>数据帧的构造函数如下：</a:t>
            </a:r>
            <a:endParaRPr lang="en-US" altLang="zh-CN" dirty="0"/>
          </a:p>
        </p:txBody>
      </p:sp>
      <p:sp>
        <p:nvSpPr>
          <p:cNvPr id="4" name="文本框 2">
            <a:extLst>
              <a:ext uri="{FF2B5EF4-FFF2-40B4-BE49-F238E27FC236}">
                <a16:creationId xmlns:a16="http://schemas.microsoft.com/office/drawing/2014/main" id="{EC1A0EA5-4265-767D-2CD7-1AB0AE238BDF}"/>
              </a:ext>
            </a:extLst>
          </p:cNvPr>
          <p:cNvSpPr txBox="1">
            <a:spLocks noChangeArrowheads="1"/>
          </p:cNvSpPr>
          <p:nvPr/>
        </p:nvSpPr>
        <p:spPr bwMode="auto">
          <a:xfrm>
            <a:off x="2486024" y="3152774"/>
            <a:ext cx="6905625" cy="714375"/>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just">
              <a:lnSpc>
                <a:spcPct val="150000"/>
              </a:lnSpc>
            </a:pPr>
            <a:r>
              <a:rPr lang="en-US" altLang="zh-CN" sz="2000" kern="100">
                <a:latin typeface="等线"/>
                <a:ea typeface="等线"/>
                <a:cs typeface="Times New Roman"/>
                <a:sym typeface="Times New Roman"/>
              </a:rPr>
              <a:t>pandas.DataFrame(data,index,columns,dtype,copy)</a:t>
            </a:r>
          </a:p>
          <a:p>
            <a:pPr indent="139700" algn="l">
              <a:lnSpc>
                <a:spcPct val="150000"/>
              </a:lnSpc>
            </a:pPr>
            <a:r>
              <a:rPr lang="en-US" altLang="zh-CN" sz="2000" kern="100">
                <a:latin typeface="等线"/>
                <a:ea typeface="等线"/>
                <a:cs typeface="Times New Roman"/>
                <a:sym typeface="Times New Roman"/>
              </a:rPr>
              <a:t> </a:t>
            </a:r>
          </a:p>
        </p:txBody>
      </p:sp>
    </p:spTree>
    <p:extLst>
      <p:ext uri="{BB962C8B-B14F-4D97-AF65-F5344CB8AC3E}">
        <p14:creationId xmlns:p14="http://schemas.microsoft.com/office/powerpoint/2010/main" val="4259152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457200">
              <a:buNone/>
            </a:pPr>
            <a:r>
              <a:rPr lang="zh-CN" altLang="en-US" dirty="0"/>
              <a:t>构造</a:t>
            </a:r>
            <a:r>
              <a:rPr lang="en-US" altLang="zh-CN" dirty="0" err="1"/>
              <a:t>DataFrame</a:t>
            </a:r>
            <a:r>
              <a:rPr lang="zh-CN" altLang="en-US" dirty="0"/>
              <a:t>的数据可以是</a:t>
            </a:r>
            <a:r>
              <a:rPr lang="en-US" altLang="zh-CN" dirty="0" err="1"/>
              <a:t>ndarray</a:t>
            </a:r>
            <a:r>
              <a:rPr lang="zh-CN" altLang="en-US" dirty="0"/>
              <a:t>、</a:t>
            </a:r>
            <a:r>
              <a:rPr lang="en-US" altLang="zh-CN" dirty="0"/>
              <a:t>list</a:t>
            </a:r>
            <a:r>
              <a:rPr lang="zh-CN" altLang="en-US" dirty="0"/>
              <a:t>、</a:t>
            </a:r>
            <a:r>
              <a:rPr lang="en-US" altLang="zh-CN" dirty="0"/>
              <a:t>Series</a:t>
            </a:r>
            <a:r>
              <a:rPr lang="zh-CN" altLang="en-US" dirty="0"/>
              <a:t>、</a:t>
            </a:r>
            <a:r>
              <a:rPr lang="en-US" altLang="zh-CN" dirty="0"/>
              <a:t>dictionary</a:t>
            </a:r>
            <a:r>
              <a:rPr lang="zh-CN" altLang="en-US" dirty="0"/>
              <a:t>等，也可以是</a:t>
            </a:r>
            <a:r>
              <a:rPr lang="en-US" altLang="zh-CN" dirty="0" err="1"/>
              <a:t>DataFrame</a:t>
            </a:r>
            <a:r>
              <a:rPr lang="zh-CN" altLang="en-US" dirty="0"/>
              <a:t>数据，还可以从</a:t>
            </a:r>
            <a:r>
              <a:rPr lang="en-US" altLang="zh-CN" dirty="0"/>
              <a:t>Excel</a:t>
            </a:r>
            <a:r>
              <a:rPr lang="zh-CN" altLang="en-US" dirty="0"/>
              <a:t>文件、</a:t>
            </a:r>
            <a:r>
              <a:rPr lang="en-US" altLang="zh-CN" dirty="0"/>
              <a:t>CSV</a:t>
            </a:r>
            <a:r>
              <a:rPr lang="zh-CN" altLang="en-US" dirty="0"/>
              <a:t>文件中读出数据生成</a:t>
            </a:r>
            <a:r>
              <a:rPr lang="en-US" altLang="zh-CN" dirty="0" err="1"/>
              <a:t>DataFrame</a:t>
            </a:r>
            <a:r>
              <a:rPr lang="zh-CN" altLang="en-US" dirty="0"/>
              <a:t>。</a:t>
            </a:r>
            <a:endParaRPr lang="en-US" altLang="zh-CN" dirty="0"/>
          </a:p>
        </p:txBody>
      </p:sp>
      <p:graphicFrame>
        <p:nvGraphicFramePr>
          <p:cNvPr id="5" name="表格 4">
            <a:extLst>
              <a:ext uri="{FF2B5EF4-FFF2-40B4-BE49-F238E27FC236}">
                <a16:creationId xmlns:a16="http://schemas.microsoft.com/office/drawing/2014/main" id="{284C8F63-1135-25F4-B867-C8E882E19293}"/>
              </a:ext>
            </a:extLst>
          </p:cNvPr>
          <p:cNvGraphicFramePr>
            <a:graphicFrameLocks noGrp="1"/>
          </p:cNvGraphicFramePr>
          <p:nvPr>
            <p:extLst>
              <p:ext uri="{D42A27DB-BD31-4B8C-83A1-F6EECF244321}">
                <p14:modId xmlns:p14="http://schemas.microsoft.com/office/powerpoint/2010/main" val="271000682"/>
              </p:ext>
            </p:extLst>
          </p:nvPr>
        </p:nvGraphicFramePr>
        <p:xfrm>
          <a:off x="1819275" y="2685668"/>
          <a:ext cx="7867650" cy="3012759"/>
        </p:xfrm>
        <a:graphic>
          <a:graphicData uri="http://schemas.openxmlformats.org/drawingml/2006/table">
            <a:tbl>
              <a:tblPr>
                <a:tableStyleId>{5C22544A-7EE6-4342-B048-85BDC9FD1C3A}</a:tableStyleId>
              </a:tblPr>
              <a:tblGrid>
                <a:gridCol w="1340030">
                  <a:extLst>
                    <a:ext uri="{9D8B030D-6E8A-4147-A177-3AD203B41FA5}">
                      <a16:colId xmlns:a16="http://schemas.microsoft.com/office/drawing/2014/main" val="1807212936"/>
                    </a:ext>
                  </a:extLst>
                </a:gridCol>
                <a:gridCol w="6527620">
                  <a:extLst>
                    <a:ext uri="{9D8B030D-6E8A-4147-A177-3AD203B41FA5}">
                      <a16:colId xmlns:a16="http://schemas.microsoft.com/office/drawing/2014/main" val="3148300758"/>
                    </a:ext>
                  </a:extLst>
                </a:gridCol>
              </a:tblGrid>
              <a:tr h="0">
                <a:tc>
                  <a:txBody>
                    <a:bodyPr/>
                    <a:lstStyle/>
                    <a:p>
                      <a:pPr marL="0" marR="0" indent="0" algn="ctr">
                        <a:lnSpc>
                          <a:spcPct val="150000"/>
                        </a:lnSpc>
                        <a:spcBef>
                          <a:spcPts val="0"/>
                        </a:spcBef>
                        <a:spcAft>
                          <a:spcPts val="0"/>
                        </a:spcAft>
                      </a:pPr>
                      <a:r>
                        <a:rPr lang="zh-CN" altLang="en-US" sz="2000" kern="0">
                          <a:effectLst/>
                        </a:rPr>
                        <a:t>参数</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2000" kern="0">
                          <a:effectLst/>
                        </a:rPr>
                        <a:t>描述</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084447136"/>
                  </a:ext>
                </a:extLst>
              </a:tr>
              <a:tr h="0">
                <a:tc>
                  <a:txBody>
                    <a:bodyPr/>
                    <a:lstStyle/>
                    <a:p>
                      <a:pPr marL="0" marR="0" indent="0" algn="ctr">
                        <a:lnSpc>
                          <a:spcPct val="150000"/>
                        </a:lnSpc>
                        <a:spcBef>
                          <a:spcPts val="0"/>
                        </a:spcBef>
                        <a:spcAft>
                          <a:spcPts val="0"/>
                        </a:spcAft>
                      </a:pPr>
                      <a:r>
                        <a:rPr lang="en-US" sz="2000" kern="0">
                          <a:effectLst/>
                        </a:rPr>
                        <a:t>data</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数据，可以是</a:t>
                      </a:r>
                      <a:r>
                        <a:rPr lang="en-US" sz="2000" kern="0">
                          <a:effectLst/>
                        </a:rPr>
                        <a:t>ndarray、list、constants</a:t>
                      </a:r>
                      <a:r>
                        <a:rPr lang="zh-CN" altLang="en-US" sz="2000" kern="0">
                          <a:effectLst/>
                        </a:rPr>
                        <a:t>等形式</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190475432"/>
                  </a:ext>
                </a:extLst>
              </a:tr>
              <a:tr h="0">
                <a:tc>
                  <a:txBody>
                    <a:bodyPr/>
                    <a:lstStyle/>
                    <a:p>
                      <a:pPr marL="0" marR="0" indent="0" algn="ctr">
                        <a:lnSpc>
                          <a:spcPct val="150000"/>
                        </a:lnSpc>
                        <a:spcBef>
                          <a:spcPts val="0"/>
                        </a:spcBef>
                        <a:spcAft>
                          <a:spcPts val="0"/>
                        </a:spcAft>
                      </a:pPr>
                      <a:r>
                        <a:rPr lang="en-US" sz="2000" kern="0">
                          <a:effectLst/>
                        </a:rPr>
                        <a:t>index</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行索引标签</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4067330758"/>
                  </a:ext>
                </a:extLst>
              </a:tr>
              <a:tr h="0">
                <a:tc>
                  <a:txBody>
                    <a:bodyPr/>
                    <a:lstStyle/>
                    <a:p>
                      <a:pPr marL="0" marR="0" indent="0" algn="ctr">
                        <a:lnSpc>
                          <a:spcPct val="150000"/>
                        </a:lnSpc>
                        <a:spcBef>
                          <a:spcPts val="0"/>
                        </a:spcBef>
                        <a:spcAft>
                          <a:spcPts val="0"/>
                        </a:spcAft>
                      </a:pPr>
                      <a:r>
                        <a:rPr lang="en-US" sz="2000" kern="0">
                          <a:effectLst/>
                        </a:rPr>
                        <a:t>columns</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列索引标签</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942537150"/>
                  </a:ext>
                </a:extLst>
              </a:tr>
              <a:tr h="0">
                <a:tc>
                  <a:txBody>
                    <a:bodyPr/>
                    <a:lstStyle/>
                    <a:p>
                      <a:pPr marL="0" marR="0" indent="0" algn="ctr">
                        <a:lnSpc>
                          <a:spcPct val="150000"/>
                        </a:lnSpc>
                        <a:spcBef>
                          <a:spcPts val="0"/>
                        </a:spcBef>
                        <a:spcAft>
                          <a:spcPts val="0"/>
                        </a:spcAft>
                      </a:pPr>
                      <a:r>
                        <a:rPr lang="en-US" sz="2000" kern="0">
                          <a:effectLst/>
                        </a:rPr>
                        <a:t>dtype</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en-US" altLang="zh-CN" sz="2000" kern="0">
                          <a:effectLst/>
                        </a:rPr>
                        <a:t>dtype</a:t>
                      </a:r>
                      <a:r>
                        <a:rPr lang="zh-CN" altLang="en-US" sz="2000" kern="0">
                          <a:effectLst/>
                        </a:rPr>
                        <a:t>表示数据类型，如果没有指定，将推断数据类型</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760054700"/>
                  </a:ext>
                </a:extLst>
              </a:tr>
              <a:tr h="0">
                <a:tc>
                  <a:txBody>
                    <a:bodyPr/>
                    <a:lstStyle/>
                    <a:p>
                      <a:pPr marL="0" marR="0" indent="0" algn="ctr">
                        <a:lnSpc>
                          <a:spcPct val="150000"/>
                        </a:lnSpc>
                        <a:spcBef>
                          <a:spcPts val="0"/>
                        </a:spcBef>
                        <a:spcAft>
                          <a:spcPts val="0"/>
                        </a:spcAft>
                      </a:pPr>
                      <a:r>
                        <a:rPr lang="en-US" sz="2000" kern="0">
                          <a:effectLst/>
                        </a:rPr>
                        <a:t>copy</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dirty="0">
                          <a:effectLst/>
                        </a:rPr>
                        <a:t>复制数据，默认为</a:t>
                      </a:r>
                      <a:r>
                        <a:rPr lang="en-US" altLang="zh-CN" sz="2000" kern="0" dirty="0">
                          <a:effectLst/>
                        </a:rPr>
                        <a:t>False</a:t>
                      </a:r>
                      <a:endPar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671832849"/>
                  </a:ext>
                </a:extLst>
              </a:tr>
            </a:tbl>
          </a:graphicData>
        </a:graphic>
      </p:graphicFrame>
    </p:spTree>
    <p:extLst>
      <p:ext uri="{BB962C8B-B14F-4D97-AF65-F5344CB8AC3E}">
        <p14:creationId xmlns:p14="http://schemas.microsoft.com/office/powerpoint/2010/main" val="793639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457200">
              <a:buNone/>
            </a:pPr>
            <a:r>
              <a:rPr lang="en-US" altLang="zh-CN" dirty="0"/>
              <a:t>3. </a:t>
            </a:r>
            <a:r>
              <a:rPr lang="zh-CN" altLang="en-US" dirty="0"/>
              <a:t>面板</a:t>
            </a:r>
          </a:p>
          <a:p>
            <a:pPr marL="0" indent="457200">
              <a:buNone/>
            </a:pPr>
            <a:r>
              <a:rPr lang="zh-CN" altLang="en-US" dirty="0"/>
              <a:t>面板</a:t>
            </a:r>
            <a:r>
              <a:rPr lang="en-US" altLang="zh-CN" dirty="0"/>
              <a:t>(Panel)</a:t>
            </a:r>
            <a:r>
              <a:rPr lang="zh-CN" altLang="en-US" dirty="0"/>
              <a:t>是具有异构数据的三维数据结构，它可以是</a:t>
            </a:r>
            <a:r>
              <a:rPr lang="en-US" altLang="zh-CN" dirty="0" err="1"/>
              <a:t>DataFrame</a:t>
            </a:r>
            <a:r>
              <a:rPr lang="zh-CN" altLang="en-US" dirty="0"/>
              <a:t>的容器。它和</a:t>
            </a:r>
            <a:r>
              <a:rPr lang="en-US" altLang="zh-CN" dirty="0" err="1"/>
              <a:t>DataFrame</a:t>
            </a:r>
            <a:r>
              <a:rPr lang="zh-CN" altLang="en-US" dirty="0"/>
              <a:t>一样，异构数据，大小可以改变，数据也可以改变。</a:t>
            </a:r>
          </a:p>
          <a:p>
            <a:pPr marL="0" indent="457200">
              <a:buNone/>
            </a:pPr>
            <a:r>
              <a:rPr lang="en-US" altLang="zh-CN" dirty="0"/>
              <a:t>Pandas</a:t>
            </a:r>
            <a:r>
              <a:rPr lang="zh-CN" altLang="en-US" dirty="0"/>
              <a:t>面板的构造函数：</a:t>
            </a:r>
            <a:endParaRPr lang="en-US" altLang="zh-CN" dirty="0"/>
          </a:p>
        </p:txBody>
      </p:sp>
      <p:sp>
        <p:nvSpPr>
          <p:cNvPr id="4" name="文本框 2">
            <a:extLst>
              <a:ext uri="{FF2B5EF4-FFF2-40B4-BE49-F238E27FC236}">
                <a16:creationId xmlns:a16="http://schemas.microsoft.com/office/drawing/2014/main" id="{11E11421-E1F8-BA44-EAC0-5833B1FA9547}"/>
              </a:ext>
            </a:extLst>
          </p:cNvPr>
          <p:cNvSpPr txBox="1">
            <a:spLocks noChangeArrowheads="1"/>
          </p:cNvSpPr>
          <p:nvPr/>
        </p:nvSpPr>
        <p:spPr bwMode="auto">
          <a:xfrm>
            <a:off x="4962715" y="2626293"/>
            <a:ext cx="6543485" cy="552450"/>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just">
              <a:lnSpc>
                <a:spcPct val="150000"/>
              </a:lnSpc>
            </a:pPr>
            <a:r>
              <a:rPr lang="en-US" altLang="zh-CN" sz="2000" kern="100" dirty="0" err="1">
                <a:latin typeface="等线"/>
                <a:ea typeface="等线"/>
                <a:cs typeface="Times New Roman"/>
                <a:sym typeface="Times New Roman"/>
              </a:rPr>
              <a:t>pandas.Panel</a:t>
            </a:r>
            <a:r>
              <a:rPr lang="en-US" altLang="zh-CN" sz="2000" kern="100" dirty="0">
                <a:latin typeface="等线"/>
                <a:ea typeface="等线"/>
                <a:cs typeface="Times New Roman"/>
                <a:sym typeface="Times New Roman"/>
              </a:rPr>
              <a:t>(</a:t>
            </a:r>
            <a:r>
              <a:rPr lang="en-US" altLang="zh-CN" sz="2000" kern="100" dirty="0" err="1">
                <a:latin typeface="等线"/>
                <a:ea typeface="等线"/>
                <a:cs typeface="Times New Roman"/>
                <a:sym typeface="Times New Roman"/>
              </a:rPr>
              <a:t>data,items,major_axis,minor_axis,dtype,copy</a:t>
            </a:r>
            <a:r>
              <a:rPr lang="en-US" altLang="zh-CN" sz="2000" kern="100" dirty="0">
                <a:latin typeface="等线"/>
                <a:ea typeface="等线"/>
                <a:cs typeface="Times New Roman"/>
                <a:sym typeface="Times New Roman"/>
              </a:rPr>
              <a:t>)</a:t>
            </a:r>
          </a:p>
          <a:p>
            <a:pPr indent="139700" algn="ctr">
              <a:lnSpc>
                <a:spcPct val="150000"/>
              </a:lnSpc>
            </a:pPr>
            <a:r>
              <a:rPr lang="en-US" altLang="zh-CN" sz="2000" kern="100" dirty="0">
                <a:latin typeface="等线"/>
                <a:ea typeface="等线"/>
                <a:cs typeface="Times New Roman"/>
                <a:sym typeface="Times New Roman"/>
              </a:rPr>
              <a:t> </a:t>
            </a:r>
          </a:p>
        </p:txBody>
      </p:sp>
      <p:graphicFrame>
        <p:nvGraphicFramePr>
          <p:cNvPr id="6" name="表格 5">
            <a:extLst>
              <a:ext uri="{FF2B5EF4-FFF2-40B4-BE49-F238E27FC236}">
                <a16:creationId xmlns:a16="http://schemas.microsoft.com/office/drawing/2014/main" id="{807CFD21-32AB-E17D-6060-46A0A3E35254}"/>
              </a:ext>
            </a:extLst>
          </p:cNvPr>
          <p:cNvGraphicFramePr>
            <a:graphicFrameLocks noGrp="1"/>
          </p:cNvGraphicFramePr>
          <p:nvPr>
            <p:extLst>
              <p:ext uri="{D42A27DB-BD31-4B8C-83A1-F6EECF244321}">
                <p14:modId xmlns:p14="http://schemas.microsoft.com/office/powerpoint/2010/main" val="2046845502"/>
              </p:ext>
            </p:extLst>
          </p:nvPr>
        </p:nvGraphicFramePr>
        <p:xfrm>
          <a:off x="2181225" y="3274236"/>
          <a:ext cx="7943850" cy="3514408"/>
        </p:xfrm>
        <a:graphic>
          <a:graphicData uri="http://schemas.openxmlformats.org/drawingml/2006/table">
            <a:tbl>
              <a:tblPr>
                <a:tableStyleId>{5C22544A-7EE6-4342-B048-85BDC9FD1C3A}</a:tableStyleId>
              </a:tblPr>
              <a:tblGrid>
                <a:gridCol w="1489692">
                  <a:extLst>
                    <a:ext uri="{9D8B030D-6E8A-4147-A177-3AD203B41FA5}">
                      <a16:colId xmlns:a16="http://schemas.microsoft.com/office/drawing/2014/main" val="929957231"/>
                    </a:ext>
                  </a:extLst>
                </a:gridCol>
                <a:gridCol w="6454158">
                  <a:extLst>
                    <a:ext uri="{9D8B030D-6E8A-4147-A177-3AD203B41FA5}">
                      <a16:colId xmlns:a16="http://schemas.microsoft.com/office/drawing/2014/main" val="3913259072"/>
                    </a:ext>
                  </a:extLst>
                </a:gridCol>
              </a:tblGrid>
              <a:tr h="0">
                <a:tc>
                  <a:txBody>
                    <a:bodyPr/>
                    <a:lstStyle/>
                    <a:p>
                      <a:pPr marL="0" marR="0" indent="0" algn="ctr">
                        <a:lnSpc>
                          <a:spcPct val="150000"/>
                        </a:lnSpc>
                        <a:spcBef>
                          <a:spcPts val="0"/>
                        </a:spcBef>
                        <a:spcAft>
                          <a:spcPts val="0"/>
                        </a:spcAft>
                      </a:pPr>
                      <a:r>
                        <a:rPr lang="zh-CN" altLang="en-US" sz="2000" kern="0" dirty="0">
                          <a:effectLst/>
                        </a:rPr>
                        <a:t>参数</a:t>
                      </a:r>
                      <a:endPar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2000" kern="0" dirty="0">
                          <a:effectLst/>
                        </a:rPr>
                        <a:t>描述</a:t>
                      </a:r>
                      <a:endPar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854270311"/>
                  </a:ext>
                </a:extLst>
              </a:tr>
              <a:tr h="0">
                <a:tc>
                  <a:txBody>
                    <a:bodyPr/>
                    <a:lstStyle/>
                    <a:p>
                      <a:pPr marL="0" marR="0" indent="0" algn="ctr">
                        <a:lnSpc>
                          <a:spcPct val="150000"/>
                        </a:lnSpc>
                        <a:spcBef>
                          <a:spcPts val="0"/>
                        </a:spcBef>
                        <a:spcAft>
                          <a:spcPts val="0"/>
                        </a:spcAft>
                      </a:pPr>
                      <a:r>
                        <a:rPr lang="en-US" sz="2000" kern="0">
                          <a:effectLst/>
                        </a:rPr>
                        <a:t>data</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数据，可以是</a:t>
                      </a:r>
                      <a:r>
                        <a:rPr lang="en-US" sz="2000" kern="0">
                          <a:effectLst/>
                        </a:rPr>
                        <a:t>ndarray、DataFrame</a:t>
                      </a:r>
                      <a:r>
                        <a:rPr lang="zh-CN" altLang="en-US" sz="2000" kern="0">
                          <a:effectLst/>
                        </a:rPr>
                        <a:t>字典形式的数据</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023646810"/>
                  </a:ext>
                </a:extLst>
              </a:tr>
              <a:tr h="0">
                <a:tc>
                  <a:txBody>
                    <a:bodyPr/>
                    <a:lstStyle/>
                    <a:p>
                      <a:pPr marL="0" marR="0" indent="0" algn="ctr">
                        <a:lnSpc>
                          <a:spcPct val="150000"/>
                        </a:lnSpc>
                        <a:spcBef>
                          <a:spcPts val="0"/>
                        </a:spcBef>
                        <a:spcAft>
                          <a:spcPts val="0"/>
                        </a:spcAft>
                      </a:pPr>
                      <a:r>
                        <a:rPr lang="en-US" sz="2000" kern="0">
                          <a:effectLst/>
                        </a:rPr>
                        <a:t>items</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索引或类似数组轴</a:t>
                      </a:r>
                      <a:r>
                        <a:rPr lang="en-US" altLang="zh-CN" sz="2000" kern="0">
                          <a:effectLst/>
                        </a:rPr>
                        <a:t>=0</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51937564"/>
                  </a:ext>
                </a:extLst>
              </a:tr>
              <a:tr h="0">
                <a:tc>
                  <a:txBody>
                    <a:bodyPr/>
                    <a:lstStyle/>
                    <a:p>
                      <a:pPr marL="0" marR="0" indent="0" algn="ctr">
                        <a:lnSpc>
                          <a:spcPct val="150000"/>
                        </a:lnSpc>
                        <a:spcBef>
                          <a:spcPts val="0"/>
                        </a:spcBef>
                        <a:spcAft>
                          <a:spcPts val="0"/>
                        </a:spcAft>
                      </a:pPr>
                      <a:r>
                        <a:rPr lang="en-US" sz="2000" kern="0">
                          <a:effectLst/>
                        </a:rPr>
                        <a:t>major_axis</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索引或类似数组轴</a:t>
                      </a:r>
                      <a:r>
                        <a:rPr lang="en-US" altLang="zh-CN" sz="2000" kern="0">
                          <a:effectLst/>
                        </a:rPr>
                        <a:t>=1</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315228928"/>
                  </a:ext>
                </a:extLst>
              </a:tr>
              <a:tr h="0">
                <a:tc>
                  <a:txBody>
                    <a:bodyPr/>
                    <a:lstStyle/>
                    <a:p>
                      <a:pPr marL="0" marR="0" indent="0" algn="ctr">
                        <a:lnSpc>
                          <a:spcPct val="150000"/>
                        </a:lnSpc>
                        <a:spcBef>
                          <a:spcPts val="0"/>
                        </a:spcBef>
                        <a:spcAft>
                          <a:spcPts val="0"/>
                        </a:spcAft>
                      </a:pPr>
                      <a:r>
                        <a:rPr lang="en-US" sz="2000" kern="0">
                          <a:effectLst/>
                        </a:rPr>
                        <a:t>minor_axis</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索引或类似数组轴</a:t>
                      </a:r>
                      <a:r>
                        <a:rPr lang="en-US" altLang="zh-CN" sz="2000" kern="0">
                          <a:effectLst/>
                        </a:rPr>
                        <a:t>=2</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930035431"/>
                  </a:ext>
                </a:extLst>
              </a:tr>
              <a:tr h="0">
                <a:tc>
                  <a:txBody>
                    <a:bodyPr/>
                    <a:lstStyle/>
                    <a:p>
                      <a:pPr marL="0" marR="0" indent="0" algn="ctr">
                        <a:lnSpc>
                          <a:spcPct val="150000"/>
                        </a:lnSpc>
                        <a:spcBef>
                          <a:spcPts val="0"/>
                        </a:spcBef>
                        <a:spcAft>
                          <a:spcPts val="0"/>
                        </a:spcAft>
                      </a:pPr>
                      <a:r>
                        <a:rPr lang="en-US" sz="2000" kern="0">
                          <a:effectLst/>
                        </a:rPr>
                        <a:t>dtype</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en-US" altLang="zh-CN" sz="2000" kern="0">
                          <a:effectLst/>
                        </a:rPr>
                        <a:t>dtype</a:t>
                      </a:r>
                      <a:r>
                        <a:rPr lang="zh-CN" altLang="en-US" sz="2000" kern="0">
                          <a:effectLst/>
                        </a:rPr>
                        <a:t>表示数据类型，如果没有指定，将推断数据类型</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465775851"/>
                  </a:ext>
                </a:extLst>
              </a:tr>
              <a:tr h="0">
                <a:tc>
                  <a:txBody>
                    <a:bodyPr/>
                    <a:lstStyle/>
                    <a:p>
                      <a:pPr marL="0" marR="0" indent="0" algn="ctr">
                        <a:lnSpc>
                          <a:spcPct val="150000"/>
                        </a:lnSpc>
                        <a:spcBef>
                          <a:spcPts val="0"/>
                        </a:spcBef>
                        <a:spcAft>
                          <a:spcPts val="0"/>
                        </a:spcAft>
                      </a:pPr>
                      <a:r>
                        <a:rPr lang="en-US" sz="2000" kern="0">
                          <a:effectLst/>
                        </a:rPr>
                        <a:t>copy</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dirty="0">
                          <a:effectLst/>
                        </a:rPr>
                        <a:t>复制数据，默认为</a:t>
                      </a:r>
                      <a:r>
                        <a:rPr lang="en-US" altLang="zh-CN" sz="2000" kern="0" dirty="0">
                          <a:effectLst/>
                        </a:rPr>
                        <a:t>False</a:t>
                      </a:r>
                      <a:endPar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344507366"/>
                  </a:ext>
                </a:extLst>
              </a:tr>
            </a:tbl>
          </a:graphicData>
        </a:graphic>
      </p:graphicFrame>
    </p:spTree>
    <p:extLst>
      <p:ext uri="{BB962C8B-B14F-4D97-AF65-F5344CB8AC3E}">
        <p14:creationId xmlns:p14="http://schemas.microsoft.com/office/powerpoint/2010/main" val="3949291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457200">
              <a:buNone/>
            </a:pPr>
            <a:r>
              <a:rPr lang="en-US" altLang="zh-CN" dirty="0"/>
              <a:t>9.2.2.2pandas</a:t>
            </a:r>
            <a:r>
              <a:rPr lang="zh-CN" altLang="en-US" dirty="0"/>
              <a:t>的索引操作</a:t>
            </a:r>
          </a:p>
          <a:p>
            <a:pPr marL="0" indent="457200">
              <a:buNone/>
            </a:pPr>
            <a:r>
              <a:rPr lang="zh-CN" altLang="en-US" dirty="0"/>
              <a:t>索引是数据表中每行数据的标识，使用索引可以轻松访同指定数据。</a:t>
            </a:r>
            <a:endParaRPr lang="en-US" altLang="zh-CN" dirty="0"/>
          </a:p>
          <a:p>
            <a:pPr marL="0" indent="457200">
              <a:buNone/>
            </a:pPr>
            <a:r>
              <a:rPr lang="en-US" altLang="zh-CN" dirty="0"/>
              <a:t>Pandas</a:t>
            </a:r>
            <a:r>
              <a:rPr lang="zh-CN" altLang="en-US" dirty="0"/>
              <a:t>中的索引是数组结构，可以像数组一样访问各个元素，与数组不同的是</a:t>
            </a:r>
            <a:r>
              <a:rPr lang="en-US" altLang="zh-CN" dirty="0"/>
              <a:t>Pandas</a:t>
            </a:r>
            <a:r>
              <a:rPr lang="zh-CN" altLang="en-US" dirty="0"/>
              <a:t>索引列表中的元素不允许修改，可以在不同的</a:t>
            </a:r>
            <a:r>
              <a:rPr lang="en-US" altLang="zh-CN" dirty="0"/>
              <a:t>Series</a:t>
            </a:r>
            <a:r>
              <a:rPr lang="zh-CN" altLang="en-US" dirty="0"/>
              <a:t>和</a:t>
            </a:r>
            <a:r>
              <a:rPr lang="en-US" altLang="zh-CN" dirty="0" err="1"/>
              <a:t>DataFrame</a:t>
            </a:r>
            <a:r>
              <a:rPr lang="zh-CN" altLang="en-US" dirty="0"/>
              <a:t>对象中共享索引，而不用担心索引的改变。</a:t>
            </a:r>
            <a:endParaRPr lang="en-US" altLang="zh-CN" dirty="0"/>
          </a:p>
          <a:p>
            <a:pPr marL="0" indent="457200">
              <a:buNone/>
            </a:pPr>
            <a:r>
              <a:rPr lang="en-US" altLang="zh-CN" dirty="0"/>
              <a:t>Series</a:t>
            </a:r>
            <a:r>
              <a:rPr lang="zh-CN" altLang="en-US" dirty="0"/>
              <a:t>和</a:t>
            </a:r>
            <a:r>
              <a:rPr lang="en-US" altLang="zh-CN" dirty="0" err="1"/>
              <a:t>DataFrame</a:t>
            </a:r>
            <a:r>
              <a:rPr lang="zh-CN" altLang="en-US" dirty="0"/>
              <a:t>对象中索引操作方法相同。</a:t>
            </a:r>
            <a:endParaRPr lang="en-US" altLang="zh-CN" dirty="0"/>
          </a:p>
        </p:txBody>
      </p:sp>
    </p:spTree>
    <p:extLst>
      <p:ext uri="{BB962C8B-B14F-4D97-AF65-F5344CB8AC3E}">
        <p14:creationId xmlns:p14="http://schemas.microsoft.com/office/powerpoint/2010/main" val="18259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457200">
              <a:buNone/>
            </a:pPr>
            <a:r>
              <a:rPr lang="en-US" altLang="zh-CN" dirty="0"/>
              <a:t>1. </a:t>
            </a:r>
            <a:r>
              <a:rPr lang="zh-CN" altLang="en-US" dirty="0"/>
              <a:t>索引和选取</a:t>
            </a:r>
          </a:p>
          <a:p>
            <a:pPr marL="0" indent="457200">
              <a:buNone/>
            </a:pPr>
            <a:r>
              <a:rPr lang="en-US" altLang="zh-CN" dirty="0" err="1"/>
              <a:t>DataFrame</a:t>
            </a:r>
            <a:r>
              <a:rPr lang="zh-CN" altLang="en-US" dirty="0"/>
              <a:t>进行索引是获取一个或多个列或者行，获取行时，可通过切片或布尔型数组</a:t>
            </a:r>
            <a:r>
              <a:rPr lang="en-US" altLang="zh-CN" dirty="0"/>
              <a:t>,</a:t>
            </a:r>
            <a:r>
              <a:rPr lang="zh-CN" altLang="en-US" dirty="0"/>
              <a:t>利用布尔型</a:t>
            </a:r>
            <a:r>
              <a:rPr lang="en-US" altLang="zh-CN" dirty="0" err="1"/>
              <a:t>DataFrame</a:t>
            </a:r>
            <a:r>
              <a:rPr lang="zh-CN" altLang="en-US" dirty="0"/>
              <a:t>进行索引，在行上标签索引，引入索引字段</a:t>
            </a:r>
            <a:r>
              <a:rPr lang="en-US" altLang="zh-CN" dirty="0"/>
              <a:t>ix</a:t>
            </a:r>
            <a:r>
              <a:rPr lang="zh-CN" altLang="en-US" dirty="0"/>
              <a:t>，通过</a:t>
            </a:r>
            <a:r>
              <a:rPr lang="en-US" altLang="zh-CN" dirty="0"/>
              <a:t>NumPy</a:t>
            </a:r>
            <a:r>
              <a:rPr lang="zh-CN" altLang="en-US" dirty="0"/>
              <a:t>的标记法及轴标签从</a:t>
            </a:r>
            <a:r>
              <a:rPr lang="en-US" altLang="zh-CN" dirty="0" err="1"/>
              <a:t>DataFrame</a:t>
            </a:r>
            <a:r>
              <a:rPr lang="zh-CN" altLang="en-US" dirty="0"/>
              <a:t>中选取行和列的子集。</a:t>
            </a:r>
          </a:p>
          <a:p>
            <a:pPr marL="0" indent="457200">
              <a:buNone/>
            </a:pPr>
            <a:r>
              <a:rPr lang="en-US" altLang="zh-CN" dirty="0"/>
              <a:t>2. </a:t>
            </a:r>
            <a:r>
              <a:rPr lang="zh-CN" altLang="en-US" dirty="0"/>
              <a:t>重新索引和更换索引</a:t>
            </a:r>
          </a:p>
          <a:p>
            <a:pPr marL="0" indent="457200">
              <a:buNone/>
            </a:pPr>
            <a:r>
              <a:rPr lang="zh-CN" altLang="en-US" dirty="0"/>
              <a:t>可以通过重新索引的方式为</a:t>
            </a:r>
            <a:r>
              <a:rPr lang="en-US" altLang="zh-CN" dirty="0"/>
              <a:t>Series</a:t>
            </a:r>
            <a:r>
              <a:rPr lang="zh-CN" altLang="en-US" dirty="0"/>
              <a:t>或</a:t>
            </a:r>
            <a:r>
              <a:rPr lang="en-US" altLang="zh-CN" dirty="0" err="1"/>
              <a:t>DataFrame</a:t>
            </a:r>
            <a:r>
              <a:rPr lang="zh-CN" altLang="en-US" dirty="0"/>
              <a:t>对象指定新的索引。最简单的方法是用</a:t>
            </a:r>
            <a:r>
              <a:rPr lang="en-US" altLang="zh-CN" dirty="0"/>
              <a:t>Index</a:t>
            </a:r>
            <a:r>
              <a:rPr lang="zh-CN" altLang="en-US" dirty="0"/>
              <a:t>方法将可调用对象索引化，然后赋值给</a:t>
            </a:r>
            <a:r>
              <a:rPr lang="en-US" altLang="zh-CN" dirty="0"/>
              <a:t>Series</a:t>
            </a:r>
            <a:r>
              <a:rPr lang="zh-CN" altLang="en-US" dirty="0"/>
              <a:t>或</a:t>
            </a:r>
            <a:r>
              <a:rPr lang="en-US" altLang="zh-CN" dirty="0" err="1"/>
              <a:t>DataFrame</a:t>
            </a:r>
            <a:r>
              <a:rPr lang="zh-CN" altLang="en-US" dirty="0"/>
              <a:t>对象的索引。</a:t>
            </a:r>
          </a:p>
          <a:p>
            <a:pPr marL="0" indent="457200">
              <a:buNone/>
            </a:pPr>
            <a:r>
              <a:rPr lang="zh-CN" altLang="en-US" dirty="0"/>
              <a:t>重新索引会更改</a:t>
            </a:r>
            <a:r>
              <a:rPr lang="en-US" altLang="zh-CN" dirty="0" err="1"/>
              <a:t>DataFrame</a:t>
            </a:r>
            <a:r>
              <a:rPr lang="zh-CN" altLang="en-US" dirty="0"/>
              <a:t>的行标签和列标签。</a:t>
            </a:r>
          </a:p>
        </p:txBody>
      </p:sp>
    </p:spTree>
    <p:extLst>
      <p:ext uri="{BB962C8B-B14F-4D97-AF65-F5344CB8AC3E}">
        <p14:creationId xmlns:p14="http://schemas.microsoft.com/office/powerpoint/2010/main" val="3576514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457200">
              <a:buNone/>
            </a:pPr>
            <a:r>
              <a:rPr lang="en-US" altLang="zh-CN" dirty="0"/>
              <a:t>pandas</a:t>
            </a:r>
            <a:r>
              <a:rPr lang="zh-CN" altLang="en-US" dirty="0"/>
              <a:t>提供了</a:t>
            </a:r>
            <a:r>
              <a:rPr lang="en-US" altLang="zh-CN" dirty="0"/>
              <a:t>reindex</a:t>
            </a:r>
            <a:r>
              <a:rPr lang="zh-CN" altLang="en-US" dirty="0"/>
              <a:t>方法对</a:t>
            </a:r>
            <a:r>
              <a:rPr lang="en-US" altLang="zh-CN" dirty="0"/>
              <a:t>Series</a:t>
            </a:r>
            <a:r>
              <a:rPr lang="zh-CN" altLang="en-US" dirty="0"/>
              <a:t>和</a:t>
            </a:r>
            <a:r>
              <a:rPr lang="en-US" altLang="zh-CN" dirty="0" err="1"/>
              <a:t>DataFrame</a:t>
            </a:r>
            <a:r>
              <a:rPr lang="zh-CN" altLang="en-US" dirty="0"/>
              <a:t>对象进行重新索引，即利用新索引将</a:t>
            </a:r>
            <a:r>
              <a:rPr lang="en-US" altLang="zh-CN" dirty="0"/>
              <a:t>Series</a:t>
            </a:r>
            <a:r>
              <a:rPr lang="zh-CN" altLang="en-US" dirty="0"/>
              <a:t>和</a:t>
            </a:r>
            <a:r>
              <a:rPr lang="en-US" altLang="zh-CN" dirty="0" err="1"/>
              <a:t>DataFrame</a:t>
            </a:r>
            <a:r>
              <a:rPr lang="zh-CN" altLang="en-US" dirty="0"/>
              <a:t>对象的数据进行重排，并创建一个新的对象。重排时不仅会按照新索引对数据进行排序，还将比对新老索引，对数据进行过滤和填充</a:t>
            </a:r>
            <a:r>
              <a:rPr lang="en-US" altLang="zh-CN" dirty="0" err="1"/>
              <a:t>NaN</a:t>
            </a:r>
            <a:r>
              <a:rPr lang="zh-CN" altLang="en-US" dirty="0"/>
              <a:t>操作。</a:t>
            </a:r>
          </a:p>
          <a:p>
            <a:pPr marL="0" indent="457200">
              <a:buNone/>
            </a:pPr>
            <a:r>
              <a:rPr lang="zh-CN" altLang="en-US" dirty="0"/>
              <a:t>而在</a:t>
            </a:r>
            <a:r>
              <a:rPr lang="en-US" altLang="zh-CN" dirty="0" err="1"/>
              <a:t>DataFrame</a:t>
            </a:r>
            <a:r>
              <a:rPr lang="zh-CN" altLang="en-US" dirty="0"/>
              <a:t>中，</a:t>
            </a:r>
            <a:r>
              <a:rPr lang="en-US" altLang="zh-CN" dirty="0"/>
              <a:t>reindex</a:t>
            </a:r>
            <a:r>
              <a:rPr lang="zh-CN" altLang="en-US" dirty="0"/>
              <a:t>方法不但可以修改行索引，而且可以对列进行修改。行索引的修改与</a:t>
            </a:r>
            <a:r>
              <a:rPr lang="en-US" altLang="zh-CN" dirty="0"/>
              <a:t>Series</a:t>
            </a:r>
            <a:r>
              <a:rPr lang="zh-CN" altLang="en-US" dirty="0"/>
              <a:t>中的操作相同，可以对顺序进行重排，也可以对数据进行过滤和填充；对列进行修改时需要</a:t>
            </a:r>
            <a:r>
              <a:rPr lang="en-US" altLang="zh-CN" dirty="0"/>
              <a:t>reindex</a:t>
            </a:r>
            <a:r>
              <a:rPr lang="zh-CN" altLang="en-US" dirty="0"/>
              <a:t>方法的参数”</a:t>
            </a:r>
            <a:r>
              <a:rPr lang="en-US" altLang="zh-CN" dirty="0"/>
              <a:t>columns”</a:t>
            </a:r>
            <a:r>
              <a:rPr lang="zh-CN" altLang="en-US" dirty="0"/>
              <a:t>来指定新的列。</a:t>
            </a:r>
            <a:r>
              <a:rPr lang="en-US" altLang="zh-CN" dirty="0"/>
              <a:t>reindex</a:t>
            </a:r>
            <a:r>
              <a:rPr lang="zh-CN" altLang="en-US" dirty="0"/>
              <a:t>方法使用起来简单，但需要注意重新索引用于创建新的对象</a:t>
            </a:r>
            <a:r>
              <a:rPr lang="en-US" altLang="zh-CN" dirty="0"/>
              <a:t>,</a:t>
            </a:r>
            <a:r>
              <a:rPr lang="zh-CN" altLang="en-US" dirty="0"/>
              <a:t>并不会对原对象进行修改。</a:t>
            </a:r>
            <a:endParaRPr lang="en-US" altLang="zh-CN" dirty="0"/>
          </a:p>
        </p:txBody>
      </p:sp>
    </p:spTree>
    <p:extLst>
      <p:ext uri="{BB962C8B-B14F-4D97-AF65-F5344CB8AC3E}">
        <p14:creationId xmlns:p14="http://schemas.microsoft.com/office/powerpoint/2010/main" val="1478943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0">
              <a:buNone/>
            </a:pPr>
            <a:r>
              <a:rPr lang="en-US" altLang="zh-CN" dirty="0"/>
              <a:t>9.2.2.3pandas</a:t>
            </a:r>
            <a:r>
              <a:rPr lang="zh-CN" altLang="en-US" dirty="0"/>
              <a:t>文件读写</a:t>
            </a:r>
          </a:p>
          <a:p>
            <a:pPr marL="0" indent="457200">
              <a:buNone/>
            </a:pPr>
            <a:r>
              <a:rPr lang="en-US" altLang="zh-CN" dirty="0"/>
              <a:t>pandas</a:t>
            </a:r>
            <a:r>
              <a:rPr lang="zh-CN" altLang="en-US" dirty="0"/>
              <a:t>可以从多种存储介质</a:t>
            </a:r>
            <a:r>
              <a:rPr lang="en-US" altLang="zh-CN" dirty="0"/>
              <a:t>(</a:t>
            </a:r>
            <a:r>
              <a:rPr lang="zh-CN" altLang="en-US" dirty="0"/>
              <a:t>如文件和数据库</a:t>
            </a:r>
            <a:r>
              <a:rPr lang="en-US" altLang="zh-CN" dirty="0"/>
              <a:t>)</a:t>
            </a:r>
            <a:r>
              <a:rPr lang="zh-CN" altLang="en-US" dirty="0"/>
              <a:t>读取数据，也可以将不同的数据写入不同格式的文件中。</a:t>
            </a:r>
            <a:r>
              <a:rPr lang="en-US" altLang="zh-CN" dirty="0"/>
              <a:t>Pandas</a:t>
            </a:r>
            <a:r>
              <a:rPr lang="zh-CN" altLang="en-US" dirty="0"/>
              <a:t>提供了多种</a:t>
            </a:r>
            <a:r>
              <a:rPr lang="en-US" altLang="zh-CN" dirty="0"/>
              <a:t>I/O API</a:t>
            </a:r>
            <a:r>
              <a:rPr lang="zh-CN" altLang="en-US" dirty="0"/>
              <a:t>函数用于读写数据文件，这些函数把大多数常用格式的数据作为</a:t>
            </a:r>
            <a:r>
              <a:rPr lang="en-US" altLang="zh-CN" dirty="0" err="1"/>
              <a:t>DataFrame</a:t>
            </a:r>
            <a:r>
              <a:rPr lang="zh-CN" altLang="en-US" dirty="0"/>
              <a:t>对象进行读写操作，高效且方便。</a:t>
            </a:r>
            <a:endParaRPr lang="en-US" altLang="zh-CN" dirty="0"/>
          </a:p>
        </p:txBody>
      </p:sp>
    </p:spTree>
    <p:extLst>
      <p:ext uri="{BB962C8B-B14F-4D97-AF65-F5344CB8AC3E}">
        <p14:creationId xmlns:p14="http://schemas.microsoft.com/office/powerpoint/2010/main" val="361865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9.1</a:t>
            </a:r>
            <a:r>
              <a:rPr lang="zh-CN" altLang="en-US" dirty="0"/>
              <a:t>数据分析</a:t>
            </a:r>
          </a:p>
        </p:txBody>
      </p:sp>
      <p:sp>
        <p:nvSpPr>
          <p:cNvPr id="3" name="内容占位符 2"/>
          <p:cNvSpPr>
            <a:spLocks noGrp="1"/>
          </p:cNvSpPr>
          <p:nvPr>
            <p:ph idx="1"/>
          </p:nvPr>
        </p:nvSpPr>
        <p:spPr>
          <a:xfrm>
            <a:off x="371475" y="1095375"/>
            <a:ext cx="11563350" cy="5600700"/>
          </a:xfrm>
        </p:spPr>
        <p:txBody>
          <a:bodyPr>
            <a:normAutofit/>
          </a:bodyPr>
          <a:lstStyle/>
          <a:p>
            <a:pPr marL="0" indent="457200">
              <a:buNone/>
            </a:pPr>
            <a:r>
              <a:rPr lang="zh-CN" altLang="en-US" dirty="0"/>
              <a:t>数据分析是指用适当的统计分析方法对收集来的大量数据进行分析，将它们加以汇总和理解并消化，以求最大化地开发数据的功能，发挥数据的作用。数据分析是为了提取有用信息和形成结论而对数据加以详细研究和概括总结的过程。</a:t>
            </a:r>
            <a:endParaRPr lang="en-US" altLang="zh-CN" dirty="0"/>
          </a:p>
          <a:p>
            <a:pPr marL="0" indent="457200">
              <a:buNone/>
            </a:pPr>
            <a:r>
              <a:rPr lang="en-US" altLang="zh-CN" dirty="0"/>
              <a:t>Python</a:t>
            </a:r>
            <a:r>
              <a:rPr lang="zh-CN" altLang="en-US" dirty="0"/>
              <a:t>语言及其众多的扩展库所构成的开发环境十分适合工程技术、科研人员处理实验数据和数据分析人员从事数据分析等工作。在使用</a:t>
            </a:r>
            <a:r>
              <a:rPr lang="en-US" altLang="zh-CN" dirty="0"/>
              <a:t>Python</a:t>
            </a:r>
            <a:r>
              <a:rPr lang="zh-CN" altLang="en-US" dirty="0"/>
              <a:t>对数据进行分析时，我们常使用</a:t>
            </a:r>
            <a:r>
              <a:rPr lang="en-US" altLang="zh-CN" dirty="0"/>
              <a:t>NumPy</a:t>
            </a:r>
            <a:r>
              <a:rPr lang="zh-CN" altLang="en-US" dirty="0"/>
              <a:t>、</a:t>
            </a:r>
            <a:r>
              <a:rPr lang="en-US" altLang="zh-CN" dirty="0"/>
              <a:t>SciPy</a:t>
            </a:r>
            <a:r>
              <a:rPr lang="zh-CN" altLang="en-US" dirty="0"/>
              <a:t>、</a:t>
            </a:r>
            <a:r>
              <a:rPr lang="en-US" altLang="zh-CN" dirty="0"/>
              <a:t>pandas</a:t>
            </a:r>
            <a:r>
              <a:rPr lang="zh-CN" altLang="en-US" dirty="0"/>
              <a:t>、</a:t>
            </a:r>
            <a:r>
              <a:rPr lang="en-US" altLang="zh-CN" dirty="0"/>
              <a:t>scikit-learn</a:t>
            </a:r>
            <a:r>
              <a:rPr lang="zh-CN" altLang="en-US" dirty="0"/>
              <a:t>、</a:t>
            </a:r>
            <a:r>
              <a:rPr lang="en-US" altLang="zh-CN" dirty="0"/>
              <a:t>matplotlib</a:t>
            </a:r>
            <a:r>
              <a:rPr lang="zh-CN" altLang="en-US" dirty="0"/>
              <a:t>等相关的类库，对于用户的不同需求，选择相对应的类库来进行操作。</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457200">
              <a:buNone/>
            </a:pPr>
            <a:r>
              <a:rPr lang="en-US" altLang="zh-CN" dirty="0"/>
              <a:t>1. </a:t>
            </a:r>
            <a:r>
              <a:rPr lang="zh-CN" altLang="en-US" dirty="0"/>
              <a:t>读写</a:t>
            </a:r>
            <a:r>
              <a:rPr lang="en-US" altLang="zh-CN" dirty="0"/>
              <a:t>CSV</a:t>
            </a:r>
            <a:r>
              <a:rPr lang="zh-CN" altLang="en-US" dirty="0"/>
              <a:t>文件</a:t>
            </a:r>
          </a:p>
          <a:p>
            <a:pPr marL="0" indent="457200">
              <a:buNone/>
            </a:pPr>
            <a:r>
              <a:rPr lang="en-US" altLang="zh-CN" dirty="0"/>
              <a:t>CSV(Comma-Separated- Values)</a:t>
            </a:r>
            <a:r>
              <a:rPr lang="zh-CN" altLang="en-US" dirty="0"/>
              <a:t>文件以纯文本形式存储表格数据</a:t>
            </a:r>
            <a:r>
              <a:rPr lang="en-US" altLang="zh-CN" dirty="0"/>
              <a:t>(</a:t>
            </a:r>
            <a:r>
              <a:rPr lang="zh-CN" altLang="en-US" dirty="0"/>
              <a:t>数字和文本</a:t>
            </a:r>
            <a:r>
              <a:rPr lang="en-US" altLang="zh-CN" dirty="0"/>
              <a:t>)</a:t>
            </a:r>
            <a:r>
              <a:rPr lang="zh-CN" altLang="en-US" dirty="0"/>
              <a:t>，</a:t>
            </a:r>
            <a:r>
              <a:rPr lang="en-US" altLang="zh-CN" dirty="0"/>
              <a:t>CSV </a:t>
            </a:r>
            <a:r>
              <a:rPr lang="zh-CN" altLang="en-US" dirty="0"/>
              <a:t>是一种通用的、相对简单的文件格式，被用户、商业和科学广泛应用。</a:t>
            </a:r>
            <a:endParaRPr lang="en-US" altLang="zh-CN" dirty="0"/>
          </a:p>
          <a:p>
            <a:pPr marL="0" indent="457200">
              <a:buNone/>
            </a:pPr>
            <a:r>
              <a:rPr lang="en-US" altLang="zh-CN" dirty="0"/>
              <a:t>CSV</a:t>
            </a:r>
            <a:r>
              <a:rPr lang="zh-CN" altLang="en-US" dirty="0"/>
              <a:t>文件由任意数目的记录组成，记录间以某种换行符分隔，每条记录由字段组成，字段间的分隔符是其他字符或字符串，最常见的是逗号或制表符。</a:t>
            </a:r>
            <a:endParaRPr lang="en-US" altLang="zh-CN" dirty="0"/>
          </a:p>
          <a:p>
            <a:pPr marL="0" indent="457200">
              <a:buNone/>
            </a:pPr>
            <a:r>
              <a:rPr lang="en-US" altLang="zh-CN" dirty="0"/>
              <a:t>Pandas </a:t>
            </a:r>
            <a:r>
              <a:rPr lang="zh-CN" altLang="en-US" dirty="0"/>
              <a:t>的</a:t>
            </a:r>
            <a:r>
              <a:rPr lang="en-US" altLang="zh-CN" dirty="0" err="1"/>
              <a:t>read_csv</a:t>
            </a:r>
            <a:r>
              <a:rPr lang="en-US" altLang="zh-CN" dirty="0"/>
              <a:t>()</a:t>
            </a:r>
            <a:r>
              <a:rPr lang="zh-CN" altLang="en-US" dirty="0"/>
              <a:t>和</a:t>
            </a:r>
            <a:r>
              <a:rPr lang="en-US" altLang="zh-CN" dirty="0" err="1"/>
              <a:t>to_csv</a:t>
            </a:r>
            <a:r>
              <a:rPr lang="en-US" altLang="zh-CN" dirty="0"/>
              <a:t>()</a:t>
            </a:r>
            <a:r>
              <a:rPr lang="zh-CN" altLang="en-US" dirty="0"/>
              <a:t>函数可以对</a:t>
            </a:r>
            <a:r>
              <a:rPr lang="en-US" altLang="zh-CN" dirty="0"/>
              <a:t>CSV</a:t>
            </a:r>
            <a:r>
              <a:rPr lang="zh-CN" altLang="en-US" dirty="0"/>
              <a:t>文件进行数据的读写的。</a:t>
            </a:r>
          </a:p>
        </p:txBody>
      </p:sp>
    </p:spTree>
    <p:extLst>
      <p:ext uri="{BB962C8B-B14F-4D97-AF65-F5344CB8AC3E}">
        <p14:creationId xmlns:p14="http://schemas.microsoft.com/office/powerpoint/2010/main" val="3085941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457200">
              <a:buNone/>
            </a:pPr>
            <a:r>
              <a:rPr lang="en-US" altLang="zh-CN" dirty="0"/>
              <a:t>pandas</a:t>
            </a:r>
            <a:r>
              <a:rPr lang="zh-CN" altLang="en-US" dirty="0"/>
              <a:t>的读取函数</a:t>
            </a:r>
            <a:r>
              <a:rPr lang="en-US" altLang="zh-CN" dirty="0" err="1"/>
              <a:t>read_csv</a:t>
            </a:r>
            <a:r>
              <a:rPr lang="en-US" altLang="zh-CN" dirty="0"/>
              <a:t>()</a:t>
            </a:r>
            <a:r>
              <a:rPr lang="zh-CN" altLang="en-US" dirty="0"/>
              <a:t>语法格式如下：</a:t>
            </a:r>
            <a:endParaRPr lang="en-US" altLang="zh-CN" dirty="0"/>
          </a:p>
          <a:p>
            <a:pPr marL="0" indent="457200">
              <a:buNone/>
            </a:pPr>
            <a:endParaRPr lang="en-US" altLang="zh-CN" dirty="0"/>
          </a:p>
          <a:p>
            <a:pPr marL="0" indent="457200">
              <a:buNone/>
            </a:pPr>
            <a:endParaRPr lang="en-US" altLang="zh-CN" dirty="0"/>
          </a:p>
          <a:p>
            <a:pPr marL="0" indent="457200">
              <a:buNone/>
            </a:pPr>
            <a:endParaRPr lang="en-US" altLang="zh-CN" dirty="0"/>
          </a:p>
          <a:p>
            <a:pPr marL="0" indent="457200">
              <a:buNone/>
            </a:pPr>
            <a:r>
              <a:rPr lang="en-US" altLang="zh-CN" dirty="0" err="1"/>
              <a:t>DataFrame</a:t>
            </a:r>
            <a:r>
              <a:rPr lang="zh-CN" altLang="en-US" dirty="0"/>
              <a:t>数据写入</a:t>
            </a:r>
            <a:r>
              <a:rPr lang="en-US" altLang="zh-CN" dirty="0"/>
              <a:t>CSV</a:t>
            </a:r>
            <a:r>
              <a:rPr lang="zh-CN" altLang="en-US" dirty="0"/>
              <a:t>文件函数</a:t>
            </a:r>
            <a:r>
              <a:rPr lang="en-US" altLang="zh-CN" dirty="0" err="1"/>
              <a:t>to_csv</a:t>
            </a:r>
            <a:r>
              <a:rPr lang="en-US" altLang="zh-CN" dirty="0"/>
              <a:t>()</a:t>
            </a:r>
            <a:r>
              <a:rPr lang="zh-CN" altLang="en-US" dirty="0"/>
              <a:t>的语法格式如下：</a:t>
            </a:r>
          </a:p>
        </p:txBody>
      </p:sp>
      <p:sp>
        <p:nvSpPr>
          <p:cNvPr id="4" name="文本框 2">
            <a:extLst>
              <a:ext uri="{FF2B5EF4-FFF2-40B4-BE49-F238E27FC236}">
                <a16:creationId xmlns:a16="http://schemas.microsoft.com/office/drawing/2014/main" id="{010B3382-DC63-8CE9-6162-D2B95AC1201F}"/>
              </a:ext>
            </a:extLst>
          </p:cNvPr>
          <p:cNvSpPr txBox="1">
            <a:spLocks noChangeArrowheads="1"/>
          </p:cNvSpPr>
          <p:nvPr/>
        </p:nvSpPr>
        <p:spPr bwMode="auto">
          <a:xfrm>
            <a:off x="561975" y="1671637"/>
            <a:ext cx="11258550" cy="1566863"/>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just">
              <a:lnSpc>
                <a:spcPct val="150000"/>
              </a:lnSpc>
            </a:pPr>
            <a:r>
              <a:rPr lang="en-US" altLang="zh-CN" sz="2000" kern="100">
                <a:latin typeface="等线"/>
                <a:ea typeface="等线"/>
                <a:cs typeface="Times New Roman"/>
                <a:sym typeface="Times New Roman"/>
              </a:rPr>
              <a:t>pandas.read_csv(filepath_or_buffer, sep= ‘,’, header='infer', names=None, usecols=None, engine=None, skiprows= None,skipfooter0,…)</a:t>
            </a:r>
          </a:p>
        </p:txBody>
      </p:sp>
      <p:sp>
        <p:nvSpPr>
          <p:cNvPr id="6" name="文本框 2">
            <a:extLst>
              <a:ext uri="{FF2B5EF4-FFF2-40B4-BE49-F238E27FC236}">
                <a16:creationId xmlns:a16="http://schemas.microsoft.com/office/drawing/2014/main" id="{3931A2A7-FAC2-D14B-0517-D66224020D12}"/>
              </a:ext>
            </a:extLst>
          </p:cNvPr>
          <p:cNvSpPr txBox="1">
            <a:spLocks noChangeArrowheads="1"/>
          </p:cNvSpPr>
          <p:nvPr/>
        </p:nvSpPr>
        <p:spPr bwMode="auto">
          <a:xfrm>
            <a:off x="561975" y="4033837"/>
            <a:ext cx="11258550" cy="995363"/>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just">
              <a:lnSpc>
                <a:spcPct val="150000"/>
              </a:lnSpc>
            </a:pPr>
            <a:r>
              <a:rPr lang="en-US" altLang="zh-CN" sz="2000" kern="100" dirty="0" err="1">
                <a:latin typeface="等线"/>
                <a:ea typeface="等线"/>
                <a:cs typeface="Times New Roman"/>
                <a:sym typeface="Times New Roman"/>
              </a:rPr>
              <a:t>DataFrame.to_csv</a:t>
            </a:r>
            <a:r>
              <a:rPr lang="en-US" altLang="zh-CN" sz="2000" kern="100" dirty="0">
                <a:latin typeface="等线"/>
                <a:ea typeface="等线"/>
                <a:cs typeface="Times New Roman"/>
                <a:sym typeface="Times New Roman"/>
              </a:rPr>
              <a:t>(</a:t>
            </a:r>
            <a:r>
              <a:rPr lang="en-US" altLang="zh-CN" sz="2000" kern="100" dirty="0" err="1">
                <a:latin typeface="等线"/>
                <a:ea typeface="等线"/>
                <a:cs typeface="Times New Roman"/>
                <a:sym typeface="Times New Roman"/>
              </a:rPr>
              <a:t>path_or_buf</a:t>
            </a:r>
            <a:r>
              <a:rPr lang="en-US" altLang="zh-CN" sz="2000" kern="100" dirty="0">
                <a:latin typeface="等线"/>
                <a:ea typeface="等线"/>
                <a:cs typeface="Times New Roman"/>
                <a:sym typeface="Times New Roman"/>
              </a:rPr>
              <a:t>=</a:t>
            </a:r>
            <a:r>
              <a:rPr lang="en-US" altLang="zh-CN" sz="2000" kern="100" dirty="0" err="1">
                <a:latin typeface="等线"/>
                <a:ea typeface="等线"/>
                <a:cs typeface="Times New Roman"/>
                <a:sym typeface="Times New Roman"/>
              </a:rPr>
              <a:t>None,sep</a:t>
            </a:r>
            <a:r>
              <a:rPr lang="en-US" altLang="zh-CN" sz="2000" kern="100" dirty="0">
                <a:latin typeface="等线"/>
                <a:ea typeface="等线"/>
                <a:cs typeface="Times New Roman"/>
                <a:sym typeface="Times New Roman"/>
              </a:rPr>
              <a:t>=’,’,</a:t>
            </a:r>
            <a:r>
              <a:rPr lang="en-US" altLang="zh-CN" sz="2000" kern="100" dirty="0" err="1">
                <a:latin typeface="等线"/>
                <a:ea typeface="等线"/>
                <a:cs typeface="Times New Roman"/>
                <a:sym typeface="Times New Roman"/>
              </a:rPr>
              <a:t>na_rep</a:t>
            </a:r>
            <a:r>
              <a:rPr lang="en-US" altLang="zh-CN" sz="2000" kern="100" dirty="0">
                <a:latin typeface="等线"/>
                <a:ea typeface="等线"/>
                <a:cs typeface="Times New Roman"/>
                <a:sym typeface="Times New Roman"/>
              </a:rPr>
              <a:t>=",columns=</a:t>
            </a:r>
            <a:r>
              <a:rPr lang="en-US" altLang="zh-CN" sz="2000" kern="100" dirty="0" err="1">
                <a:latin typeface="等线"/>
                <a:ea typeface="等线"/>
                <a:cs typeface="Times New Roman"/>
                <a:sym typeface="Times New Roman"/>
              </a:rPr>
              <a:t>None,header</a:t>
            </a:r>
            <a:r>
              <a:rPr lang="en-US" altLang="zh-CN" sz="2000" kern="100" dirty="0">
                <a:latin typeface="等线"/>
                <a:ea typeface="等线"/>
                <a:cs typeface="Times New Roman"/>
                <a:sym typeface="Times New Roman"/>
              </a:rPr>
              <a:t>=</a:t>
            </a:r>
            <a:r>
              <a:rPr lang="en-US" altLang="zh-CN" sz="2000" kern="100" dirty="0" err="1">
                <a:latin typeface="等线"/>
                <a:ea typeface="等线"/>
                <a:cs typeface="Times New Roman"/>
                <a:sym typeface="Times New Roman"/>
              </a:rPr>
              <a:t>True,index</a:t>
            </a:r>
            <a:r>
              <a:rPr lang="en-US" altLang="zh-CN" sz="2000" kern="100" dirty="0">
                <a:latin typeface="等线"/>
                <a:ea typeface="等线"/>
                <a:cs typeface="Times New Roman"/>
                <a:sym typeface="Times New Roman"/>
              </a:rPr>
              <a:t>=</a:t>
            </a:r>
            <a:r>
              <a:rPr lang="en-US" altLang="zh-CN" sz="2000" kern="100" dirty="0" err="1">
                <a:latin typeface="等线"/>
                <a:ea typeface="等线"/>
                <a:cs typeface="Times New Roman"/>
                <a:sym typeface="Times New Roman"/>
              </a:rPr>
              <a:t>True,mode</a:t>
            </a:r>
            <a:r>
              <a:rPr lang="en-US" altLang="zh-CN" sz="2000" kern="100" dirty="0">
                <a:latin typeface="等线"/>
                <a:ea typeface="等线"/>
                <a:cs typeface="Times New Roman"/>
                <a:sym typeface="Times New Roman"/>
              </a:rPr>
              <a:t>=’</a:t>
            </a:r>
            <a:r>
              <a:rPr lang="en-US" altLang="zh-CN" sz="2000" kern="100" dirty="0" err="1">
                <a:latin typeface="等线"/>
                <a:ea typeface="等线"/>
                <a:cs typeface="Times New Roman"/>
                <a:sym typeface="Times New Roman"/>
              </a:rPr>
              <a:t>w’,encoding</a:t>
            </a:r>
            <a:r>
              <a:rPr lang="en-US" altLang="zh-CN" sz="2000" kern="100" dirty="0">
                <a:latin typeface="等线"/>
                <a:ea typeface="等线"/>
                <a:cs typeface="Times New Roman"/>
                <a:sym typeface="Times New Roman"/>
              </a:rPr>
              <a:t>=None,…)</a:t>
            </a:r>
          </a:p>
          <a:p>
            <a:pPr indent="139700" algn="just">
              <a:lnSpc>
                <a:spcPct val="150000"/>
              </a:lnSpc>
            </a:pPr>
            <a:r>
              <a:rPr lang="en-US" altLang="zh-CN" sz="2000" kern="0" dirty="0">
                <a:latin typeface="Times New Roman"/>
                <a:ea typeface="等线"/>
                <a:cs typeface="Times New Roman"/>
                <a:sym typeface="Times New Roman"/>
              </a:rPr>
              <a:t> </a:t>
            </a:r>
          </a:p>
        </p:txBody>
      </p:sp>
    </p:spTree>
    <p:extLst>
      <p:ext uri="{BB962C8B-B14F-4D97-AF65-F5344CB8AC3E}">
        <p14:creationId xmlns:p14="http://schemas.microsoft.com/office/powerpoint/2010/main" val="3471153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457200">
              <a:buNone/>
            </a:pPr>
            <a:r>
              <a:rPr lang="en-US" altLang="zh-CN" dirty="0"/>
              <a:t>Pandas</a:t>
            </a:r>
            <a:r>
              <a:rPr lang="zh-CN" altLang="en-US" dirty="0"/>
              <a:t>读取</a:t>
            </a:r>
            <a:r>
              <a:rPr lang="en-US" altLang="zh-CN" dirty="0"/>
              <a:t>Excel</a:t>
            </a:r>
            <a:r>
              <a:rPr lang="zh-CN" altLang="en-US" dirty="0"/>
              <a:t>文件函数</a:t>
            </a:r>
            <a:r>
              <a:rPr lang="en-US" altLang="zh-CN" dirty="0" err="1"/>
              <a:t>read_excel</a:t>
            </a:r>
            <a:r>
              <a:rPr lang="en-US" altLang="zh-CN" dirty="0"/>
              <a:t>()</a:t>
            </a:r>
            <a:r>
              <a:rPr lang="zh-CN" altLang="en-US" dirty="0"/>
              <a:t>的语法格式如下：</a:t>
            </a:r>
            <a:endParaRPr lang="en-US" altLang="zh-CN" dirty="0"/>
          </a:p>
          <a:p>
            <a:pPr marL="0" indent="457200">
              <a:buNone/>
            </a:pPr>
            <a:endParaRPr lang="en-US" altLang="zh-CN" dirty="0"/>
          </a:p>
          <a:p>
            <a:pPr marL="0" indent="457200">
              <a:buNone/>
            </a:pPr>
            <a:endParaRPr lang="en-US" altLang="zh-CN" dirty="0"/>
          </a:p>
          <a:p>
            <a:pPr marL="0" indent="457200">
              <a:buNone/>
            </a:pPr>
            <a:r>
              <a:rPr lang="en-US" altLang="zh-CN" dirty="0" err="1"/>
              <a:t>DataFrame</a:t>
            </a:r>
            <a:r>
              <a:rPr lang="zh-CN" altLang="en-US" dirty="0"/>
              <a:t>数据写入</a:t>
            </a:r>
            <a:r>
              <a:rPr lang="en-US" altLang="zh-CN" dirty="0"/>
              <a:t>Excel</a:t>
            </a:r>
            <a:r>
              <a:rPr lang="zh-CN" altLang="en-US" dirty="0"/>
              <a:t>文件函数</a:t>
            </a:r>
            <a:r>
              <a:rPr lang="en-US" altLang="zh-CN" dirty="0" err="1"/>
              <a:t>to_excel</a:t>
            </a:r>
            <a:r>
              <a:rPr lang="en-US" altLang="zh-CN" dirty="0"/>
              <a:t>()</a:t>
            </a:r>
            <a:r>
              <a:rPr lang="zh-CN" altLang="en-US" dirty="0"/>
              <a:t>函数语法格式如下：</a:t>
            </a:r>
            <a:endParaRPr lang="en-US" altLang="zh-CN" dirty="0"/>
          </a:p>
        </p:txBody>
      </p:sp>
      <p:sp>
        <p:nvSpPr>
          <p:cNvPr id="5" name="文本框 2">
            <a:extLst>
              <a:ext uri="{FF2B5EF4-FFF2-40B4-BE49-F238E27FC236}">
                <a16:creationId xmlns:a16="http://schemas.microsoft.com/office/drawing/2014/main" id="{8CBE87C9-AF0F-10B0-F125-CD6E7C5FB8F0}"/>
              </a:ext>
            </a:extLst>
          </p:cNvPr>
          <p:cNvSpPr txBox="1">
            <a:spLocks noChangeArrowheads="1"/>
          </p:cNvSpPr>
          <p:nvPr/>
        </p:nvSpPr>
        <p:spPr bwMode="auto">
          <a:xfrm>
            <a:off x="561974" y="1683385"/>
            <a:ext cx="11258549" cy="995362"/>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just">
              <a:lnSpc>
                <a:spcPct val="150000"/>
              </a:lnSpc>
            </a:pPr>
            <a:r>
              <a:rPr lang="en-US" altLang="zh-CN" sz="2000" kern="100">
                <a:latin typeface="等线"/>
                <a:ea typeface="等线"/>
                <a:cs typeface="Times New Roman"/>
                <a:sym typeface="Times New Roman"/>
              </a:rPr>
              <a:t>pandas.read_excel(filepath,sheet_name=0,header=0,names=None,index_col=None,usecols=None,squeeze=False,dtype=None,skiprows=None,skipfooter=0)</a:t>
            </a:r>
            <a:endParaRPr lang="en-US" altLang="zh-CN" sz="2000" kern="0">
              <a:latin typeface="Times New Roman"/>
              <a:ea typeface="等线"/>
              <a:cs typeface="Times New Roman"/>
              <a:sym typeface="Times New Roman"/>
            </a:endParaRPr>
          </a:p>
        </p:txBody>
      </p:sp>
      <p:sp>
        <p:nvSpPr>
          <p:cNvPr id="7" name="文本框 2">
            <a:extLst>
              <a:ext uri="{FF2B5EF4-FFF2-40B4-BE49-F238E27FC236}">
                <a16:creationId xmlns:a16="http://schemas.microsoft.com/office/drawing/2014/main" id="{95C5164B-A34B-13E6-D49E-18A4E1E3AC1C}"/>
              </a:ext>
            </a:extLst>
          </p:cNvPr>
          <p:cNvSpPr txBox="1">
            <a:spLocks noChangeArrowheads="1"/>
          </p:cNvSpPr>
          <p:nvPr/>
        </p:nvSpPr>
        <p:spPr bwMode="auto">
          <a:xfrm>
            <a:off x="561974" y="3300729"/>
            <a:ext cx="11258549" cy="970280"/>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just">
              <a:lnSpc>
                <a:spcPct val="150000"/>
              </a:lnSpc>
            </a:pPr>
            <a:r>
              <a:rPr lang="en-US" altLang="zh-CN" sz="2000" kern="100">
                <a:latin typeface="等线"/>
                <a:ea typeface="等线"/>
                <a:cs typeface="Times New Roman"/>
                <a:sym typeface="Times New Roman"/>
              </a:rPr>
              <a:t>DataFrame.to_exelel(self,excel_writer,sheet_name=’Shee’,columns=None, header=True,index=True,index_label=None,startrow=0,startcol=0,merge_cells=True)</a:t>
            </a:r>
          </a:p>
        </p:txBody>
      </p:sp>
    </p:spTree>
    <p:extLst>
      <p:ext uri="{BB962C8B-B14F-4D97-AF65-F5344CB8AC3E}">
        <p14:creationId xmlns:p14="http://schemas.microsoft.com/office/powerpoint/2010/main" val="3004858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p:txBody>
          <a:bodyPr>
            <a:normAutofit/>
          </a:bodyPr>
          <a:lstStyle/>
          <a:p>
            <a:pPr marL="0" indent="457200">
              <a:buNone/>
            </a:pPr>
            <a:r>
              <a:rPr lang="en-US" altLang="zh-CN" dirty="0"/>
              <a:t>3. </a:t>
            </a:r>
            <a:r>
              <a:rPr lang="zh-CN" altLang="en-US" dirty="0"/>
              <a:t>读写数据库文件</a:t>
            </a:r>
          </a:p>
          <a:p>
            <a:pPr marL="0" indent="457200">
              <a:buNone/>
            </a:pPr>
            <a:r>
              <a:rPr lang="zh-CN" altLang="en-US" dirty="0"/>
              <a:t>使用</a:t>
            </a:r>
            <a:r>
              <a:rPr lang="en-US" altLang="zh-CN" dirty="0" err="1"/>
              <a:t>read_sal</a:t>
            </a:r>
            <a:r>
              <a:rPr lang="en-US" altLang="zh-CN" dirty="0"/>
              <a:t>()</a:t>
            </a:r>
            <a:r>
              <a:rPr lang="zh-CN" altLang="en-US" dirty="0"/>
              <a:t>函数从</a:t>
            </a:r>
            <a:r>
              <a:rPr lang="en-US" altLang="zh-CN" dirty="0"/>
              <a:t>MySQL</a:t>
            </a:r>
            <a:r>
              <a:rPr lang="zh-CN" altLang="en-US" dirty="0"/>
              <a:t>数据库中读取数据，函数语法格式如下：</a:t>
            </a:r>
            <a:endParaRPr lang="en-US" altLang="zh-CN" dirty="0"/>
          </a:p>
          <a:p>
            <a:pPr marL="0" indent="457200">
              <a:buNone/>
            </a:pPr>
            <a:endParaRPr lang="en-US" altLang="zh-CN" dirty="0"/>
          </a:p>
          <a:p>
            <a:pPr marL="0" indent="457200">
              <a:buNone/>
            </a:pPr>
            <a:endParaRPr lang="en-US" altLang="zh-CN" dirty="0"/>
          </a:p>
          <a:p>
            <a:pPr marL="0" indent="457200">
              <a:buNone/>
            </a:pPr>
            <a:r>
              <a:rPr lang="en-US" altLang="zh-CN" dirty="0" err="1"/>
              <a:t>to_sql</a:t>
            </a:r>
            <a:r>
              <a:rPr lang="en-US" altLang="zh-CN" dirty="0"/>
              <a:t>()</a:t>
            </a:r>
            <a:r>
              <a:rPr lang="zh-CN" altLang="en-US" dirty="0"/>
              <a:t>函数用来将写入数据到数据库中，</a:t>
            </a:r>
            <a:r>
              <a:rPr lang="en-US" altLang="zh-CN" dirty="0" err="1"/>
              <a:t>to_sql</a:t>
            </a:r>
            <a:r>
              <a:rPr lang="en-US" altLang="zh-CN" dirty="0"/>
              <a:t>()</a:t>
            </a:r>
            <a:r>
              <a:rPr lang="zh-CN" altLang="en-US" dirty="0"/>
              <a:t>函数语法格式如下：</a:t>
            </a:r>
            <a:endParaRPr lang="en-US" altLang="zh-CN" dirty="0"/>
          </a:p>
        </p:txBody>
      </p:sp>
      <p:sp>
        <p:nvSpPr>
          <p:cNvPr id="4" name="文本框 2">
            <a:extLst>
              <a:ext uri="{FF2B5EF4-FFF2-40B4-BE49-F238E27FC236}">
                <a16:creationId xmlns:a16="http://schemas.microsoft.com/office/drawing/2014/main" id="{036E2CA6-25CB-63C8-B4A0-3EA71EF577F7}"/>
              </a:ext>
            </a:extLst>
          </p:cNvPr>
          <p:cNvSpPr txBox="1">
            <a:spLocks noChangeArrowheads="1"/>
          </p:cNvSpPr>
          <p:nvPr/>
        </p:nvSpPr>
        <p:spPr bwMode="auto">
          <a:xfrm>
            <a:off x="982027" y="2246630"/>
            <a:ext cx="10419398" cy="715645"/>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just">
              <a:lnSpc>
                <a:spcPct val="150000"/>
              </a:lnSpc>
            </a:pPr>
            <a:r>
              <a:rPr lang="en-US" altLang="zh-CN" sz="2000" kern="100" dirty="0" err="1">
                <a:latin typeface="等线"/>
                <a:ea typeface="等线"/>
                <a:cs typeface="Times New Roman"/>
                <a:sym typeface="Times New Roman"/>
              </a:rPr>
              <a:t>pandas.read_sql</a:t>
            </a:r>
            <a:r>
              <a:rPr lang="en-US" altLang="zh-CN" sz="2000" kern="100" dirty="0">
                <a:latin typeface="等线"/>
                <a:ea typeface="等线"/>
                <a:cs typeface="Times New Roman"/>
                <a:sym typeface="Times New Roman"/>
              </a:rPr>
              <a:t>(</a:t>
            </a:r>
            <a:r>
              <a:rPr lang="en-US" altLang="zh-CN" sz="2000" kern="100" dirty="0" err="1">
                <a:latin typeface="等线"/>
                <a:ea typeface="等线"/>
                <a:cs typeface="Times New Roman"/>
                <a:sym typeface="Times New Roman"/>
              </a:rPr>
              <a:t>sql,con,index_col</a:t>
            </a:r>
            <a:r>
              <a:rPr lang="en-US" altLang="zh-CN" sz="2000" kern="100" dirty="0">
                <a:latin typeface="等线"/>
                <a:ea typeface="等线"/>
                <a:cs typeface="Times New Roman"/>
                <a:sym typeface="Times New Roman"/>
              </a:rPr>
              <a:t>=</a:t>
            </a:r>
            <a:r>
              <a:rPr lang="en-US" altLang="zh-CN" sz="2000" kern="100" dirty="0" err="1">
                <a:latin typeface="等线"/>
                <a:ea typeface="等线"/>
                <a:cs typeface="Times New Roman"/>
                <a:sym typeface="Times New Roman"/>
              </a:rPr>
              <a:t>None,coerce_float</a:t>
            </a:r>
            <a:r>
              <a:rPr lang="en-US" altLang="zh-CN" sz="2000" kern="100" dirty="0">
                <a:latin typeface="等线"/>
                <a:ea typeface="等线"/>
                <a:cs typeface="Times New Roman"/>
                <a:sym typeface="Times New Roman"/>
              </a:rPr>
              <a:t>=</a:t>
            </a:r>
            <a:r>
              <a:rPr lang="en-US" altLang="zh-CN" sz="2000" kern="100" dirty="0" err="1">
                <a:latin typeface="等线"/>
                <a:ea typeface="等线"/>
                <a:cs typeface="Times New Roman"/>
                <a:sym typeface="Times New Roman"/>
              </a:rPr>
              <a:t>True,params</a:t>
            </a:r>
            <a:r>
              <a:rPr lang="en-US" altLang="zh-CN" sz="2000" kern="100" dirty="0">
                <a:latin typeface="等线"/>
                <a:ea typeface="等线"/>
                <a:cs typeface="Times New Roman"/>
                <a:sym typeface="Times New Roman"/>
              </a:rPr>
              <a:t>=None,…)</a:t>
            </a:r>
          </a:p>
        </p:txBody>
      </p:sp>
      <p:sp>
        <p:nvSpPr>
          <p:cNvPr id="6" name="文本框 2">
            <a:extLst>
              <a:ext uri="{FF2B5EF4-FFF2-40B4-BE49-F238E27FC236}">
                <a16:creationId xmlns:a16="http://schemas.microsoft.com/office/drawing/2014/main" id="{DC21D731-656D-0114-3D54-4549C3D14262}"/>
              </a:ext>
            </a:extLst>
          </p:cNvPr>
          <p:cNvSpPr txBox="1">
            <a:spLocks noChangeArrowheads="1"/>
          </p:cNvSpPr>
          <p:nvPr/>
        </p:nvSpPr>
        <p:spPr bwMode="auto">
          <a:xfrm>
            <a:off x="982027" y="4113530"/>
            <a:ext cx="10419398" cy="715645"/>
          </a:xfrm>
          <a:prstGeom prst="rect">
            <a:avLst/>
          </a:prstGeom>
          <a:solidFill>
            <a:srgbClr val="FFFFFF"/>
          </a:solidFill>
          <a:ln w="25400">
            <a:solidFill>
              <a:srgbClr val="000000"/>
            </a:solidFill>
            <a:miter lim="800000"/>
          </a:ln>
        </p:spPr>
        <p:txBody>
          <a:bodyPr rot="0" vert="horz" wrap="square" lIns="91440" tIns="45720" rIns="91440" bIns="45720" anchor="t" anchorCtr="0">
            <a:noAutofit/>
          </a:bodyPr>
          <a:lstStyle/>
          <a:p>
            <a:pPr indent="0" algn="just">
              <a:lnSpc>
                <a:spcPct val="150000"/>
              </a:lnSpc>
            </a:pPr>
            <a:r>
              <a:rPr lang="en-US" altLang="zh-CN" sz="2000" kern="100">
                <a:latin typeface="等线"/>
                <a:ea typeface="等线"/>
                <a:cs typeface="Times New Roman"/>
                <a:sym typeface="Times New Roman"/>
              </a:rPr>
              <a:t>DataFrame.to_sql(self,name,con,schema=None,if_exists=’fail’,index=True,index_label=None,…)</a:t>
            </a:r>
          </a:p>
          <a:p>
            <a:pPr indent="139700" algn="just">
              <a:lnSpc>
                <a:spcPct val="150000"/>
              </a:lnSpc>
            </a:pPr>
            <a:r>
              <a:rPr lang="en-US" altLang="zh-CN" sz="2000" kern="0">
                <a:latin typeface="Times New Roman"/>
                <a:ea typeface="等线"/>
                <a:cs typeface="Times New Roman"/>
                <a:sym typeface="Times New Roman"/>
              </a:rPr>
              <a:t> </a:t>
            </a:r>
          </a:p>
        </p:txBody>
      </p:sp>
    </p:spTree>
    <p:extLst>
      <p:ext uri="{BB962C8B-B14F-4D97-AF65-F5344CB8AC3E}">
        <p14:creationId xmlns:p14="http://schemas.microsoft.com/office/powerpoint/2010/main" val="3302841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a:xfrm>
            <a:off x="371475" y="1095375"/>
            <a:ext cx="6562725" cy="5081587"/>
          </a:xfrm>
        </p:spPr>
        <p:txBody>
          <a:bodyPr>
            <a:normAutofit/>
          </a:bodyPr>
          <a:lstStyle/>
          <a:p>
            <a:pPr marL="0" indent="457200">
              <a:buNone/>
            </a:pPr>
            <a:r>
              <a:rPr lang="en-US" altLang="zh-CN" dirty="0"/>
              <a:t>9.2.3matplotlib</a:t>
            </a:r>
          </a:p>
          <a:p>
            <a:pPr marL="0" indent="457200">
              <a:buNone/>
            </a:pPr>
            <a:r>
              <a:rPr lang="en-US" altLang="zh-CN" dirty="0"/>
              <a:t>matplotlib</a:t>
            </a:r>
            <a:r>
              <a:rPr lang="zh-CN" altLang="en-US" dirty="0"/>
              <a:t>是</a:t>
            </a:r>
            <a:r>
              <a:rPr lang="en-US" altLang="zh-CN" dirty="0"/>
              <a:t>Python</a:t>
            </a:r>
            <a:r>
              <a:rPr lang="zh-CN" altLang="en-US" dirty="0"/>
              <a:t>最著名的绘图库，它提供了一整套和</a:t>
            </a:r>
            <a:r>
              <a:rPr lang="en-US" altLang="zh-CN" dirty="0" err="1"/>
              <a:t>matlab</a:t>
            </a:r>
            <a:r>
              <a:rPr lang="zh-CN" altLang="en-US" dirty="0"/>
              <a:t>相似的命令</a:t>
            </a:r>
            <a:r>
              <a:rPr lang="en-US" altLang="zh-CN" dirty="0"/>
              <a:t>API</a:t>
            </a:r>
            <a:r>
              <a:rPr lang="zh-CN" altLang="en-US" dirty="0"/>
              <a:t>，十分适合交互式地进行制图。而且也可以方便地将它作为绘图控件，嵌入</a:t>
            </a:r>
            <a:r>
              <a:rPr lang="en-US" altLang="zh-CN" dirty="0"/>
              <a:t>GUI</a:t>
            </a:r>
            <a:r>
              <a:rPr lang="zh-CN" altLang="en-US" dirty="0"/>
              <a:t>应用程序中。</a:t>
            </a:r>
            <a:r>
              <a:rPr lang="en-US" altLang="zh-CN" dirty="0"/>
              <a:t>Matplotlib</a:t>
            </a:r>
            <a:r>
              <a:rPr lang="zh-CN" altLang="en-US" dirty="0"/>
              <a:t>的</a:t>
            </a:r>
            <a:r>
              <a:rPr lang="en-US" altLang="zh-CN" dirty="0" err="1"/>
              <a:t>pyplot</a:t>
            </a:r>
            <a:r>
              <a:rPr lang="zh-CN" altLang="en-US" dirty="0"/>
              <a:t>子库提供了和</a:t>
            </a:r>
            <a:r>
              <a:rPr lang="en-US" altLang="zh-CN" dirty="0" err="1"/>
              <a:t>matlab</a:t>
            </a:r>
            <a:r>
              <a:rPr lang="zh-CN" altLang="en-US" dirty="0"/>
              <a:t>类似的绘图</a:t>
            </a:r>
            <a:r>
              <a:rPr lang="en-US" altLang="zh-CN" dirty="0"/>
              <a:t>API</a:t>
            </a:r>
            <a:r>
              <a:rPr lang="zh-CN" altLang="en-US" dirty="0"/>
              <a:t>，方便用户快速绘制</a:t>
            </a:r>
            <a:r>
              <a:rPr lang="en-US" altLang="zh-CN" dirty="0"/>
              <a:t>2D</a:t>
            </a:r>
            <a:r>
              <a:rPr lang="zh-CN" altLang="en-US" dirty="0"/>
              <a:t>图表。</a:t>
            </a:r>
            <a:r>
              <a:rPr lang="en-US" altLang="zh-CN" dirty="0"/>
              <a:t>Matplotlib</a:t>
            </a:r>
            <a:r>
              <a:rPr lang="zh-CN" altLang="en-US" dirty="0"/>
              <a:t>还提供</a:t>
            </a:r>
            <a:r>
              <a:rPr lang="en-US" altLang="zh-CN" dirty="0" err="1"/>
              <a:t>pylab</a:t>
            </a:r>
            <a:r>
              <a:rPr lang="zh-CN" altLang="en-US" dirty="0"/>
              <a:t>模块，包括许多</a:t>
            </a:r>
            <a:r>
              <a:rPr lang="en-US" altLang="zh-CN" dirty="0"/>
              <a:t>NumPy</a:t>
            </a:r>
            <a:r>
              <a:rPr lang="zh-CN" altLang="en-US" dirty="0"/>
              <a:t>和</a:t>
            </a:r>
            <a:r>
              <a:rPr lang="en-US" altLang="zh-CN" dirty="0" err="1"/>
              <a:t>pyplot</a:t>
            </a:r>
            <a:r>
              <a:rPr lang="zh-CN" altLang="en-US" dirty="0"/>
              <a:t>中常用函数，方便快速进行计算绘图，可用于</a:t>
            </a:r>
            <a:r>
              <a:rPr lang="en-US" altLang="zh-CN" dirty="0" err="1"/>
              <a:t>Ipython</a:t>
            </a:r>
            <a:r>
              <a:rPr lang="zh-CN" altLang="en-US" dirty="0"/>
              <a:t>中的快速交互式使用。</a:t>
            </a:r>
            <a:endParaRPr lang="en-US" altLang="zh-CN" dirty="0"/>
          </a:p>
        </p:txBody>
      </p:sp>
      <p:pic>
        <p:nvPicPr>
          <p:cNvPr id="5" name="图片 4" descr="图形用户界面&#10;&#10;描述已自动生成">
            <a:extLst>
              <a:ext uri="{FF2B5EF4-FFF2-40B4-BE49-F238E27FC236}">
                <a16:creationId xmlns:a16="http://schemas.microsoft.com/office/drawing/2014/main" id="{DEF33AD1-B9C8-9C09-D3C7-45706F75C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575" y="1937702"/>
            <a:ext cx="4679950" cy="2982595"/>
          </a:xfrm>
          <a:prstGeom prst="rect">
            <a:avLst/>
          </a:prstGeom>
          <a:ln w="25400">
            <a:solidFill>
              <a:schemeClr val="tx1"/>
            </a:solidFill>
          </a:ln>
        </p:spPr>
      </p:pic>
    </p:spTree>
    <p:extLst>
      <p:ext uri="{BB962C8B-B14F-4D97-AF65-F5344CB8AC3E}">
        <p14:creationId xmlns:p14="http://schemas.microsoft.com/office/powerpoint/2010/main" val="2945425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9.3Python</a:t>
            </a:r>
            <a:r>
              <a:rPr lang="zh-CN" altLang="en-US" dirty="0"/>
              <a:t>与数据分析案例</a:t>
            </a:r>
          </a:p>
        </p:txBody>
      </p:sp>
      <p:sp>
        <p:nvSpPr>
          <p:cNvPr id="3" name="内容占位符 2"/>
          <p:cNvSpPr>
            <a:spLocks noGrp="1"/>
          </p:cNvSpPr>
          <p:nvPr>
            <p:ph idx="1"/>
          </p:nvPr>
        </p:nvSpPr>
        <p:spPr/>
        <p:txBody>
          <a:bodyPr>
            <a:normAutofit/>
          </a:bodyPr>
          <a:lstStyle/>
          <a:p>
            <a:pPr marL="0" indent="457200">
              <a:buNone/>
            </a:pPr>
            <a:r>
              <a:rPr lang="zh-CN" altLang="en-US" dirty="0"/>
              <a:t>量化投资是指通过数量化方式及计算机程序化发出买卖指令，以获取稳定收益为目的的交易方式。</a:t>
            </a:r>
            <a:endParaRPr lang="en-US" altLang="zh-CN" dirty="0"/>
          </a:p>
          <a:p>
            <a:pPr marL="0" indent="457200">
              <a:buNone/>
            </a:pPr>
            <a:r>
              <a:rPr lang="zh-CN" altLang="en-US" dirty="0"/>
              <a:t>它的基本理念是利用计算机技术结合一定的数字模型去实践投资者的思想和策略。</a:t>
            </a:r>
          </a:p>
          <a:p>
            <a:pPr marL="0" indent="457200">
              <a:buNone/>
            </a:pPr>
            <a:r>
              <a:rPr lang="zh-CN" altLang="en-US" dirty="0"/>
              <a:t>量化投资优点是它可以克服人性的弱点，如贪婪、恐惧、侥幸心理，也可以克服认知偏差，使每一个决策都有理有据。同时因为它具备强大的信息处理能力，可以帮你捕捉更多的投资机会。</a:t>
            </a:r>
            <a:endParaRPr lang="en-US" altLang="zh-CN" dirty="0"/>
          </a:p>
        </p:txBody>
      </p:sp>
    </p:spTree>
    <p:extLst>
      <p:ext uri="{BB962C8B-B14F-4D97-AF65-F5344CB8AC3E}">
        <p14:creationId xmlns:p14="http://schemas.microsoft.com/office/powerpoint/2010/main" val="1190759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9.3Python</a:t>
            </a:r>
            <a:r>
              <a:rPr lang="zh-CN" altLang="en-US" dirty="0"/>
              <a:t>与数据分析案例</a:t>
            </a:r>
          </a:p>
        </p:txBody>
      </p:sp>
      <p:sp>
        <p:nvSpPr>
          <p:cNvPr id="3" name="内容占位符 2"/>
          <p:cNvSpPr>
            <a:spLocks noGrp="1"/>
          </p:cNvSpPr>
          <p:nvPr>
            <p:ph idx="1"/>
          </p:nvPr>
        </p:nvSpPr>
        <p:spPr/>
        <p:txBody>
          <a:bodyPr>
            <a:normAutofit/>
          </a:bodyPr>
          <a:lstStyle/>
          <a:p>
            <a:pPr marL="0" indent="0">
              <a:buNone/>
            </a:pPr>
            <a:r>
              <a:rPr lang="zh-CN" altLang="en-US" dirty="0"/>
              <a:t>获取股票数据</a:t>
            </a:r>
            <a:endParaRPr lang="en-US" altLang="zh-CN" dirty="0"/>
          </a:p>
        </p:txBody>
      </p:sp>
      <p:pic>
        <p:nvPicPr>
          <p:cNvPr id="4" name="图片 3" descr="图形用户界面, 文本, 应用程序, 电子邮件&#10;&#10;描述已自动生成">
            <a:extLst>
              <a:ext uri="{FF2B5EF4-FFF2-40B4-BE49-F238E27FC236}">
                <a16:creationId xmlns:a16="http://schemas.microsoft.com/office/drawing/2014/main" id="{63307DBF-657D-9C3E-E1D6-5B3979DE961A}"/>
              </a:ext>
            </a:extLst>
          </p:cNvPr>
          <p:cNvPicPr/>
          <p:nvPr/>
        </p:nvPicPr>
        <p:blipFill>
          <a:blip r:embed="rId2"/>
          <a:stretch>
            <a:fillRect/>
          </a:stretch>
        </p:blipFill>
        <p:spPr>
          <a:xfrm>
            <a:off x="2914650" y="1095375"/>
            <a:ext cx="9020175" cy="5591175"/>
          </a:xfrm>
          <a:prstGeom prst="rect">
            <a:avLst/>
          </a:prstGeom>
          <a:ln w="25400" cap="sq">
            <a:solidFill>
              <a:srgbClr val="000000"/>
            </a:solidFill>
            <a:prstDash val="solid"/>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979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9.3Python</a:t>
            </a:r>
            <a:r>
              <a:rPr lang="zh-CN" altLang="en-US" dirty="0"/>
              <a:t>与数据分析案例</a:t>
            </a:r>
          </a:p>
        </p:txBody>
      </p:sp>
      <p:sp>
        <p:nvSpPr>
          <p:cNvPr id="3" name="内容占位符 2"/>
          <p:cNvSpPr>
            <a:spLocks noGrp="1"/>
          </p:cNvSpPr>
          <p:nvPr>
            <p:ph idx="1"/>
          </p:nvPr>
        </p:nvSpPr>
        <p:spPr/>
        <p:txBody>
          <a:bodyPr>
            <a:normAutofit/>
          </a:bodyPr>
          <a:lstStyle/>
          <a:p>
            <a:pPr marL="0" indent="0">
              <a:buNone/>
            </a:pPr>
            <a:r>
              <a:rPr lang="zh-CN" altLang="en-US" dirty="0"/>
              <a:t>获取的特定股票信息</a:t>
            </a:r>
            <a:endParaRPr lang="en-US" altLang="zh-CN" dirty="0"/>
          </a:p>
        </p:txBody>
      </p:sp>
      <p:pic>
        <p:nvPicPr>
          <p:cNvPr id="5" name="图片 4" descr="图形用户界面, 文本, 应用程序&#10;&#10;描述已自动生成">
            <a:extLst>
              <a:ext uri="{FF2B5EF4-FFF2-40B4-BE49-F238E27FC236}">
                <a16:creationId xmlns:a16="http://schemas.microsoft.com/office/drawing/2014/main" id="{87133E84-507D-F2B6-6CD1-9E8FF73C85BA}"/>
              </a:ext>
            </a:extLst>
          </p:cNvPr>
          <p:cNvPicPr>
            <a:picLocks noChangeAspect="1"/>
          </p:cNvPicPr>
          <p:nvPr/>
        </p:nvPicPr>
        <p:blipFill>
          <a:blip r:embed="rId2"/>
          <a:stretch>
            <a:fillRect/>
          </a:stretch>
        </p:blipFill>
        <p:spPr>
          <a:xfrm>
            <a:off x="371475" y="1685925"/>
            <a:ext cx="6950648" cy="2095500"/>
          </a:xfrm>
          <a:prstGeom prst="rect">
            <a:avLst/>
          </a:prstGeom>
          <a:ln w="254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6" name="图片 5" descr="表格&#10;&#10;描述已自动生成">
            <a:extLst>
              <a:ext uri="{FF2B5EF4-FFF2-40B4-BE49-F238E27FC236}">
                <a16:creationId xmlns:a16="http://schemas.microsoft.com/office/drawing/2014/main" id="{4736B61E-E542-460B-2F3E-8A216302947A}"/>
              </a:ext>
            </a:extLst>
          </p:cNvPr>
          <p:cNvPicPr>
            <a:picLocks noChangeAspect="1"/>
          </p:cNvPicPr>
          <p:nvPr/>
        </p:nvPicPr>
        <p:blipFill>
          <a:blip r:embed="rId3"/>
          <a:stretch>
            <a:fillRect/>
          </a:stretch>
        </p:blipFill>
        <p:spPr>
          <a:xfrm>
            <a:off x="5534025" y="3218097"/>
            <a:ext cx="6657975" cy="3549415"/>
          </a:xfrm>
          <a:prstGeom prst="rect">
            <a:avLst/>
          </a:prstGeom>
          <a:ln w="25400" cap="sq">
            <a:solidFill>
              <a:srgbClr val="000000"/>
            </a:solidFill>
            <a:prstDash val="solid"/>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5465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9.3Python</a:t>
            </a:r>
            <a:r>
              <a:rPr lang="zh-CN" altLang="en-US" dirty="0"/>
              <a:t>与数据分析案例</a:t>
            </a:r>
          </a:p>
        </p:txBody>
      </p:sp>
      <p:sp>
        <p:nvSpPr>
          <p:cNvPr id="3" name="内容占位符 2"/>
          <p:cNvSpPr>
            <a:spLocks noGrp="1"/>
          </p:cNvSpPr>
          <p:nvPr>
            <p:ph idx="1"/>
          </p:nvPr>
        </p:nvSpPr>
        <p:spPr/>
        <p:txBody>
          <a:bodyPr>
            <a:normAutofit/>
          </a:bodyPr>
          <a:lstStyle/>
          <a:p>
            <a:pPr marL="0" indent="0">
              <a:buNone/>
            </a:pPr>
            <a:r>
              <a:rPr lang="en-US" altLang="zh-CN" dirty="0"/>
              <a:t>9.3.1</a:t>
            </a:r>
            <a:r>
              <a:rPr lang="zh-CN" altLang="en-US" dirty="0"/>
              <a:t>夏普比率</a:t>
            </a:r>
          </a:p>
          <a:p>
            <a:pPr marL="0" indent="457200">
              <a:buNone/>
            </a:pPr>
            <a:r>
              <a:rPr lang="zh-CN" altLang="en-US" dirty="0"/>
              <a:t>在量化投资中，夏普比率指的是基金绩效评价标准化指标，它通过将一项投资的实际或预期回报，与无风险投资</a:t>
            </a:r>
            <a:r>
              <a:rPr lang="en-US" altLang="zh-CN" dirty="0"/>
              <a:t>(</a:t>
            </a:r>
            <a:r>
              <a:rPr lang="zh-CN" altLang="en-US" dirty="0"/>
              <a:t>如债券</a:t>
            </a:r>
            <a:r>
              <a:rPr lang="en-US" altLang="zh-CN" dirty="0"/>
              <a:t>)</a:t>
            </a:r>
            <a:r>
              <a:rPr lang="zh-CN" altLang="en-US" dirty="0"/>
              <a:t>的回报进行比较来实现的。它将两种回报率进行比较，将投资组合的标准差考虑在内，以便让投资者了解他因承担与股票投资相关的额外风险而获得的额外收益</a:t>
            </a:r>
            <a:r>
              <a:rPr lang="en-US" altLang="zh-CN" dirty="0"/>
              <a:t>(</a:t>
            </a:r>
            <a:r>
              <a:rPr lang="zh-CN" altLang="en-US" dirty="0"/>
              <a:t>如果有的话</a:t>
            </a:r>
            <a:r>
              <a:rPr lang="en-US" altLang="zh-CN" dirty="0"/>
              <a:t>)</a:t>
            </a:r>
            <a:r>
              <a:rPr lang="zh-CN" altLang="en-US" dirty="0"/>
              <a:t>。</a:t>
            </a:r>
          </a:p>
          <a:p>
            <a:pPr marL="0" indent="457200">
              <a:buNone/>
            </a:pPr>
            <a:r>
              <a:rPr lang="zh-CN" altLang="en-US" dirty="0"/>
              <a:t>夏普比率越高，说明在承担一定风险的情况下，所获得的超额回报越高。反之，如果夏普比率很小甚至为负，说明承担一定的风险所获的超额回报很小或者没有超额回报。</a:t>
            </a:r>
          </a:p>
        </p:txBody>
      </p:sp>
    </p:spTree>
    <p:extLst>
      <p:ext uri="{BB962C8B-B14F-4D97-AF65-F5344CB8AC3E}">
        <p14:creationId xmlns:p14="http://schemas.microsoft.com/office/powerpoint/2010/main" val="397323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9.3Python</a:t>
            </a:r>
            <a:r>
              <a:rPr lang="zh-CN" altLang="en-US" dirty="0"/>
              <a:t>与数据分析案例</a:t>
            </a:r>
          </a:p>
        </p:txBody>
      </p:sp>
      <p:sp>
        <p:nvSpPr>
          <p:cNvPr id="3" name="内容占位符 2"/>
          <p:cNvSpPr>
            <a:spLocks noGrp="1"/>
          </p:cNvSpPr>
          <p:nvPr>
            <p:ph idx="1"/>
          </p:nvPr>
        </p:nvSpPr>
        <p:spPr/>
        <p:txBody>
          <a:bodyPr>
            <a:normAutofit/>
          </a:bodyPr>
          <a:lstStyle/>
          <a:p>
            <a:pPr marL="0" indent="0">
              <a:buNone/>
            </a:pPr>
            <a:r>
              <a:rPr lang="zh-CN" altLang="en-US" dirty="0"/>
              <a:t>夏普比率的计算公式：</a:t>
            </a:r>
          </a:p>
          <a:p>
            <a:pPr marL="0" indent="0">
              <a:buNone/>
            </a:pPr>
            <a:r>
              <a:rPr lang="zh-CN" altLang="en-US" dirty="0"/>
              <a:t>其中表示股票回报率，表示基准收益率，表示超额收益标准差。</a:t>
            </a:r>
          </a:p>
        </p:txBody>
      </p:sp>
      <p:pic>
        <p:nvPicPr>
          <p:cNvPr id="19458" name="Picture 2">
            <a:extLst>
              <a:ext uri="{FF2B5EF4-FFF2-40B4-BE49-F238E27FC236}">
                <a16:creationId xmlns:a16="http://schemas.microsoft.com/office/drawing/2014/main" id="{567C58E6-10AB-8C99-7CF8-0FB86CF20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049" y="741225"/>
            <a:ext cx="2905126" cy="1000654"/>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descr="图形用户界面, 文本, 应用程序, 电子邮件&#10;&#10;描述已自动生成">
            <a:extLst>
              <a:ext uri="{FF2B5EF4-FFF2-40B4-BE49-F238E27FC236}">
                <a16:creationId xmlns:a16="http://schemas.microsoft.com/office/drawing/2014/main" id="{6E46C521-912B-DA32-406D-5E875DC7465C}"/>
              </a:ext>
            </a:extLst>
          </p:cNvPr>
          <p:cNvPicPr>
            <a:picLocks noChangeAspect="1"/>
          </p:cNvPicPr>
          <p:nvPr/>
        </p:nvPicPr>
        <p:blipFill>
          <a:blip r:embed="rId3"/>
          <a:stretch>
            <a:fillRect/>
          </a:stretch>
        </p:blipFill>
        <p:spPr>
          <a:xfrm>
            <a:off x="469899" y="2311240"/>
            <a:ext cx="7997825" cy="4528484"/>
          </a:xfrm>
          <a:prstGeom prst="rect">
            <a:avLst/>
          </a:prstGeom>
          <a:ln w="25400" cap="sq">
            <a:solidFill>
              <a:srgbClr val="000000"/>
            </a:solidFill>
            <a:prstDash val="solid"/>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622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a:xfrm>
            <a:off x="371475" y="1095375"/>
            <a:ext cx="11563350" cy="5600700"/>
          </a:xfrm>
        </p:spPr>
        <p:txBody>
          <a:bodyPr>
            <a:normAutofit/>
          </a:bodyPr>
          <a:lstStyle/>
          <a:p>
            <a:pPr marL="0" indent="0">
              <a:buNone/>
            </a:pPr>
            <a:r>
              <a:rPr lang="en-US" altLang="zh-CN" dirty="0"/>
              <a:t>9.2.1NumPy</a:t>
            </a:r>
          </a:p>
          <a:p>
            <a:pPr marL="0" indent="457200">
              <a:buNone/>
            </a:pPr>
            <a:r>
              <a:rPr lang="en-US" altLang="zh-CN" dirty="0"/>
              <a:t>NumPy(Numerical Python)</a:t>
            </a:r>
            <a:r>
              <a:rPr lang="zh-CN" altLang="en-US" dirty="0"/>
              <a:t>是</a:t>
            </a:r>
            <a:r>
              <a:rPr lang="en-US" altLang="zh-CN" dirty="0"/>
              <a:t>Python</a:t>
            </a:r>
            <a:r>
              <a:rPr lang="zh-CN" altLang="en-US" dirty="0"/>
              <a:t>科学计算的基础包。</a:t>
            </a:r>
            <a:endParaRPr lang="en-US" altLang="zh-CN" dirty="0"/>
          </a:p>
          <a:p>
            <a:pPr marL="0" indent="457200">
              <a:buNone/>
            </a:pPr>
            <a:r>
              <a:rPr lang="en-US" altLang="zh-CN" dirty="0"/>
              <a:t>NumPy</a:t>
            </a:r>
            <a:r>
              <a:rPr lang="zh-CN" altLang="en-US" dirty="0"/>
              <a:t>提供了两种基本的对象：</a:t>
            </a:r>
            <a:r>
              <a:rPr lang="en-US" altLang="zh-CN" dirty="0" err="1"/>
              <a:t>ndarray</a:t>
            </a:r>
            <a:r>
              <a:rPr lang="en-US" altLang="zh-CN" dirty="0"/>
              <a:t>(n-dimensional array object)</a:t>
            </a:r>
            <a:r>
              <a:rPr lang="zh-CN" altLang="en-US" dirty="0"/>
              <a:t>和</a:t>
            </a:r>
            <a:r>
              <a:rPr lang="en-US" altLang="zh-CN" dirty="0" err="1"/>
              <a:t>ufunc</a:t>
            </a:r>
            <a:r>
              <a:rPr lang="en-US" altLang="zh-CN" dirty="0"/>
              <a:t>(universal function object)</a:t>
            </a:r>
            <a:r>
              <a:rPr lang="zh-CN" altLang="en-US" dirty="0"/>
              <a:t>。</a:t>
            </a:r>
            <a:endParaRPr lang="en-US" altLang="zh-CN" dirty="0"/>
          </a:p>
          <a:p>
            <a:pPr marL="0" indent="457200">
              <a:buNone/>
            </a:pPr>
            <a:r>
              <a:rPr lang="en-US" altLang="zh-CN" dirty="0" err="1"/>
              <a:t>ndarray</a:t>
            </a:r>
            <a:r>
              <a:rPr lang="zh-CN" altLang="en-US" dirty="0"/>
              <a:t>是存储单一数据类型的多维数组，而</a:t>
            </a:r>
            <a:r>
              <a:rPr lang="en-US" altLang="zh-CN" dirty="0" err="1"/>
              <a:t>ufunc</a:t>
            </a:r>
            <a:r>
              <a:rPr lang="zh-CN" altLang="en-US" dirty="0"/>
              <a:t>则是能够对数组进行处理的函数。</a:t>
            </a:r>
            <a:endParaRPr lang="en-US" altLang="zh-CN" dirty="0"/>
          </a:p>
          <a:p>
            <a:pPr marL="0" indent="457200">
              <a:buNone/>
            </a:pPr>
            <a:r>
              <a:rPr lang="zh-CN" altLang="en-US" dirty="0"/>
              <a:t>而</a:t>
            </a:r>
            <a:r>
              <a:rPr lang="en-US" altLang="zh-CN" dirty="0"/>
              <a:t>SciPy</a:t>
            </a:r>
            <a:r>
              <a:rPr lang="zh-CN" altLang="en-US" dirty="0"/>
              <a:t>则是在</a:t>
            </a:r>
            <a:r>
              <a:rPr lang="en-US" altLang="zh-CN" dirty="0"/>
              <a:t>NumPy</a:t>
            </a:r>
            <a:r>
              <a:rPr lang="zh-CN" altLang="en-US" dirty="0"/>
              <a:t>库的基础上增加了众多的数学、科学以及工程计算中常用的库函数。</a:t>
            </a:r>
          </a:p>
        </p:txBody>
      </p:sp>
    </p:spTree>
    <p:extLst>
      <p:ext uri="{BB962C8B-B14F-4D97-AF65-F5344CB8AC3E}">
        <p14:creationId xmlns:p14="http://schemas.microsoft.com/office/powerpoint/2010/main" val="1962155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9.3Python</a:t>
            </a:r>
            <a:r>
              <a:rPr lang="zh-CN" altLang="en-US" dirty="0"/>
              <a:t>与数据分析案例</a:t>
            </a:r>
          </a:p>
        </p:txBody>
      </p:sp>
      <p:sp>
        <p:nvSpPr>
          <p:cNvPr id="3" name="内容占位符 2"/>
          <p:cNvSpPr>
            <a:spLocks noGrp="1"/>
          </p:cNvSpPr>
          <p:nvPr>
            <p:ph idx="1"/>
          </p:nvPr>
        </p:nvSpPr>
        <p:spPr/>
        <p:txBody>
          <a:bodyPr>
            <a:normAutofit/>
          </a:bodyPr>
          <a:lstStyle/>
          <a:p>
            <a:pPr marL="0" indent="0">
              <a:buNone/>
            </a:pPr>
            <a:r>
              <a:rPr lang="en-US" altLang="zh-CN" dirty="0"/>
              <a:t>9.3.2</a:t>
            </a:r>
            <a:r>
              <a:rPr lang="zh-CN" altLang="en-US" dirty="0"/>
              <a:t>信息比率</a:t>
            </a:r>
          </a:p>
          <a:p>
            <a:pPr marL="0" indent="457200">
              <a:buNone/>
            </a:pPr>
            <a:r>
              <a:rPr lang="zh-CN" altLang="en-US" dirty="0"/>
              <a:t>信息比率是一种评估比率，衡量的是主动策略优于基准的表现水平，它表示单位主动风险所带来的超额收益，信息比率反映基金超过基准的程度。较高的信息比率表示所需的一致性水平，而较低的信息比率则相反。许多投资者在根据其偏好的风险状况选择交易所交易基金</a:t>
            </a:r>
            <a:r>
              <a:rPr lang="en-US" altLang="zh-CN" dirty="0"/>
              <a:t>(ETF)</a:t>
            </a:r>
            <a:r>
              <a:rPr lang="zh-CN" altLang="en-US" dirty="0"/>
              <a:t>或共同基金时使用信息比率。当然，过去的表现不是未来业绩的指标，但</a:t>
            </a:r>
            <a:r>
              <a:rPr lang="en-US" altLang="zh-CN" dirty="0"/>
              <a:t>IR(</a:t>
            </a:r>
            <a:r>
              <a:rPr lang="zh-CN" altLang="en-US" dirty="0"/>
              <a:t>信息比率</a:t>
            </a:r>
            <a:r>
              <a:rPr lang="en-US" altLang="zh-CN" dirty="0"/>
              <a:t>)</a:t>
            </a:r>
            <a:r>
              <a:rPr lang="zh-CN" altLang="en-US" dirty="0"/>
              <a:t>用于确定投资组合是否超过基准指数基金。</a:t>
            </a:r>
          </a:p>
          <a:p>
            <a:pPr marL="0" indent="457200">
              <a:buNone/>
            </a:pPr>
            <a:r>
              <a:rPr lang="zh-CN" altLang="en-US" dirty="0"/>
              <a:t>信息比率也有其局限性，将多只基金与一个基准进行比较很难理解，因为这些基金可能有不同的证券，每个部门的资产配置不同以及投资的切入点不同。与任何单一的财务比率一样，最好同时查看其他类型的比率和其他财务指标，以做出更全面、更明智的投资决策。</a:t>
            </a:r>
          </a:p>
        </p:txBody>
      </p:sp>
    </p:spTree>
    <p:extLst>
      <p:ext uri="{BB962C8B-B14F-4D97-AF65-F5344CB8AC3E}">
        <p14:creationId xmlns:p14="http://schemas.microsoft.com/office/powerpoint/2010/main" val="3193772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9.3Python</a:t>
            </a:r>
            <a:r>
              <a:rPr lang="zh-CN" altLang="en-US" dirty="0"/>
              <a:t>与数据分析案例</a:t>
            </a:r>
          </a:p>
        </p:txBody>
      </p:sp>
      <p:sp>
        <p:nvSpPr>
          <p:cNvPr id="3" name="内容占位符 2"/>
          <p:cNvSpPr>
            <a:spLocks noGrp="1"/>
          </p:cNvSpPr>
          <p:nvPr>
            <p:ph idx="1"/>
          </p:nvPr>
        </p:nvSpPr>
        <p:spPr/>
        <p:txBody>
          <a:bodyPr>
            <a:normAutofit/>
          </a:bodyPr>
          <a:lstStyle/>
          <a:p>
            <a:pPr marL="0" indent="0">
              <a:buNone/>
            </a:pPr>
            <a:r>
              <a:rPr lang="zh-CN" altLang="en-US" dirty="0"/>
              <a:t>信息比率的计算公式：</a:t>
            </a:r>
          </a:p>
          <a:p>
            <a:pPr marL="0" indent="0">
              <a:buNone/>
            </a:pPr>
            <a:r>
              <a:rPr lang="zh-CN" altLang="en-US" dirty="0"/>
              <a:t>其中为策略收益，为基准收益，两者之差为主动收益，为跟踪误差。</a:t>
            </a:r>
            <a:endParaRPr lang="en-US" altLang="zh-CN" dirty="0"/>
          </a:p>
          <a:p>
            <a:pPr marL="0" indent="0">
              <a:buNone/>
            </a:pPr>
            <a:r>
              <a:rPr lang="zh-CN" altLang="en-US" dirty="0"/>
              <a:t>定义信息比率参数的计算函数</a:t>
            </a:r>
          </a:p>
        </p:txBody>
      </p:sp>
      <p:pic>
        <p:nvPicPr>
          <p:cNvPr id="20482" name="Picture 2">
            <a:extLst>
              <a:ext uri="{FF2B5EF4-FFF2-40B4-BE49-F238E27FC236}">
                <a16:creationId xmlns:a16="http://schemas.microsoft.com/office/drawing/2014/main" id="{A8D50CA3-F6DE-29E6-C71E-419911992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817725"/>
            <a:ext cx="2228850" cy="830753"/>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图形用户界面, 文本, 应用程序&#10;&#10;描述已自动生成">
            <a:extLst>
              <a:ext uri="{FF2B5EF4-FFF2-40B4-BE49-F238E27FC236}">
                <a16:creationId xmlns:a16="http://schemas.microsoft.com/office/drawing/2014/main" id="{6D978F77-6745-5DE7-3918-F48CF5B8BD2B}"/>
              </a:ext>
            </a:extLst>
          </p:cNvPr>
          <p:cNvPicPr/>
          <p:nvPr/>
        </p:nvPicPr>
        <p:blipFill>
          <a:blip r:embed="rId3"/>
          <a:stretch>
            <a:fillRect/>
          </a:stretch>
        </p:blipFill>
        <p:spPr>
          <a:xfrm>
            <a:off x="5092700" y="2783378"/>
            <a:ext cx="7099300" cy="4029075"/>
          </a:xfrm>
          <a:prstGeom prst="rect">
            <a:avLst/>
          </a:prstGeom>
          <a:ln w="25400" cap="sq">
            <a:solidFill>
              <a:srgbClr val="000000"/>
            </a:solidFill>
            <a:prstDash val="solid"/>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5700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9.3Python</a:t>
            </a:r>
            <a:r>
              <a:rPr lang="zh-CN" altLang="en-US" dirty="0"/>
              <a:t>与数据分析案例</a:t>
            </a:r>
          </a:p>
        </p:txBody>
      </p:sp>
      <p:sp>
        <p:nvSpPr>
          <p:cNvPr id="3" name="内容占位符 2"/>
          <p:cNvSpPr>
            <a:spLocks noGrp="1"/>
          </p:cNvSpPr>
          <p:nvPr>
            <p:ph idx="1"/>
          </p:nvPr>
        </p:nvSpPr>
        <p:spPr/>
        <p:txBody>
          <a:bodyPr>
            <a:normAutofit/>
          </a:bodyPr>
          <a:lstStyle/>
          <a:p>
            <a:pPr marL="0" indent="0">
              <a:buNone/>
            </a:pPr>
            <a:r>
              <a:rPr lang="zh-CN" altLang="en-US" dirty="0"/>
              <a:t>计算信息比率</a:t>
            </a:r>
          </a:p>
        </p:txBody>
      </p:sp>
      <p:pic>
        <p:nvPicPr>
          <p:cNvPr id="6" name="图片 5" descr="图形用户界面, 文本, 应用程序, 电子邮件&#10;&#10;描述已自动生成">
            <a:extLst>
              <a:ext uri="{FF2B5EF4-FFF2-40B4-BE49-F238E27FC236}">
                <a16:creationId xmlns:a16="http://schemas.microsoft.com/office/drawing/2014/main" id="{955BD8AB-7E77-7757-AF25-A1F2401003BC}"/>
              </a:ext>
            </a:extLst>
          </p:cNvPr>
          <p:cNvPicPr/>
          <p:nvPr/>
        </p:nvPicPr>
        <p:blipFill>
          <a:blip r:embed="rId2"/>
          <a:stretch>
            <a:fillRect/>
          </a:stretch>
        </p:blipFill>
        <p:spPr>
          <a:xfrm>
            <a:off x="3095625" y="990600"/>
            <a:ext cx="8562975" cy="5338365"/>
          </a:xfrm>
          <a:prstGeom prst="rect">
            <a:avLst/>
          </a:prstGeom>
          <a:ln w="25400" cap="sq">
            <a:solidFill>
              <a:srgbClr val="000000"/>
            </a:solidFill>
            <a:prstDash val="solid"/>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0323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9.3Python</a:t>
            </a:r>
            <a:r>
              <a:rPr lang="zh-CN" altLang="en-US" dirty="0"/>
              <a:t>与数据分析案例</a:t>
            </a:r>
          </a:p>
        </p:txBody>
      </p:sp>
      <p:sp>
        <p:nvSpPr>
          <p:cNvPr id="3" name="内容占位符 2"/>
          <p:cNvSpPr>
            <a:spLocks noGrp="1"/>
          </p:cNvSpPr>
          <p:nvPr>
            <p:ph idx="1"/>
          </p:nvPr>
        </p:nvSpPr>
        <p:spPr/>
        <p:txBody>
          <a:bodyPr>
            <a:normAutofit/>
          </a:bodyPr>
          <a:lstStyle/>
          <a:p>
            <a:pPr marL="0" indent="0">
              <a:buNone/>
            </a:pPr>
            <a:r>
              <a:rPr lang="en-US" altLang="zh-CN" dirty="0"/>
              <a:t>9.3.3</a:t>
            </a:r>
            <a:r>
              <a:rPr lang="zh-CN" altLang="en-US" dirty="0"/>
              <a:t>基于遗传算法改进下的多因子选股量化交易策略案例解析</a:t>
            </a:r>
            <a:endParaRPr lang="en-US" altLang="zh-CN" dirty="0"/>
          </a:p>
          <a:p>
            <a:pPr marL="0" indent="457200">
              <a:buNone/>
            </a:pPr>
            <a:r>
              <a:rPr lang="zh-CN" altLang="en-US" dirty="0"/>
              <a:t>风险和收益是股市投资中两个非常重要的考虑因素。以下将构建模型，同时考虑风险和收益两大属性，进行股票投资。通过检验和筛选出十一个财务指标作为核心因子，对以上因子赋等权重，从而得到股票的综合风格指数，再利用</a:t>
            </a:r>
            <a:r>
              <a:rPr lang="en-US" altLang="zh-CN" dirty="0"/>
              <a:t>OBV</a:t>
            </a:r>
            <a:r>
              <a:rPr lang="zh-CN" altLang="en-US" dirty="0"/>
              <a:t>与双均线组成</a:t>
            </a:r>
            <a:r>
              <a:rPr lang="en-US" altLang="zh-CN" dirty="0"/>
              <a:t>O-K</a:t>
            </a:r>
            <a:r>
              <a:rPr lang="zh-CN" altLang="en-US" dirty="0"/>
              <a:t>选股，通过技术指标进行进一步筛选，构建本期投资模型。同时我们在保证收益最大的前提条件下，引用遗传算法进行优化，构建遗传算法下的 </a:t>
            </a:r>
            <a:r>
              <a:rPr lang="en-US" altLang="zh-CN" dirty="0"/>
              <a:t>RSI </a:t>
            </a:r>
            <a:r>
              <a:rPr lang="zh-CN" altLang="en-US" dirty="0"/>
              <a:t>动态止损模型，从而对投资风险进行阻隔，以此保证能够得到较高的收益。</a:t>
            </a:r>
          </a:p>
          <a:p>
            <a:pPr marL="0" indent="457200">
              <a:buNone/>
            </a:pPr>
            <a:r>
              <a:rPr lang="zh-CN" altLang="en-US" dirty="0"/>
              <a:t>以下内容均在</a:t>
            </a:r>
            <a:r>
              <a:rPr lang="en-US" altLang="zh-CN" dirty="0" err="1"/>
              <a:t>MindGo</a:t>
            </a:r>
            <a:r>
              <a:rPr lang="zh-CN" altLang="en-US" dirty="0"/>
              <a:t>平台进行量化交易的相关操作</a:t>
            </a:r>
            <a:r>
              <a:rPr lang="en-US" altLang="zh-CN" dirty="0"/>
              <a:t>(http://quant.10jqka.com.cn/platform/html/home.html)</a:t>
            </a:r>
            <a:r>
              <a:rPr lang="zh-CN" altLang="en-US" dirty="0"/>
              <a:t>。</a:t>
            </a:r>
          </a:p>
        </p:txBody>
      </p:sp>
    </p:spTree>
    <p:extLst>
      <p:ext uri="{BB962C8B-B14F-4D97-AF65-F5344CB8AC3E}">
        <p14:creationId xmlns:p14="http://schemas.microsoft.com/office/powerpoint/2010/main" val="4187413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9.3Python</a:t>
            </a:r>
            <a:r>
              <a:rPr lang="zh-CN" altLang="en-US" dirty="0"/>
              <a:t>与数据分析案例</a:t>
            </a:r>
          </a:p>
        </p:txBody>
      </p:sp>
      <p:sp>
        <p:nvSpPr>
          <p:cNvPr id="3" name="内容占位符 2"/>
          <p:cNvSpPr>
            <a:spLocks noGrp="1"/>
          </p:cNvSpPr>
          <p:nvPr>
            <p:ph idx="1"/>
          </p:nvPr>
        </p:nvSpPr>
        <p:spPr/>
        <p:txBody>
          <a:bodyPr>
            <a:normAutofit/>
          </a:bodyPr>
          <a:lstStyle/>
          <a:p>
            <a:pPr marL="0" indent="0">
              <a:buNone/>
            </a:pPr>
            <a:r>
              <a:rPr lang="en-US" altLang="zh-CN" dirty="0"/>
              <a:t>9.3.3.1</a:t>
            </a:r>
            <a:r>
              <a:rPr lang="zh-CN" altLang="en-US" dirty="0"/>
              <a:t>构建理论模型</a:t>
            </a:r>
          </a:p>
          <a:p>
            <a:pPr marL="0" indent="457200">
              <a:buNone/>
            </a:pPr>
            <a:r>
              <a:rPr lang="zh-CN" altLang="en-US" dirty="0"/>
              <a:t>构建风险量化 选股模型，并以经过遗传算法优化的相对强弱指标</a:t>
            </a:r>
            <a:r>
              <a:rPr lang="en-US" altLang="zh-CN" dirty="0"/>
              <a:t>RSI</a:t>
            </a:r>
            <a:r>
              <a:rPr lang="zh-CN" altLang="en-US" dirty="0"/>
              <a:t>作为止损指标，搭建最终 的量化投资理论模型。</a:t>
            </a:r>
          </a:p>
          <a:p>
            <a:pPr marL="0" indent="457200">
              <a:buNone/>
            </a:pPr>
            <a:r>
              <a:rPr lang="zh-CN" altLang="en-US" dirty="0"/>
              <a:t>在投资模型构建的基础上，进行止损模型搭建。即在保证收益的情况下尽可 能减少风险。引用遗传算法优化止损模型，以相对强弱指数</a:t>
            </a:r>
            <a:r>
              <a:rPr lang="en-US" altLang="zh-CN" dirty="0"/>
              <a:t>RSI</a:t>
            </a:r>
            <a:r>
              <a:rPr lang="zh-CN" altLang="en-US" dirty="0"/>
              <a:t>作为止损衡量标准，相对强弱指数</a:t>
            </a:r>
            <a:r>
              <a:rPr lang="en-US" altLang="zh-CN" dirty="0"/>
              <a:t>RSI</a:t>
            </a:r>
            <a:r>
              <a:rPr lang="zh-CN" altLang="en-US" dirty="0"/>
              <a:t>是根据一定时期内上涨点数和涨跌点数之和的比率制作出的一种技术曲线，能够反映出市场在一定时期内的景气程度，对该模型进行修正得到优化后的止损模型。</a:t>
            </a:r>
          </a:p>
          <a:p>
            <a:pPr marL="0" indent="457200">
              <a:buNone/>
            </a:pPr>
            <a:r>
              <a:rPr lang="zh-CN" altLang="en-US" dirty="0"/>
              <a:t>通过收益和风险条件下的共同控制得到最终的量化投资模型。</a:t>
            </a:r>
          </a:p>
        </p:txBody>
      </p:sp>
    </p:spTree>
    <p:extLst>
      <p:ext uri="{BB962C8B-B14F-4D97-AF65-F5344CB8AC3E}">
        <p14:creationId xmlns:p14="http://schemas.microsoft.com/office/powerpoint/2010/main" val="75154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9.3Python</a:t>
            </a:r>
            <a:r>
              <a:rPr lang="zh-CN" altLang="en-US" dirty="0"/>
              <a:t>与数据分析案例</a:t>
            </a:r>
          </a:p>
        </p:txBody>
      </p:sp>
      <p:sp>
        <p:nvSpPr>
          <p:cNvPr id="3" name="内容占位符 2"/>
          <p:cNvSpPr>
            <a:spLocks noGrp="1"/>
          </p:cNvSpPr>
          <p:nvPr>
            <p:ph idx="1"/>
          </p:nvPr>
        </p:nvSpPr>
        <p:spPr/>
        <p:txBody>
          <a:bodyPr>
            <a:normAutofit/>
          </a:bodyPr>
          <a:lstStyle/>
          <a:p>
            <a:pPr marL="0" indent="0">
              <a:buNone/>
            </a:pPr>
            <a:r>
              <a:rPr lang="en-US" altLang="zh-CN" dirty="0"/>
              <a:t>9.3.3.2</a:t>
            </a:r>
            <a:r>
              <a:rPr lang="zh-CN" altLang="en-US" dirty="0"/>
              <a:t>筛选因子</a:t>
            </a:r>
            <a:endParaRPr lang="en-US" altLang="zh-CN" dirty="0"/>
          </a:p>
          <a:p>
            <a:pPr marL="0" indent="0">
              <a:buNone/>
            </a:pPr>
            <a:r>
              <a:rPr lang="en-US" altLang="zh-CN" dirty="0"/>
              <a:t>9.3.3.3</a:t>
            </a:r>
            <a:r>
              <a:rPr lang="zh-CN" altLang="en-US" dirty="0"/>
              <a:t>策略流程分析</a:t>
            </a:r>
            <a:endParaRPr lang="en-US" altLang="zh-CN" dirty="0"/>
          </a:p>
          <a:p>
            <a:pPr marL="0" indent="0">
              <a:buNone/>
            </a:pPr>
            <a:r>
              <a:rPr lang="en-US" altLang="zh-CN" dirty="0"/>
              <a:t>9.3.3.4</a:t>
            </a:r>
            <a:r>
              <a:rPr lang="zh-CN" altLang="en-US" dirty="0"/>
              <a:t>回测结果分析</a:t>
            </a:r>
          </a:p>
        </p:txBody>
      </p:sp>
    </p:spTree>
    <p:extLst>
      <p:ext uri="{BB962C8B-B14F-4D97-AF65-F5344CB8AC3E}">
        <p14:creationId xmlns:p14="http://schemas.microsoft.com/office/powerpoint/2010/main" val="2174331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本章习题</a:t>
            </a:r>
          </a:p>
        </p:txBody>
      </p:sp>
      <p:sp>
        <p:nvSpPr>
          <p:cNvPr id="3" name="内容占位符 2"/>
          <p:cNvSpPr>
            <a:spLocks noGrp="1"/>
          </p:cNvSpPr>
          <p:nvPr>
            <p:ph idx="1"/>
          </p:nvPr>
        </p:nvSpPr>
        <p:spPr/>
        <p:txBody>
          <a:bodyPr>
            <a:normAutofit fontScale="92500" lnSpcReduction="10000"/>
          </a:bodyPr>
          <a:lstStyle/>
          <a:p>
            <a:pPr marL="0" indent="0">
              <a:buNone/>
            </a:pPr>
            <a:r>
              <a:rPr lang="en-US" altLang="zh-CN" dirty="0"/>
              <a:t>1. </a:t>
            </a:r>
            <a:r>
              <a:rPr lang="zh-CN" altLang="en-US" dirty="0"/>
              <a:t>简述</a:t>
            </a:r>
            <a:r>
              <a:rPr lang="en-US" altLang="zh-CN" dirty="0"/>
              <a:t>NumPy</a:t>
            </a:r>
            <a:r>
              <a:rPr lang="zh-CN" altLang="en-US" dirty="0"/>
              <a:t>的</a:t>
            </a:r>
            <a:r>
              <a:rPr lang="en-US" altLang="zh-CN" dirty="0" err="1"/>
              <a:t>ndarray</a:t>
            </a:r>
            <a:r>
              <a:rPr lang="zh-CN" altLang="en-US" dirty="0"/>
              <a:t>数组的特点；</a:t>
            </a:r>
          </a:p>
          <a:p>
            <a:pPr marL="0" indent="0">
              <a:buNone/>
            </a:pPr>
            <a:r>
              <a:rPr lang="en-US" altLang="zh-CN" dirty="0"/>
              <a:t>2. </a:t>
            </a:r>
            <a:r>
              <a:rPr lang="zh-CN" altLang="en-US" dirty="0"/>
              <a:t>简述</a:t>
            </a:r>
            <a:r>
              <a:rPr lang="en-US" altLang="zh-CN" dirty="0"/>
              <a:t>pandas</a:t>
            </a:r>
            <a:r>
              <a:rPr lang="zh-CN" altLang="en-US" dirty="0"/>
              <a:t>的特点；</a:t>
            </a:r>
          </a:p>
          <a:p>
            <a:pPr marL="0" indent="0">
              <a:buNone/>
            </a:pPr>
            <a:r>
              <a:rPr lang="en-US" altLang="zh-CN" dirty="0"/>
              <a:t>3. </a:t>
            </a:r>
            <a:r>
              <a:rPr lang="zh-CN" altLang="en-US" dirty="0"/>
              <a:t>创建一个一维的且长度为</a:t>
            </a:r>
            <a:r>
              <a:rPr lang="en-US" altLang="zh-CN" dirty="0"/>
              <a:t>10</a:t>
            </a:r>
            <a:r>
              <a:rPr lang="zh-CN" altLang="en-US" dirty="0"/>
              <a:t>的</a:t>
            </a:r>
            <a:r>
              <a:rPr lang="en-US" altLang="zh-CN" dirty="0" err="1"/>
              <a:t>ndarray</a:t>
            </a:r>
            <a:r>
              <a:rPr lang="zh-CN" altLang="en-US" dirty="0"/>
              <a:t>数组，其中的所有元素都为</a:t>
            </a:r>
            <a:r>
              <a:rPr lang="en-US" altLang="zh-CN" dirty="0"/>
              <a:t>0</a:t>
            </a:r>
            <a:r>
              <a:rPr lang="zh-CN" altLang="en-US" dirty="0"/>
              <a:t>；</a:t>
            </a:r>
          </a:p>
          <a:p>
            <a:pPr marL="0" indent="0">
              <a:buNone/>
            </a:pPr>
            <a:r>
              <a:rPr lang="en-US" altLang="zh-CN" dirty="0"/>
              <a:t>4. </a:t>
            </a:r>
            <a:r>
              <a:rPr lang="zh-CN" altLang="en-US" dirty="0"/>
              <a:t>将上一题中创建的数组中，第偶数位的所有元素的值变为</a:t>
            </a:r>
            <a:r>
              <a:rPr lang="en-US" altLang="zh-CN" dirty="0"/>
              <a:t>1</a:t>
            </a:r>
            <a:r>
              <a:rPr lang="zh-CN" altLang="en-US" dirty="0"/>
              <a:t>；</a:t>
            </a:r>
          </a:p>
          <a:p>
            <a:pPr marL="0" indent="0">
              <a:buNone/>
            </a:pPr>
            <a:r>
              <a:rPr lang="en-US" altLang="zh-CN" dirty="0"/>
              <a:t>5. </a:t>
            </a:r>
            <a:r>
              <a:rPr lang="zh-CN" altLang="en-US" dirty="0"/>
              <a:t>请利用</a:t>
            </a:r>
            <a:r>
              <a:rPr lang="en-US" altLang="zh-CN" dirty="0"/>
              <a:t>pandas</a:t>
            </a:r>
            <a:r>
              <a:rPr lang="zh-CN" altLang="en-US" dirty="0"/>
              <a:t>来生成一个三行一列的列向量</a:t>
            </a:r>
            <a:r>
              <a:rPr lang="en-US" altLang="zh-CN" dirty="0"/>
              <a:t>(series)</a:t>
            </a:r>
            <a:r>
              <a:rPr lang="zh-CN" altLang="en-US" dirty="0"/>
              <a:t>，列向量的行标是</a:t>
            </a:r>
            <a:r>
              <a:rPr lang="en-US" altLang="zh-CN" dirty="0" err="1"/>
              <a:t>a,b,c</a:t>
            </a:r>
            <a:r>
              <a:rPr lang="zh-CN" altLang="en-US" dirty="0"/>
              <a:t>，每列的值是</a:t>
            </a:r>
            <a:r>
              <a:rPr lang="en-US" altLang="zh-CN" dirty="0"/>
              <a:t>1,2,3</a:t>
            </a:r>
            <a:r>
              <a:rPr lang="zh-CN" altLang="en-US" dirty="0"/>
              <a:t>；</a:t>
            </a:r>
          </a:p>
          <a:p>
            <a:pPr marL="0" indent="0">
              <a:buNone/>
            </a:pPr>
            <a:r>
              <a:rPr lang="en-US" altLang="zh-CN" dirty="0"/>
              <a:t>6. </a:t>
            </a:r>
            <a:r>
              <a:rPr lang="zh-CN" altLang="en-US" dirty="0"/>
              <a:t>请利用</a:t>
            </a:r>
            <a:r>
              <a:rPr lang="en-US" altLang="zh-CN" dirty="0"/>
              <a:t>pandas</a:t>
            </a:r>
            <a:r>
              <a:rPr lang="zh-CN" altLang="en-US" dirty="0"/>
              <a:t>来把两个三行一列的列向量合并成一个六行一列的列向量；</a:t>
            </a:r>
          </a:p>
          <a:p>
            <a:pPr marL="0" indent="0">
              <a:buNone/>
            </a:pPr>
            <a:r>
              <a:rPr lang="en-US" altLang="zh-CN" dirty="0"/>
              <a:t>7. </a:t>
            </a:r>
            <a:r>
              <a:rPr lang="zh-CN" altLang="en-US" dirty="0"/>
              <a:t>请利用</a:t>
            </a:r>
            <a:r>
              <a:rPr lang="en-US" altLang="zh-CN" dirty="0"/>
              <a:t>pandas</a:t>
            </a:r>
            <a:r>
              <a:rPr lang="zh-CN" altLang="en-US" dirty="0"/>
              <a:t>生成一个三行三列的单位矩阵</a:t>
            </a:r>
            <a:r>
              <a:rPr lang="en-US" altLang="zh-CN" dirty="0"/>
              <a:t>(</a:t>
            </a:r>
            <a:r>
              <a:rPr lang="en-US" altLang="zh-CN" dirty="0" err="1"/>
              <a:t>dataframe</a:t>
            </a:r>
            <a:r>
              <a:rPr lang="en-US" altLang="zh-CN" dirty="0"/>
              <a:t>)</a:t>
            </a:r>
            <a:r>
              <a:rPr lang="zh-CN" altLang="en-US" dirty="0"/>
              <a:t>，矩阵的行标是</a:t>
            </a:r>
            <a:r>
              <a:rPr lang="en-US" altLang="zh-CN" dirty="0" err="1"/>
              <a:t>a,b,c</a:t>
            </a:r>
            <a:r>
              <a:rPr lang="zh-CN" altLang="en-US" dirty="0"/>
              <a:t>，矩阵的列标是</a:t>
            </a:r>
            <a:r>
              <a:rPr lang="en-US" altLang="zh-CN" dirty="0" err="1"/>
              <a:t>e,f,g</a:t>
            </a:r>
            <a:r>
              <a:rPr lang="zh-CN" altLang="en-US" dirty="0"/>
              <a:t>；</a:t>
            </a:r>
          </a:p>
          <a:p>
            <a:pPr marL="0" indent="0">
              <a:buNone/>
            </a:pPr>
            <a:r>
              <a:rPr lang="en-US" altLang="zh-CN" dirty="0"/>
              <a:t>8. </a:t>
            </a:r>
            <a:r>
              <a:rPr lang="zh-CN" altLang="en-US" dirty="0"/>
              <a:t>请自行创建一组长度为</a:t>
            </a:r>
            <a:r>
              <a:rPr lang="en-US" altLang="zh-CN" dirty="0"/>
              <a:t>50</a:t>
            </a:r>
            <a:r>
              <a:rPr lang="zh-CN" altLang="en-US"/>
              <a:t>的随机数组，并计算其平均数、中位数、标准差、方差。</a:t>
            </a:r>
            <a:endParaRPr lang="zh-CN" altLang="en-US" dirty="0"/>
          </a:p>
        </p:txBody>
      </p:sp>
    </p:spTree>
    <p:extLst>
      <p:ext uri="{BB962C8B-B14F-4D97-AF65-F5344CB8AC3E}">
        <p14:creationId xmlns:p14="http://schemas.microsoft.com/office/powerpoint/2010/main" val="334813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a:xfrm>
            <a:off x="371475" y="1095375"/>
            <a:ext cx="11563350" cy="5600700"/>
          </a:xfrm>
        </p:spPr>
        <p:txBody>
          <a:bodyPr>
            <a:normAutofit/>
          </a:bodyPr>
          <a:lstStyle/>
          <a:p>
            <a:pPr marL="0" indent="0">
              <a:buNone/>
            </a:pPr>
            <a:r>
              <a:rPr lang="en-US" altLang="zh-CN" dirty="0"/>
              <a:t>9.2.1.1ndarray</a:t>
            </a:r>
            <a:r>
              <a:rPr lang="zh-CN" altLang="en-US" dirty="0"/>
              <a:t>对象</a:t>
            </a:r>
          </a:p>
          <a:p>
            <a:pPr marL="0" indent="457200">
              <a:buNone/>
            </a:pPr>
            <a:r>
              <a:rPr lang="en-US" altLang="zh-CN" dirty="0"/>
              <a:t>1. </a:t>
            </a:r>
            <a:r>
              <a:rPr lang="en-US" altLang="zh-CN" dirty="0" err="1"/>
              <a:t>ndarray</a:t>
            </a:r>
            <a:r>
              <a:rPr lang="zh-CN" altLang="en-US" dirty="0"/>
              <a:t>对象的概念</a:t>
            </a:r>
          </a:p>
          <a:p>
            <a:pPr marL="0" indent="457200">
              <a:buNone/>
            </a:pPr>
            <a:r>
              <a:rPr lang="en-US" altLang="zh-CN" dirty="0"/>
              <a:t>NumPy</a:t>
            </a:r>
            <a:r>
              <a:rPr lang="zh-CN" altLang="en-US" dirty="0"/>
              <a:t>库的基础就是</a:t>
            </a:r>
            <a:r>
              <a:rPr lang="en-US" altLang="zh-CN" dirty="0" err="1"/>
              <a:t>ndarray</a:t>
            </a:r>
            <a:r>
              <a:rPr lang="zh-CN" altLang="en-US" dirty="0"/>
              <a:t>对象，它的特点有：</a:t>
            </a:r>
          </a:p>
          <a:p>
            <a:pPr marL="0" indent="457200">
              <a:buNone/>
            </a:pPr>
            <a:r>
              <a:rPr lang="en-US" altLang="zh-CN" dirty="0"/>
              <a:t>(1) </a:t>
            </a:r>
            <a:r>
              <a:rPr lang="en-US" altLang="zh-CN" dirty="0" err="1"/>
              <a:t>ndarray</a:t>
            </a:r>
            <a:r>
              <a:rPr lang="zh-CN" altLang="en-US" dirty="0"/>
              <a:t>对象用于存放同类型元素的多维数组；</a:t>
            </a:r>
          </a:p>
          <a:p>
            <a:pPr marL="0" indent="457200">
              <a:buNone/>
            </a:pPr>
            <a:r>
              <a:rPr lang="en-US" altLang="zh-CN" dirty="0"/>
              <a:t>(2) </a:t>
            </a:r>
            <a:r>
              <a:rPr lang="en-US" altLang="zh-CN" dirty="0" err="1"/>
              <a:t>ndarray</a:t>
            </a:r>
            <a:r>
              <a:rPr lang="zh-CN" altLang="en-US" dirty="0"/>
              <a:t>中的每个元素在内存中都有相同存储大小的区域；</a:t>
            </a:r>
          </a:p>
          <a:p>
            <a:pPr marL="0" indent="457200">
              <a:buNone/>
            </a:pPr>
            <a:r>
              <a:rPr lang="en-US" altLang="zh-CN" dirty="0"/>
              <a:t>(3) </a:t>
            </a:r>
            <a:r>
              <a:rPr lang="en-US" altLang="zh-CN" dirty="0" err="1"/>
              <a:t>ndarray</a:t>
            </a:r>
            <a:r>
              <a:rPr lang="zh-CN" altLang="en-US" dirty="0"/>
              <a:t>内部结构</a:t>
            </a:r>
            <a:r>
              <a:rPr lang="en-US" altLang="zh-CN" dirty="0"/>
              <a:t>:</a:t>
            </a:r>
            <a:r>
              <a:rPr lang="zh-CN" altLang="en-US" dirty="0"/>
              <a:t>一个指向数据</a:t>
            </a:r>
            <a:r>
              <a:rPr lang="en-US" altLang="zh-CN" dirty="0"/>
              <a:t>(</a:t>
            </a:r>
            <a:r>
              <a:rPr lang="zh-CN" altLang="en-US" dirty="0"/>
              <a:t>内存或内存映射文件中的一块数据</a:t>
            </a:r>
            <a:r>
              <a:rPr lang="en-US" altLang="zh-CN" dirty="0"/>
              <a:t>)</a:t>
            </a:r>
            <a:r>
              <a:rPr lang="zh-CN" altLang="en-US" dirty="0"/>
              <a:t>的指针、数据类型或</a:t>
            </a:r>
            <a:r>
              <a:rPr lang="en-US" altLang="zh-CN" dirty="0" err="1"/>
              <a:t>dtype</a:t>
            </a:r>
            <a:r>
              <a:rPr lang="en-US" altLang="zh-CN" dirty="0"/>
              <a:t>.</a:t>
            </a:r>
            <a:r>
              <a:rPr lang="zh-CN" altLang="en-US" dirty="0"/>
              <a:t>个表示数组形状</a:t>
            </a:r>
            <a:r>
              <a:rPr lang="en-US" altLang="zh-CN" dirty="0"/>
              <a:t>(shape)</a:t>
            </a:r>
            <a:r>
              <a:rPr lang="zh-CN" altLang="en-US" dirty="0"/>
              <a:t>的元组</a:t>
            </a:r>
            <a:r>
              <a:rPr lang="en-US" altLang="zh-CN" dirty="0"/>
              <a:t>(</a:t>
            </a:r>
            <a:r>
              <a:rPr lang="zh-CN" altLang="en-US" dirty="0"/>
              <a:t>即表示各维度大小的元组</a:t>
            </a:r>
            <a:r>
              <a:rPr lang="en-US" altLang="zh-CN" dirty="0"/>
              <a:t>)</a:t>
            </a:r>
            <a:r>
              <a:rPr lang="zh-CN" altLang="en-US" dirty="0"/>
              <a:t>和一个跨度元组</a:t>
            </a:r>
            <a:r>
              <a:rPr lang="en-US" altLang="zh-CN" dirty="0"/>
              <a:t>(stride)</a:t>
            </a:r>
            <a:r>
              <a:rPr lang="zh-CN" altLang="en-US" dirty="0"/>
              <a:t>，其中的整数指的是前进到当前维度下一个元素需要跨过的字节数。</a:t>
            </a:r>
          </a:p>
        </p:txBody>
      </p:sp>
    </p:spTree>
    <p:extLst>
      <p:ext uri="{BB962C8B-B14F-4D97-AF65-F5344CB8AC3E}">
        <p14:creationId xmlns:p14="http://schemas.microsoft.com/office/powerpoint/2010/main" val="372321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a:xfrm>
            <a:off x="161925" y="1095375"/>
            <a:ext cx="11772900" cy="5600700"/>
          </a:xfrm>
        </p:spPr>
        <p:txBody>
          <a:bodyPr>
            <a:normAutofit/>
          </a:bodyPr>
          <a:lstStyle/>
          <a:p>
            <a:pPr marL="0" indent="0">
              <a:buNone/>
            </a:pPr>
            <a:r>
              <a:rPr lang="en-US" altLang="zh-CN" dirty="0"/>
              <a:t>2. </a:t>
            </a:r>
            <a:r>
              <a:rPr lang="zh-CN" altLang="en-US" dirty="0"/>
              <a:t>创建</a:t>
            </a:r>
            <a:r>
              <a:rPr lang="en-US" altLang="zh-CN" dirty="0" err="1"/>
              <a:t>ndarray</a:t>
            </a:r>
            <a:r>
              <a:rPr lang="zh-CN" altLang="en-US" dirty="0"/>
              <a:t>对象</a:t>
            </a:r>
          </a:p>
          <a:p>
            <a:pPr marL="0" indent="0">
              <a:buNone/>
            </a:pPr>
            <a:r>
              <a:rPr lang="zh-CN" altLang="en-US" dirty="0"/>
              <a:t>创建一个</a:t>
            </a:r>
            <a:r>
              <a:rPr lang="en-US" altLang="zh-CN" dirty="0" err="1"/>
              <a:t>ndarray</a:t>
            </a:r>
            <a:r>
              <a:rPr lang="zh-CN" altLang="en-US" dirty="0"/>
              <a:t>对象只需调用</a:t>
            </a:r>
            <a:r>
              <a:rPr lang="en-US" altLang="zh-CN" dirty="0"/>
              <a:t>NumPy</a:t>
            </a:r>
            <a:r>
              <a:rPr lang="zh-CN" altLang="en-US" dirty="0"/>
              <a:t>的</a:t>
            </a:r>
            <a:r>
              <a:rPr lang="en-US" altLang="zh-CN" dirty="0"/>
              <a:t>array</a:t>
            </a:r>
            <a:r>
              <a:rPr lang="zh-CN" altLang="en-US" dirty="0"/>
              <a:t>函数即可：</a:t>
            </a:r>
          </a:p>
          <a:p>
            <a:pPr marL="0" indent="0">
              <a:buNone/>
            </a:pPr>
            <a:r>
              <a:rPr lang="en-US" altLang="zh-CN" dirty="0" err="1"/>
              <a:t>NumPy.array</a:t>
            </a:r>
            <a:r>
              <a:rPr lang="en-US" altLang="zh-CN" dirty="0"/>
              <a:t>(</a:t>
            </a:r>
            <a:r>
              <a:rPr lang="en-US" altLang="zh-CN" dirty="0" err="1"/>
              <a:t>object,dtype</a:t>
            </a:r>
            <a:r>
              <a:rPr lang="en-US" altLang="zh-CN" dirty="0"/>
              <a:t>=</a:t>
            </a:r>
            <a:r>
              <a:rPr lang="en-US" altLang="zh-CN" dirty="0" err="1"/>
              <a:t>None,copy</a:t>
            </a:r>
            <a:r>
              <a:rPr lang="en-US" altLang="zh-CN" dirty="0"/>
              <a:t>=</a:t>
            </a:r>
            <a:r>
              <a:rPr lang="en-US" altLang="zh-CN" dirty="0" err="1"/>
              <a:t>True,order</a:t>
            </a:r>
            <a:r>
              <a:rPr lang="en-US" altLang="zh-CN" dirty="0"/>
              <a:t>=</a:t>
            </a:r>
            <a:r>
              <a:rPr lang="en-US" altLang="zh-CN" dirty="0" err="1"/>
              <a:t>None,subok</a:t>
            </a:r>
            <a:r>
              <a:rPr lang="en-US" altLang="zh-CN" dirty="0"/>
              <a:t>=</a:t>
            </a:r>
            <a:r>
              <a:rPr lang="en-US" altLang="zh-CN" dirty="0" err="1"/>
              <a:t>False,ndmin</a:t>
            </a:r>
            <a:r>
              <a:rPr lang="en-US" altLang="zh-CN" dirty="0"/>
              <a:t>=0)</a:t>
            </a:r>
            <a:endParaRPr lang="zh-CN" altLang="en-US" dirty="0"/>
          </a:p>
        </p:txBody>
      </p:sp>
      <p:graphicFrame>
        <p:nvGraphicFramePr>
          <p:cNvPr id="4" name="表格 3">
            <a:extLst>
              <a:ext uri="{FF2B5EF4-FFF2-40B4-BE49-F238E27FC236}">
                <a16:creationId xmlns:a16="http://schemas.microsoft.com/office/drawing/2014/main" id="{8421C4D5-BC42-C8C4-D01D-3514BEA03A85}"/>
              </a:ext>
            </a:extLst>
          </p:cNvPr>
          <p:cNvGraphicFramePr>
            <a:graphicFrameLocks noGrp="1"/>
          </p:cNvGraphicFramePr>
          <p:nvPr>
            <p:extLst>
              <p:ext uri="{D42A27DB-BD31-4B8C-83A1-F6EECF244321}">
                <p14:modId xmlns:p14="http://schemas.microsoft.com/office/powerpoint/2010/main" val="2010294253"/>
              </p:ext>
            </p:extLst>
          </p:nvPr>
        </p:nvGraphicFramePr>
        <p:xfrm>
          <a:off x="2444294" y="2723894"/>
          <a:ext cx="7303412" cy="3972181"/>
        </p:xfrm>
        <a:graphic>
          <a:graphicData uri="http://schemas.openxmlformats.org/drawingml/2006/table">
            <a:tbl>
              <a:tblPr>
                <a:tableStyleId>{5C22544A-7EE6-4342-B048-85BDC9FD1C3A}</a:tableStyleId>
              </a:tblPr>
              <a:tblGrid>
                <a:gridCol w="1969000">
                  <a:extLst>
                    <a:ext uri="{9D8B030D-6E8A-4147-A177-3AD203B41FA5}">
                      <a16:colId xmlns:a16="http://schemas.microsoft.com/office/drawing/2014/main" val="874012481"/>
                    </a:ext>
                  </a:extLst>
                </a:gridCol>
                <a:gridCol w="5334412">
                  <a:extLst>
                    <a:ext uri="{9D8B030D-6E8A-4147-A177-3AD203B41FA5}">
                      <a16:colId xmlns:a16="http://schemas.microsoft.com/office/drawing/2014/main" val="3562033089"/>
                    </a:ext>
                  </a:extLst>
                </a:gridCol>
              </a:tblGrid>
              <a:tr h="0">
                <a:tc>
                  <a:txBody>
                    <a:bodyPr/>
                    <a:lstStyle/>
                    <a:p>
                      <a:pPr marL="0" marR="0" indent="0" algn="ctr">
                        <a:lnSpc>
                          <a:spcPct val="150000"/>
                        </a:lnSpc>
                        <a:spcBef>
                          <a:spcPts val="0"/>
                        </a:spcBef>
                        <a:spcAft>
                          <a:spcPts val="0"/>
                        </a:spcAft>
                      </a:pPr>
                      <a:r>
                        <a:rPr lang="zh-CN" altLang="en-US" sz="2000" kern="0">
                          <a:effectLst/>
                        </a:rPr>
                        <a:t>参数</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ctr">
                        <a:lnSpc>
                          <a:spcPct val="150000"/>
                        </a:lnSpc>
                        <a:spcBef>
                          <a:spcPts val="0"/>
                        </a:spcBef>
                        <a:spcAft>
                          <a:spcPts val="0"/>
                        </a:spcAft>
                      </a:pPr>
                      <a:r>
                        <a:rPr lang="zh-CN" altLang="en-US" sz="2000" kern="0">
                          <a:effectLst/>
                        </a:rPr>
                        <a:t>描述</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284563085"/>
                  </a:ext>
                </a:extLst>
              </a:tr>
              <a:tr h="0">
                <a:tc>
                  <a:txBody>
                    <a:bodyPr/>
                    <a:lstStyle/>
                    <a:p>
                      <a:pPr marL="0" marR="0" indent="0" algn="ctr">
                        <a:lnSpc>
                          <a:spcPct val="150000"/>
                        </a:lnSpc>
                        <a:spcBef>
                          <a:spcPts val="0"/>
                        </a:spcBef>
                        <a:spcAft>
                          <a:spcPts val="0"/>
                        </a:spcAft>
                      </a:pPr>
                      <a:r>
                        <a:rPr lang="en-US" sz="2000" kern="0">
                          <a:effectLst/>
                        </a:rPr>
                        <a:t>object</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数组或嵌套的数列</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450445430"/>
                  </a:ext>
                </a:extLst>
              </a:tr>
              <a:tr h="0">
                <a:tc>
                  <a:txBody>
                    <a:bodyPr/>
                    <a:lstStyle/>
                    <a:p>
                      <a:pPr marL="0" marR="0" indent="0" algn="ctr">
                        <a:lnSpc>
                          <a:spcPct val="150000"/>
                        </a:lnSpc>
                        <a:spcBef>
                          <a:spcPts val="0"/>
                        </a:spcBef>
                        <a:spcAft>
                          <a:spcPts val="0"/>
                        </a:spcAft>
                      </a:pPr>
                      <a:r>
                        <a:rPr lang="en-US" sz="2000" kern="0">
                          <a:effectLst/>
                        </a:rPr>
                        <a:t>dtype</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数组元素的数据类型</a:t>
                      </a:r>
                      <a:r>
                        <a:rPr lang="en-US" altLang="zh-CN" sz="2000" kern="0">
                          <a:effectLst/>
                        </a:rPr>
                        <a:t>(</a:t>
                      </a:r>
                      <a:r>
                        <a:rPr lang="zh-CN" altLang="en-US" sz="2000" kern="0">
                          <a:effectLst/>
                        </a:rPr>
                        <a:t>可选</a:t>
                      </a:r>
                      <a:r>
                        <a:rPr lang="en-US" altLang="zh-CN" sz="2000" kern="0">
                          <a:effectLst/>
                        </a:rPr>
                        <a:t>)</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814390793"/>
                  </a:ext>
                </a:extLst>
              </a:tr>
              <a:tr h="0">
                <a:tc>
                  <a:txBody>
                    <a:bodyPr/>
                    <a:lstStyle/>
                    <a:p>
                      <a:pPr marL="0" marR="0" indent="0" algn="ctr">
                        <a:lnSpc>
                          <a:spcPct val="150000"/>
                        </a:lnSpc>
                        <a:spcBef>
                          <a:spcPts val="0"/>
                        </a:spcBef>
                        <a:spcAft>
                          <a:spcPts val="0"/>
                        </a:spcAft>
                      </a:pPr>
                      <a:r>
                        <a:rPr lang="en-US" sz="2000" kern="0">
                          <a:effectLst/>
                        </a:rPr>
                        <a:t>copy</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对象是否需要复制</a:t>
                      </a:r>
                      <a:r>
                        <a:rPr lang="en-US" altLang="zh-CN" sz="2000" kern="0">
                          <a:effectLst/>
                        </a:rPr>
                        <a:t>(</a:t>
                      </a:r>
                      <a:r>
                        <a:rPr lang="zh-CN" altLang="en-US" sz="2000" kern="0">
                          <a:effectLst/>
                        </a:rPr>
                        <a:t>可选</a:t>
                      </a:r>
                      <a:r>
                        <a:rPr lang="en-US" altLang="zh-CN" sz="2000" kern="0">
                          <a:effectLst/>
                        </a:rPr>
                        <a:t>)</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314109046"/>
                  </a:ext>
                </a:extLst>
              </a:tr>
              <a:tr h="0">
                <a:tc>
                  <a:txBody>
                    <a:bodyPr/>
                    <a:lstStyle/>
                    <a:p>
                      <a:pPr marL="0" marR="0" indent="0" algn="ctr">
                        <a:lnSpc>
                          <a:spcPct val="150000"/>
                        </a:lnSpc>
                        <a:spcBef>
                          <a:spcPts val="0"/>
                        </a:spcBef>
                        <a:spcAft>
                          <a:spcPts val="0"/>
                        </a:spcAft>
                      </a:pPr>
                      <a:r>
                        <a:rPr lang="en-US" sz="2000" kern="0">
                          <a:effectLst/>
                        </a:rPr>
                        <a:t>prder</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创建数组的样式，</a:t>
                      </a:r>
                      <a:r>
                        <a:rPr lang="en-US" altLang="zh-CN" sz="2000" kern="0">
                          <a:effectLst/>
                        </a:rPr>
                        <a:t>C</a:t>
                      </a:r>
                      <a:r>
                        <a:rPr lang="zh-CN" altLang="en-US" sz="2000" kern="0">
                          <a:effectLst/>
                        </a:rPr>
                        <a:t>为行方向，</a:t>
                      </a:r>
                      <a:r>
                        <a:rPr lang="en-US" altLang="zh-CN" sz="2000" kern="0">
                          <a:effectLst/>
                        </a:rPr>
                        <a:t>F</a:t>
                      </a:r>
                      <a:r>
                        <a:rPr lang="zh-CN" altLang="en-US" sz="2000" kern="0">
                          <a:effectLst/>
                        </a:rPr>
                        <a:t>为列方向，</a:t>
                      </a:r>
                      <a:r>
                        <a:rPr lang="en-US" altLang="zh-CN" sz="2000" kern="0">
                          <a:effectLst/>
                        </a:rPr>
                        <a:t>A</a:t>
                      </a:r>
                      <a:r>
                        <a:rPr lang="zh-CN" altLang="en-US" sz="2000" kern="0">
                          <a:effectLst/>
                        </a:rPr>
                        <a:t>为任意方向</a:t>
                      </a:r>
                      <a:r>
                        <a:rPr lang="en-US" altLang="zh-CN" sz="2000" kern="0">
                          <a:effectLst/>
                        </a:rPr>
                        <a:t>(</a:t>
                      </a:r>
                      <a:r>
                        <a:rPr lang="zh-CN" altLang="en-US" sz="2000" kern="0">
                          <a:effectLst/>
                        </a:rPr>
                        <a:t>默认</a:t>
                      </a:r>
                      <a:r>
                        <a:rPr lang="en-US" altLang="zh-CN" sz="2000" kern="0">
                          <a:effectLst/>
                        </a:rPr>
                        <a:t>)</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111300922"/>
                  </a:ext>
                </a:extLst>
              </a:tr>
              <a:tr h="0">
                <a:tc>
                  <a:txBody>
                    <a:bodyPr/>
                    <a:lstStyle/>
                    <a:p>
                      <a:pPr marL="0" marR="0" indent="0" algn="ctr">
                        <a:lnSpc>
                          <a:spcPct val="150000"/>
                        </a:lnSpc>
                        <a:spcBef>
                          <a:spcPts val="0"/>
                        </a:spcBef>
                        <a:spcAft>
                          <a:spcPts val="0"/>
                        </a:spcAft>
                      </a:pPr>
                      <a:r>
                        <a:rPr lang="en-US" sz="2000" kern="0">
                          <a:effectLst/>
                        </a:rPr>
                        <a:t>subok</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a:effectLst/>
                        </a:rPr>
                        <a:t>默认返回一个与基类类型一致的数组</a:t>
                      </a:r>
                      <a:endParaRPr lang="zh-CN" alt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4137751859"/>
                  </a:ext>
                </a:extLst>
              </a:tr>
              <a:tr h="0">
                <a:tc>
                  <a:txBody>
                    <a:bodyPr/>
                    <a:lstStyle/>
                    <a:p>
                      <a:pPr marL="0" marR="0" indent="0" algn="ctr">
                        <a:lnSpc>
                          <a:spcPct val="150000"/>
                        </a:lnSpc>
                        <a:spcBef>
                          <a:spcPts val="0"/>
                        </a:spcBef>
                        <a:spcAft>
                          <a:spcPts val="0"/>
                        </a:spcAft>
                      </a:pPr>
                      <a:r>
                        <a:rPr lang="en-US" sz="2000" kern="0">
                          <a:effectLst/>
                        </a:rPr>
                        <a:t>ndmin</a:t>
                      </a:r>
                      <a:endParaRPr lang="en-US"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tc>
                  <a:txBody>
                    <a:bodyPr/>
                    <a:lstStyle/>
                    <a:p>
                      <a:pPr marL="0" marR="0" indent="0" algn="l">
                        <a:lnSpc>
                          <a:spcPct val="150000"/>
                        </a:lnSpc>
                        <a:spcBef>
                          <a:spcPts val="0"/>
                        </a:spcBef>
                        <a:spcAft>
                          <a:spcPts val="0"/>
                        </a:spcAft>
                      </a:pPr>
                      <a:r>
                        <a:rPr lang="zh-CN" altLang="en-US" sz="2000" kern="0" dirty="0">
                          <a:effectLst/>
                        </a:rPr>
                        <a:t>制定生成数组的最小维度</a:t>
                      </a:r>
                      <a:endPar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anchor="ctr"/>
                </a:tc>
                <a:extLst>
                  <a:ext uri="{0D108BD9-81ED-4DB2-BD59-A6C34878D82A}">
                    <a16:rowId xmlns:a16="http://schemas.microsoft.com/office/drawing/2014/main" val="294592709"/>
                  </a:ext>
                </a:extLst>
              </a:tr>
            </a:tbl>
          </a:graphicData>
        </a:graphic>
      </p:graphicFrame>
    </p:spTree>
    <p:extLst>
      <p:ext uri="{BB962C8B-B14F-4D97-AF65-F5344CB8AC3E}">
        <p14:creationId xmlns:p14="http://schemas.microsoft.com/office/powerpoint/2010/main" val="273435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a:xfrm>
            <a:off x="371475" y="1095375"/>
            <a:ext cx="11563350" cy="5600700"/>
          </a:xfrm>
        </p:spPr>
        <p:txBody>
          <a:bodyPr>
            <a:normAutofit/>
          </a:bodyPr>
          <a:lstStyle/>
          <a:p>
            <a:pPr marL="0" indent="0">
              <a:buNone/>
            </a:pPr>
            <a:r>
              <a:rPr lang="en-US" altLang="zh-CN" dirty="0"/>
              <a:t>3. </a:t>
            </a:r>
            <a:r>
              <a:rPr lang="en-US" altLang="zh-CN" dirty="0" err="1"/>
              <a:t>ndarray</a:t>
            </a:r>
            <a:r>
              <a:rPr lang="zh-CN" altLang="en-US" dirty="0"/>
              <a:t>对象的属性</a:t>
            </a:r>
          </a:p>
          <a:p>
            <a:pPr marL="0" indent="457200">
              <a:buNone/>
            </a:pPr>
            <a:r>
              <a:rPr lang="en-US" altLang="zh-CN" dirty="0" err="1"/>
              <a:t>ndarray</a:t>
            </a:r>
            <a:r>
              <a:rPr lang="zh-CN" altLang="en-US" dirty="0"/>
              <a:t>的维数称为秩</a:t>
            </a:r>
            <a:r>
              <a:rPr lang="en-US" altLang="zh-CN" dirty="0"/>
              <a:t>(rank)</a:t>
            </a:r>
            <a:r>
              <a:rPr lang="zh-CN" altLang="en-US" dirty="0"/>
              <a:t>，一维数组的秩为</a:t>
            </a:r>
            <a:r>
              <a:rPr lang="en-US" altLang="zh-CN" dirty="0"/>
              <a:t>1</a:t>
            </a:r>
            <a:r>
              <a:rPr lang="zh-CN" altLang="en-US" dirty="0"/>
              <a:t>，二维数组的秩为</a:t>
            </a:r>
            <a:r>
              <a:rPr lang="en-US" altLang="zh-CN" dirty="0"/>
              <a:t>2</a:t>
            </a:r>
            <a:r>
              <a:rPr lang="zh-CN" altLang="en-US" dirty="0"/>
              <a:t>，以此类推。在</a:t>
            </a:r>
            <a:r>
              <a:rPr lang="en-US" altLang="zh-CN" dirty="0"/>
              <a:t>NumPy</a:t>
            </a:r>
            <a:r>
              <a:rPr lang="zh-CN" altLang="en-US" dirty="0"/>
              <a:t>中，每一个线性的数组称为一个轴</a:t>
            </a:r>
            <a:r>
              <a:rPr lang="en-US" altLang="zh-CN" dirty="0"/>
              <a:t>(axes),</a:t>
            </a:r>
            <a:r>
              <a:rPr lang="zh-CN" altLang="en-US" dirty="0"/>
              <a:t>秩其实是描述轴的数量。比如说，二维数组相当于一个一维数组，而这个一维数组中每个元素又是一个一维数组。所以，这个一维数组就是</a:t>
            </a:r>
            <a:r>
              <a:rPr lang="en-US" altLang="zh-CN" dirty="0"/>
              <a:t>NumPy</a:t>
            </a:r>
            <a:r>
              <a:rPr lang="zh-CN" altLang="en-US" dirty="0"/>
              <a:t>中的轴，而轴的数量</a:t>
            </a:r>
            <a:r>
              <a:rPr lang="en-US" altLang="zh-CN" dirty="0"/>
              <a:t>——</a:t>
            </a:r>
            <a:r>
              <a:rPr lang="zh-CN" altLang="en-US" dirty="0"/>
              <a:t>秩，就是数组的维数。</a:t>
            </a:r>
          </a:p>
        </p:txBody>
      </p:sp>
    </p:spTree>
    <p:extLst>
      <p:ext uri="{BB962C8B-B14F-4D97-AF65-F5344CB8AC3E}">
        <p14:creationId xmlns:p14="http://schemas.microsoft.com/office/powerpoint/2010/main" val="1534271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9.2</a:t>
            </a:r>
            <a:r>
              <a:rPr lang="zh-CN" altLang="en-US" dirty="0"/>
              <a:t>常用数据分析类库</a:t>
            </a:r>
          </a:p>
        </p:txBody>
      </p:sp>
      <p:sp>
        <p:nvSpPr>
          <p:cNvPr id="3" name="内容占位符 2"/>
          <p:cNvSpPr>
            <a:spLocks noGrp="1"/>
          </p:cNvSpPr>
          <p:nvPr>
            <p:ph idx="1"/>
          </p:nvPr>
        </p:nvSpPr>
        <p:spPr>
          <a:xfrm>
            <a:off x="371475" y="1095375"/>
            <a:ext cx="11563350" cy="5600700"/>
          </a:xfrm>
        </p:spPr>
        <p:txBody>
          <a:bodyPr>
            <a:normAutofit fontScale="92500" lnSpcReduction="10000"/>
          </a:bodyPr>
          <a:lstStyle/>
          <a:p>
            <a:pPr marL="0" indent="0">
              <a:buNone/>
            </a:pPr>
            <a:r>
              <a:rPr lang="en-US" altLang="zh-CN" dirty="0"/>
              <a:t>3. </a:t>
            </a:r>
            <a:r>
              <a:rPr lang="en-US" altLang="zh-CN" dirty="0" err="1"/>
              <a:t>ndarray</a:t>
            </a:r>
            <a:r>
              <a:rPr lang="zh-CN" altLang="en-US" dirty="0"/>
              <a:t>对象的属性</a:t>
            </a:r>
            <a:endParaRPr lang="en-US" altLang="zh-CN" dirty="0"/>
          </a:p>
          <a:p>
            <a:pPr marL="0" indent="457200">
              <a:buNone/>
            </a:pPr>
            <a:r>
              <a:rPr lang="en-US" altLang="zh-CN" dirty="0" err="1"/>
              <a:t>ndarray</a:t>
            </a:r>
            <a:r>
              <a:rPr lang="zh-CN" altLang="en-US" dirty="0"/>
              <a:t>的常用属性有</a:t>
            </a:r>
            <a:r>
              <a:rPr lang="en-US" altLang="zh-CN" dirty="0" err="1"/>
              <a:t>dtype</a:t>
            </a:r>
            <a:r>
              <a:rPr lang="zh-CN" altLang="en-US" dirty="0"/>
              <a:t>、</a:t>
            </a:r>
            <a:r>
              <a:rPr lang="en-US" altLang="zh-CN" dirty="0"/>
              <a:t>shape</a:t>
            </a:r>
            <a:r>
              <a:rPr lang="zh-CN" altLang="en-US" dirty="0"/>
              <a:t>、</a:t>
            </a:r>
            <a:r>
              <a:rPr lang="en-US" altLang="zh-CN" dirty="0" err="1"/>
              <a:t>itemsize</a:t>
            </a:r>
            <a:r>
              <a:rPr lang="zh-CN" altLang="en-US" dirty="0"/>
              <a:t>、</a:t>
            </a:r>
            <a:r>
              <a:rPr lang="en-US" altLang="zh-CN" dirty="0" err="1"/>
              <a:t>ndim</a:t>
            </a:r>
            <a:r>
              <a:rPr lang="zh-CN" altLang="en-US" dirty="0"/>
              <a:t>、</a:t>
            </a:r>
            <a:r>
              <a:rPr lang="en-US" altLang="zh-CN" dirty="0" err="1"/>
              <a:t>nbytes</a:t>
            </a:r>
            <a:r>
              <a:rPr lang="zh-CN" altLang="en-US" dirty="0"/>
              <a:t>、</a:t>
            </a:r>
            <a:r>
              <a:rPr lang="en-US" altLang="zh-CN" dirty="0"/>
              <a:t>flags</a:t>
            </a:r>
            <a:r>
              <a:rPr lang="zh-CN" altLang="en-US" dirty="0"/>
              <a:t>等，它们的作用如下：</a:t>
            </a:r>
          </a:p>
          <a:p>
            <a:pPr marL="0" indent="457200">
              <a:buNone/>
            </a:pPr>
            <a:r>
              <a:rPr lang="en-US" altLang="zh-CN" dirty="0"/>
              <a:t>(1) </a:t>
            </a:r>
            <a:r>
              <a:rPr lang="en-US" altLang="zh-CN" dirty="0" err="1"/>
              <a:t>ndarray.dtype</a:t>
            </a:r>
            <a:r>
              <a:rPr lang="zh-CN" altLang="en-US" dirty="0"/>
              <a:t>属性表示</a:t>
            </a:r>
            <a:r>
              <a:rPr lang="en-US" altLang="zh-CN" dirty="0" err="1"/>
              <a:t>ndarray</a:t>
            </a:r>
            <a:r>
              <a:rPr lang="zh-CN" altLang="en-US" dirty="0"/>
              <a:t>对象的元素类型；</a:t>
            </a:r>
          </a:p>
          <a:p>
            <a:pPr marL="0" indent="457200">
              <a:buNone/>
            </a:pPr>
            <a:r>
              <a:rPr lang="en-US" altLang="zh-CN" dirty="0"/>
              <a:t>(2) </a:t>
            </a:r>
            <a:r>
              <a:rPr lang="en-US" altLang="zh-CN" dirty="0" err="1"/>
              <a:t>ndarray.size</a:t>
            </a:r>
            <a:r>
              <a:rPr lang="zh-CN" altLang="en-US" dirty="0"/>
              <a:t>属性表示数组元素的总个数；</a:t>
            </a:r>
          </a:p>
          <a:p>
            <a:pPr marL="0" indent="457200">
              <a:buNone/>
            </a:pPr>
            <a:r>
              <a:rPr lang="en-US" altLang="zh-CN" dirty="0"/>
              <a:t>(3) </a:t>
            </a:r>
            <a:r>
              <a:rPr lang="en-US" altLang="zh-CN" dirty="0" err="1"/>
              <a:t>ndarray.shape</a:t>
            </a:r>
            <a:r>
              <a:rPr lang="zh-CN" altLang="en-US" dirty="0"/>
              <a:t>属性表示数组的维度，返回一个元组，这个元组的长度就是维度的数目；</a:t>
            </a:r>
          </a:p>
          <a:p>
            <a:pPr marL="0" indent="457200">
              <a:buNone/>
            </a:pPr>
            <a:r>
              <a:rPr lang="en-US" altLang="zh-CN" dirty="0"/>
              <a:t>(4) </a:t>
            </a:r>
            <a:r>
              <a:rPr lang="en-US" altLang="zh-CN" dirty="0" err="1"/>
              <a:t>ndarray.itemsize</a:t>
            </a:r>
            <a:r>
              <a:rPr lang="zh-CN" altLang="en-US" dirty="0"/>
              <a:t>属性表示以字节的形式返回数组中每一个元素的大小，以字节为单位；</a:t>
            </a:r>
          </a:p>
          <a:p>
            <a:pPr marL="0" indent="457200">
              <a:buNone/>
            </a:pPr>
            <a:r>
              <a:rPr lang="en-US" altLang="zh-CN" dirty="0"/>
              <a:t>(5) </a:t>
            </a:r>
            <a:r>
              <a:rPr lang="en-US" altLang="zh-CN" dirty="0" err="1"/>
              <a:t>ndarray.ndim</a:t>
            </a:r>
            <a:r>
              <a:rPr lang="zh-CN" altLang="en-US" dirty="0"/>
              <a:t>属性用于返回数组的维数，等于秩；</a:t>
            </a:r>
          </a:p>
          <a:p>
            <a:pPr marL="0" indent="457200">
              <a:buNone/>
            </a:pPr>
            <a:r>
              <a:rPr lang="en-US" altLang="zh-CN" dirty="0"/>
              <a:t>(6) </a:t>
            </a:r>
            <a:r>
              <a:rPr lang="en-US" altLang="zh-CN" dirty="0" err="1"/>
              <a:t>ndarray.nbytes</a:t>
            </a:r>
            <a:r>
              <a:rPr lang="zh-CN" altLang="en-US" dirty="0"/>
              <a:t>属性表示数组中所有元素占用的字节数；</a:t>
            </a:r>
          </a:p>
          <a:p>
            <a:pPr marL="0" indent="457200">
              <a:buNone/>
            </a:pPr>
            <a:r>
              <a:rPr lang="en-US" altLang="zh-CN" dirty="0"/>
              <a:t>(7) </a:t>
            </a:r>
            <a:r>
              <a:rPr lang="en-US" altLang="zh-CN" dirty="0" err="1"/>
              <a:t>ndarray.flags</a:t>
            </a:r>
            <a:r>
              <a:rPr lang="zh-CN" altLang="en-US" dirty="0"/>
              <a:t>属性返回</a:t>
            </a:r>
            <a:r>
              <a:rPr lang="en-US" altLang="zh-CN" dirty="0" err="1"/>
              <a:t>ndarray</a:t>
            </a:r>
            <a:r>
              <a:rPr lang="zh-CN" altLang="en-US" dirty="0"/>
              <a:t>对象的内存信息。</a:t>
            </a:r>
          </a:p>
        </p:txBody>
      </p:sp>
    </p:spTree>
    <p:extLst>
      <p:ext uri="{BB962C8B-B14F-4D97-AF65-F5344CB8AC3E}">
        <p14:creationId xmlns:p14="http://schemas.microsoft.com/office/powerpoint/2010/main" val="41548151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U4ZGE3ZWI1YTA2NWM4NGEwZDdkNWU0YzI2ZmU4NDQ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TotalTime>
  <Words>5983</Words>
  <Application>Microsoft Office PowerPoint</Application>
  <PresentationFormat>宽屏</PresentationFormat>
  <Paragraphs>486</Paragraphs>
  <Slides>56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56</vt:i4>
      </vt:variant>
    </vt:vector>
  </HeadingPairs>
  <TitlesOfParts>
    <vt:vector size="63" baseType="lpstr">
      <vt:lpstr>等线</vt:lpstr>
      <vt:lpstr>微软雅黑</vt:lpstr>
      <vt:lpstr>Arial</vt:lpstr>
      <vt:lpstr>Calibri</vt:lpstr>
      <vt:lpstr>Calibri Light</vt:lpstr>
      <vt:lpstr>Times New Roman</vt:lpstr>
      <vt:lpstr>Office 主题​​</vt:lpstr>
      <vt:lpstr>第9章 Python与数据分析</vt:lpstr>
      <vt:lpstr>第9章 Python与数据分析</vt:lpstr>
      <vt:lpstr>PowerPoint 演示文稿</vt:lpstr>
      <vt:lpstr>9.1数据分析</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9.2常用数据分析类库</vt:lpstr>
      <vt:lpstr>9.3Python与数据分析案例</vt:lpstr>
      <vt:lpstr>9.3Python与数据分析案例</vt:lpstr>
      <vt:lpstr>9.3Python与数据分析案例</vt:lpstr>
      <vt:lpstr>9.3Python与数据分析案例</vt:lpstr>
      <vt:lpstr>9.3Python与数据分析案例</vt:lpstr>
      <vt:lpstr>9.3Python与数据分析案例</vt:lpstr>
      <vt:lpstr>9.3Python与数据分析案例</vt:lpstr>
      <vt:lpstr>9.3Python与数据分析案例</vt:lpstr>
      <vt:lpstr>9.3Python与数据分析案例</vt:lpstr>
      <vt:lpstr>9.3Python与数据分析案例</vt:lpstr>
      <vt:lpstr>9.3Python与数据分析案例</vt:lpstr>
      <vt:lpstr>本章习题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 l</dc:creator>
  <cp:lastModifiedBy>l l</cp:lastModifiedBy>
  <cp:revision>31</cp:revision>
  <dcterms:created xsi:type="dcterms:W3CDTF">2022-08-25T01:33:00Z</dcterms:created>
  <dcterms:modified xsi:type="dcterms:W3CDTF">2022-11-17T09:28:50Z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E72A4B38C19B4D43B5EA46A57579BD6D</vt:lpwstr>
  </property>
  <property fmtid="{D5CDD505-2E9C-101B-9397-08002B2CF9AE}" pid="3" name="KSOProductBuildVer">
    <vt:lpwstr>2052-11.1.0.12302</vt:lpwstr>
  </property>
</Properties>
</file>