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6" r:id="rId16"/>
    <p:sldId id="287" r:id="rId17"/>
    <p:sldId id="288" r:id="rId18"/>
    <p:sldId id="285" r:id="rId19"/>
    <p:sldId id="271" r:id="rId20"/>
    <p:sldId id="272" r:id="rId21"/>
    <p:sldId id="273" r:id="rId22"/>
    <p:sldId id="289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0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F2233-A51C-4182-8481-CFA0E8BD8F42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5C5AF-AE7C-4964-B29A-565CB991FB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686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B5C5AF-AE7C-4964-B29A-565CB991FBB0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9131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3E9017-971C-74BD-AF9C-B2D509BE91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5CBEF26-E743-A6E4-D46F-61B275401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48F8E7D-9771-EC11-666F-A2A12C030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AB07F5-ED7F-3FF3-C191-B461521E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BBE3C11-4E2B-4C3C-9205-C77BF8663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1044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279033-49DA-B0F6-A338-BA5F19596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6D7931-8067-59B0-138A-5885996746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C446E5-9842-617F-9E98-91366D42E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A46FEBF-BE4A-4343-A878-F94C61A6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D4BE84-A9AF-8AB5-8C14-7B4EC3A74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213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7FB4C04-BBAF-D705-6903-E55D25ACE1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867FECD-EF01-E5DE-9A13-503918C98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D0DC28-C3A1-923B-ED63-182659FF5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0FDB41C-1A6E-BEC0-4667-F475C563F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C81914-F633-A8CD-7D66-626883EF1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1777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34F425-B6A7-6631-45C0-6DC966A68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0CBDA2E-81C8-AE5B-4E3C-77F230837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006E327-B2F8-E665-A000-AD09E1BE2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E6A166-763D-D20F-E7E7-A74FA9AB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2B3639-684D-9CB1-D90F-65D9877D8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883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47B22F-A035-E1BE-2368-E418504E8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02F3F7C-672B-01E3-B5E0-12335894F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551896D-02F4-5282-F637-BF7C8B704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0CB613-F2FB-A507-7CD5-1B6EE6C2B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E7FBB56-FE76-1A94-E185-787096939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433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676BA8-B98C-1C67-3E58-6C5CED49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F362343-E102-3FB3-5941-840B8EEE8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F5DB553-045A-8E91-FD92-0EA88B080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7FAF7B8-6CBF-3140-7131-48EAD522B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3929B17-2B38-6FB8-8D51-03FCEB0EE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F4CE7E-107A-C3F2-00D0-B39BFC57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273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E6FCDA-C759-4F24-B9FE-F2846C5BC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7C876E9-20FE-6254-6DE6-1794AE63D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1B20596-3753-DC88-1346-EA3A542CE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62DC910-460F-8EDF-96C4-4D90F7B4C1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D37CC4C-FF8C-433F-BA70-9D9C52C8A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4EA32EB-155E-8D5D-E0AF-60002CD2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E3787DB-77E4-AF2F-7629-861C3CE6F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FAD3879-121C-D8AA-1061-5786579FD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903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54A183-06C6-1816-2F16-5A8B2D595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61413B2-2146-9829-7C60-0D4900F91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EB4EDB8-0400-400A-FFCF-86360FF6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1BA904F-C9A1-67C9-2696-C3BE0B292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86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9D40A18-36FF-09D2-D639-374552B37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FB69F4C-4C14-CAF6-04C0-3A9CCB4F1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7A3BF12-016F-50C0-7C14-001D92FF9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118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EC44B3-CA42-D993-0640-2939E0825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9C41D8E-7D72-AB38-7D55-DD958A169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4AEDC64-122B-E687-4108-87F05D02FE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DF38025-249F-CDDD-44C4-3F2C5DFC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7A0B9FB-E576-138E-4B22-539AD3F95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A6400D8-04F4-A753-7737-5D78E6F08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337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BFD04F-27A8-648F-3483-1308F90A7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AE4DE64-F1E1-3D53-54D9-846894662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7CFC46D-2676-009E-F8AD-E2E2DA9E5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672539E-D75E-BA41-9A4E-A542BCEE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22A07DF-E9C5-1E83-69E0-004D3B997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BFB8389-6606-12CE-71F8-EDF99BC9D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770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9F70C31-8273-3CAD-6575-7F19EC08C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977A68F-9AE1-7A1E-800F-23C1DDF0DA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599927-4C04-31F2-21E7-FC4126E62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1732AC-8717-417D-BFDC-F23DD4031A97}" type="datetimeFigureOut">
              <a:rPr lang="zh-CN" altLang="en-US" smtClean="0"/>
              <a:t>2024/4/2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CD37EC6-BC71-59D3-CECB-CBB1883B32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D4932C-4FC6-F778-A1FB-B0C0C0550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7073C7-1F11-48D2-AA0E-65C1A7C8A41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345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AE28EC-E71F-C78E-4FB5-220C615BF4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0D0304D-E543-6903-9BC1-461CFF4125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3956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D8072F-35A7-ED3B-91F4-559AC1FA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514988-BD4E-2D76-93A5-A90F6969A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3. </a:t>
            </a:r>
            <a:r>
              <a:rPr lang="zh-CN" altLang="en-US" dirty="0"/>
              <a:t>替换</a:t>
            </a:r>
            <a:endParaRPr lang="en-US" altLang="zh-CN" dirty="0"/>
          </a:p>
          <a:p>
            <a:r>
              <a:rPr lang="en-US" altLang="zh-CN" dirty="0"/>
              <a:t>replace()</a:t>
            </a:r>
            <a:r>
              <a:rPr lang="zh-CN" altLang="en-US" dirty="0"/>
              <a:t>：返回将所有</a:t>
            </a:r>
            <a:r>
              <a:rPr lang="en-US" altLang="zh-CN" dirty="0"/>
              <a:t>old</a:t>
            </a:r>
            <a:r>
              <a:rPr lang="zh-CN" altLang="en-US" dirty="0"/>
              <a:t>参数指定的子串替换为</a:t>
            </a:r>
            <a:r>
              <a:rPr lang="en-US" altLang="zh-CN" dirty="0"/>
              <a:t>new</a:t>
            </a:r>
            <a:r>
              <a:rPr lang="zh-CN" altLang="en-US" dirty="0"/>
              <a:t>参数指定的子串之后的新字符串，</a:t>
            </a:r>
            <a:r>
              <a:rPr lang="en-US" altLang="zh-CN" dirty="0"/>
              <a:t>count</a:t>
            </a:r>
            <a:r>
              <a:rPr lang="zh-CN" altLang="en-US" dirty="0"/>
              <a:t>参数表示替换的次数（默认为整个字符串））</a:t>
            </a:r>
            <a:endParaRPr lang="en-US" altLang="zh-CN" dirty="0"/>
          </a:p>
          <a:p>
            <a:pPr lvl="1"/>
            <a:r>
              <a:rPr lang="en-US" altLang="zh-CN" dirty="0"/>
              <a:t>replace(</a:t>
            </a:r>
            <a:r>
              <a:rPr lang="en-US" altLang="zh-CN" dirty="0" err="1"/>
              <a:t>old,new</a:t>
            </a:r>
            <a:r>
              <a:rPr lang="en-US" altLang="zh-CN" dirty="0"/>
              <a:t>[,count])</a:t>
            </a:r>
          </a:p>
          <a:p>
            <a:pPr lvl="1"/>
            <a:r>
              <a:rPr lang="en-US" altLang="zh-CN" dirty="0"/>
              <a:t>s=“</a:t>
            </a:r>
            <a:r>
              <a:rPr lang="zh-CN" altLang="en-US" dirty="0"/>
              <a:t>在吗？我在你寝室楼下，快来下来喝奶茶！</a:t>
            </a:r>
            <a:r>
              <a:rPr lang="en-US" altLang="zh-CN" dirty="0"/>
              <a:t>”</a:t>
            </a:r>
          </a:p>
          <a:p>
            <a:pPr lvl="1"/>
            <a:r>
              <a:rPr lang="en-US" altLang="zh-CN" dirty="0" err="1"/>
              <a:t>new_s</a:t>
            </a:r>
            <a:r>
              <a:rPr lang="en-US" altLang="zh-CN" dirty="0"/>
              <a:t>=</a:t>
            </a:r>
            <a:r>
              <a:rPr lang="en-US" altLang="zh-CN" dirty="0" err="1"/>
              <a:t>s.replace</a:t>
            </a:r>
            <a:r>
              <a:rPr lang="en-US" altLang="zh-CN" dirty="0"/>
              <a:t>(“</a:t>
            </a:r>
            <a:r>
              <a:rPr lang="zh-CN" altLang="en-US" dirty="0"/>
              <a:t>在吗？”</a:t>
            </a:r>
            <a:r>
              <a:rPr lang="en-US" altLang="zh-CN" dirty="0"/>
              <a:t>,”</a:t>
            </a:r>
            <a:r>
              <a:rPr lang="zh-CN" altLang="en-US" dirty="0"/>
              <a:t>想你！</a:t>
            </a:r>
            <a:r>
              <a:rPr lang="en-US" altLang="zh-CN" dirty="0"/>
              <a:t>”)</a:t>
            </a:r>
          </a:p>
          <a:p>
            <a:pPr lvl="1"/>
            <a:r>
              <a:rPr lang="en-US" altLang="zh-CN" dirty="0"/>
              <a:t>new_s1=</a:t>
            </a:r>
            <a:r>
              <a:rPr lang="en-US" altLang="zh-CN" dirty="0" err="1"/>
              <a:t>s.replace</a:t>
            </a:r>
            <a:r>
              <a:rPr lang="en-US" altLang="zh-CN" dirty="0"/>
              <a:t>('</a:t>
            </a:r>
            <a:r>
              <a:rPr lang="zh-CN" altLang="en-US" dirty="0"/>
              <a:t>下</a:t>
            </a:r>
            <a:r>
              <a:rPr lang="en-US" altLang="zh-CN" dirty="0"/>
              <a:t>','</a:t>
            </a:r>
            <a:r>
              <a:rPr lang="zh-CN" altLang="en-US" dirty="0"/>
              <a:t>上</a:t>
            </a:r>
            <a:r>
              <a:rPr lang="en-US" altLang="zh-CN" dirty="0"/>
              <a:t>',1)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5104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303476-D1D2-B707-0D25-70074FB26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388A76-44B7-0A7D-BF50-2D30304AF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1825625"/>
            <a:ext cx="11471564" cy="4351338"/>
          </a:xfrm>
        </p:spPr>
        <p:txBody>
          <a:bodyPr>
            <a:normAutofit/>
          </a:bodyPr>
          <a:lstStyle/>
          <a:p>
            <a:r>
              <a:rPr lang="en-US" altLang="zh-CN" dirty="0"/>
              <a:t>4. </a:t>
            </a:r>
            <a:r>
              <a:rPr lang="zh-CN" altLang="en-US" dirty="0"/>
              <a:t>判断（返回的都是布尔型）</a:t>
            </a:r>
            <a:endParaRPr lang="en-US" altLang="zh-CN" dirty="0"/>
          </a:p>
          <a:p>
            <a:r>
              <a:rPr lang="en-US" altLang="zh-CN" dirty="0" err="1"/>
              <a:t>istitle</a:t>
            </a:r>
            <a:r>
              <a:rPr lang="en-US" altLang="zh-CN" dirty="0"/>
              <a:t>()</a:t>
            </a:r>
            <a:r>
              <a:rPr lang="zh-CN" altLang="en-US" dirty="0"/>
              <a:t>：判断字符串中单词是否全首字母大写，其余字母均为小写</a:t>
            </a:r>
            <a:endParaRPr lang="en-US" altLang="zh-CN" dirty="0"/>
          </a:p>
          <a:p>
            <a:r>
              <a:rPr lang="en-US" altLang="zh-CN" dirty="0" err="1"/>
              <a:t>isupper</a:t>
            </a:r>
            <a:r>
              <a:rPr lang="en-US" altLang="zh-CN" dirty="0"/>
              <a:t>()</a:t>
            </a:r>
            <a:r>
              <a:rPr lang="zh-CN" altLang="en-US" dirty="0"/>
              <a:t>：判断字符串中字母是否全大写</a:t>
            </a:r>
            <a:endParaRPr lang="en-US" altLang="zh-CN" dirty="0"/>
          </a:p>
          <a:p>
            <a:r>
              <a:rPr lang="en-US" altLang="zh-CN" dirty="0" err="1"/>
              <a:t>islower</a:t>
            </a:r>
            <a:r>
              <a:rPr lang="en-US" altLang="zh-CN" dirty="0"/>
              <a:t>()</a:t>
            </a:r>
            <a:r>
              <a:rPr lang="zh-CN" altLang="en-US" dirty="0"/>
              <a:t> ：判断字符串中字母是否全小写</a:t>
            </a:r>
            <a:endParaRPr lang="en-US" altLang="zh-CN" dirty="0"/>
          </a:p>
          <a:p>
            <a:r>
              <a:rPr lang="en-US" altLang="zh-CN" dirty="0" err="1"/>
              <a:t>isalpha</a:t>
            </a:r>
            <a:r>
              <a:rPr lang="en-US" altLang="zh-CN" dirty="0"/>
              <a:t>()</a:t>
            </a:r>
            <a:r>
              <a:rPr lang="zh-CN" altLang="en-US" dirty="0"/>
              <a:t>：判断字符串是否全是字母（注意空格不是字母）</a:t>
            </a:r>
            <a:endParaRPr lang="en-US" altLang="zh-CN" dirty="0"/>
          </a:p>
          <a:p>
            <a:r>
              <a:rPr lang="en-US" altLang="zh-CN" dirty="0" err="1"/>
              <a:t>isspace</a:t>
            </a:r>
            <a:r>
              <a:rPr lang="en-US" altLang="zh-CN" dirty="0"/>
              <a:t>()</a:t>
            </a:r>
            <a:r>
              <a:rPr lang="zh-CN" altLang="en-US" dirty="0"/>
              <a:t>：判断是否是空白字符串（注意空格是空白字符串，转义字符</a:t>
            </a:r>
            <a:r>
              <a:rPr lang="en-US" altLang="zh-CN" dirty="0"/>
              <a:t>\n</a:t>
            </a:r>
            <a:r>
              <a:rPr lang="zh-CN" altLang="en-US" dirty="0"/>
              <a:t>等也是空白字符串，但是空字符串不是空白字符串）</a:t>
            </a:r>
            <a:endParaRPr lang="en-US" altLang="zh-CN" dirty="0"/>
          </a:p>
          <a:p>
            <a:r>
              <a:rPr lang="en-US" altLang="zh-CN" dirty="0" err="1"/>
              <a:t>isdigit</a:t>
            </a:r>
            <a:r>
              <a:rPr lang="en-US" altLang="zh-CN" dirty="0"/>
              <a:t>()</a:t>
            </a:r>
            <a:r>
              <a:rPr lang="zh-CN" altLang="en-US" dirty="0"/>
              <a:t>：</a:t>
            </a:r>
            <a:r>
              <a:rPr lang="en-US" altLang="zh-CN" dirty="0"/>
              <a:t> </a:t>
            </a:r>
            <a:r>
              <a:rPr lang="zh-CN" altLang="en-US" dirty="0"/>
              <a:t>返回字符串是否全数字（注意</a:t>
            </a:r>
            <a:r>
              <a:rPr lang="en-US" altLang="zh-CN" dirty="0"/>
              <a:t>2²</a:t>
            </a:r>
            <a:r>
              <a:rPr lang="zh-CN" altLang="en-US" dirty="0"/>
              <a:t>也能返回</a:t>
            </a:r>
            <a:r>
              <a:rPr lang="en-US" altLang="zh-CN" dirty="0"/>
              <a:t>True</a:t>
            </a:r>
            <a:r>
              <a:rPr lang="zh-CN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619065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F40DE3-3AE4-9384-FA17-97569B2EB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C5B45E-D2CA-7AAE-7A2C-9A75373AB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/>
              <a:t>5. </a:t>
            </a:r>
            <a:r>
              <a:rPr lang="zh-CN" altLang="en-US" dirty="0"/>
              <a:t>截取和切片</a:t>
            </a:r>
            <a:endParaRPr lang="en-US" altLang="zh-CN" dirty="0"/>
          </a:p>
          <a:p>
            <a:r>
              <a:rPr lang="en-US" altLang="zh-CN" dirty="0"/>
              <a:t>split()</a:t>
            </a:r>
            <a:r>
              <a:rPr lang="zh-CN" altLang="en-US" dirty="0"/>
              <a:t>：通过指定分隔符对字符串进行切片</a:t>
            </a:r>
            <a:endParaRPr lang="en-US" altLang="zh-CN" dirty="0"/>
          </a:p>
          <a:p>
            <a:r>
              <a:rPr lang="en-US" altLang="zh-CN" dirty="0"/>
              <a:t>split(</a:t>
            </a:r>
            <a:r>
              <a:rPr lang="en-US" altLang="zh-CN" dirty="0" err="1"/>
              <a:t>sep</a:t>
            </a:r>
            <a:r>
              <a:rPr lang="en-US" altLang="zh-CN" dirty="0"/>
              <a:t>=None[,</a:t>
            </a:r>
            <a:r>
              <a:rPr lang="en-US" altLang="zh-CN" dirty="0" err="1"/>
              <a:t>maxsplit</a:t>
            </a:r>
            <a:r>
              <a:rPr lang="en-US" altLang="zh-CN" dirty="0"/>
              <a:t>=-1])</a:t>
            </a:r>
          </a:p>
          <a:p>
            <a:pPr lvl="1"/>
            <a:r>
              <a:rPr lang="en-US" altLang="zh-CN" dirty="0" err="1"/>
              <a:t>sep</a:t>
            </a:r>
            <a:r>
              <a:rPr lang="en-US" altLang="zh-CN" dirty="0"/>
              <a:t>:</a:t>
            </a:r>
            <a:r>
              <a:rPr lang="zh-CN" altLang="en-US" dirty="0"/>
              <a:t> 分隔符。默认为所有的空字符，包括空格、换行</a:t>
            </a:r>
            <a:r>
              <a:rPr lang="en-US" altLang="zh-CN" dirty="0"/>
              <a:t>(\n)</a:t>
            </a:r>
            <a:r>
              <a:rPr lang="zh-CN" altLang="en-US" dirty="0"/>
              <a:t>、制表符</a:t>
            </a:r>
            <a:r>
              <a:rPr lang="en-US" altLang="zh-CN" dirty="0"/>
              <a:t>(\t)</a:t>
            </a:r>
            <a:r>
              <a:rPr lang="zh-CN" altLang="en-US" dirty="0"/>
              <a:t>等。</a:t>
            </a:r>
            <a:endParaRPr lang="en-US" altLang="zh-CN" dirty="0"/>
          </a:p>
          <a:p>
            <a:pPr lvl="1"/>
            <a:r>
              <a:rPr lang="en-US" altLang="zh-CN" dirty="0" err="1"/>
              <a:t>maxsplit</a:t>
            </a:r>
            <a:r>
              <a:rPr lang="zh-CN" altLang="en-US" dirty="0"/>
              <a:t>：分割次数。默认为 </a:t>
            </a:r>
            <a:r>
              <a:rPr lang="en-US" altLang="zh-CN" dirty="0"/>
              <a:t>-1, </a:t>
            </a:r>
            <a:r>
              <a:rPr lang="zh-CN" altLang="en-US" dirty="0"/>
              <a:t>即分隔所有。从左到右找到第</a:t>
            </a:r>
            <a:r>
              <a:rPr lang="en-US" altLang="zh-CN" dirty="0"/>
              <a:t>n</a:t>
            </a:r>
            <a:r>
              <a:rPr lang="zh-CN" altLang="en-US" dirty="0"/>
              <a:t>个分隔符，切断。</a:t>
            </a:r>
            <a:endParaRPr lang="en-US" altLang="zh-CN" dirty="0"/>
          </a:p>
          <a:p>
            <a:r>
              <a:rPr lang="en-US" altLang="zh-CN" dirty="0"/>
              <a:t>s=“</a:t>
            </a:r>
            <a:r>
              <a:rPr lang="zh-CN" altLang="en-US" dirty="0"/>
              <a:t>苟日新 日日新 又日新</a:t>
            </a:r>
            <a:r>
              <a:rPr lang="en-US" altLang="zh-CN" dirty="0"/>
              <a:t>”</a:t>
            </a:r>
          </a:p>
          <a:p>
            <a:r>
              <a:rPr lang="en-US" altLang="zh-CN" dirty="0" err="1"/>
              <a:t>s.split</a:t>
            </a:r>
            <a:r>
              <a:rPr lang="en-US" altLang="zh-CN" dirty="0"/>
              <a:t>()</a:t>
            </a:r>
          </a:p>
          <a:p>
            <a:r>
              <a:rPr lang="en-US" altLang="zh-CN" dirty="0"/>
              <a:t>s=“</a:t>
            </a:r>
            <a:r>
              <a:rPr lang="zh-CN" altLang="en-US" dirty="0"/>
              <a:t>苟日新，日日新，又日新</a:t>
            </a:r>
            <a:r>
              <a:rPr lang="en-US" altLang="zh-CN" dirty="0"/>
              <a:t>”</a:t>
            </a:r>
          </a:p>
          <a:p>
            <a:r>
              <a:rPr lang="en-US" altLang="zh-CN" dirty="0" err="1"/>
              <a:t>s.split</a:t>
            </a:r>
            <a:r>
              <a:rPr lang="en-US" altLang="zh-CN" dirty="0"/>
              <a:t>(‘</a:t>
            </a:r>
            <a:r>
              <a:rPr lang="zh-CN" altLang="en-US" dirty="0"/>
              <a:t>，</a:t>
            </a:r>
            <a:r>
              <a:rPr lang="en-US" altLang="zh-CN" dirty="0"/>
              <a:t>’)</a:t>
            </a:r>
          </a:p>
          <a:p>
            <a:r>
              <a:rPr lang="en-US" altLang="zh-CN" dirty="0" err="1"/>
              <a:t>s.split</a:t>
            </a:r>
            <a:r>
              <a:rPr lang="en-US" altLang="zh-CN" dirty="0"/>
              <a:t>(‘</a:t>
            </a:r>
            <a:r>
              <a:rPr lang="zh-CN" altLang="en-US" dirty="0"/>
              <a:t>，</a:t>
            </a:r>
            <a:r>
              <a:rPr lang="en-US" altLang="zh-CN" dirty="0"/>
              <a:t>’,1)</a:t>
            </a:r>
          </a:p>
          <a:p>
            <a:r>
              <a:rPr lang="en-US" altLang="zh-CN" dirty="0" err="1"/>
              <a:t>s.split</a:t>
            </a:r>
            <a:r>
              <a:rPr lang="en-US" altLang="zh-CN" dirty="0"/>
              <a:t>(‘</a:t>
            </a:r>
            <a:r>
              <a:rPr lang="zh-CN" altLang="en-US" dirty="0"/>
              <a:t>日’</a:t>
            </a:r>
            <a:r>
              <a:rPr lang="en-US" altLang="zh-CN" dirty="0"/>
              <a:t>)</a:t>
            </a:r>
          </a:p>
          <a:p>
            <a:r>
              <a:rPr lang="en-US" altLang="zh-CN" dirty="0" err="1"/>
              <a:t>s.split</a:t>
            </a:r>
            <a:r>
              <a:rPr lang="en-US" altLang="zh-CN" dirty="0"/>
              <a:t>(‘</a:t>
            </a:r>
            <a:r>
              <a:rPr lang="zh-CN" altLang="en-US" dirty="0"/>
              <a:t>新</a:t>
            </a:r>
            <a:r>
              <a:rPr lang="en-US" altLang="zh-CN" dirty="0"/>
              <a:t>’)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2706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C3A4DD-D08B-5426-B1E0-D13D1B5D1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C5FA453-7F82-6B88-9830-2F5F7A470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6. </a:t>
            </a:r>
            <a:r>
              <a:rPr lang="zh-CN" altLang="en-US" dirty="0"/>
              <a:t>拼接</a:t>
            </a:r>
            <a:endParaRPr lang="en-US" altLang="zh-CN" dirty="0"/>
          </a:p>
          <a:p>
            <a:r>
              <a:rPr lang="en-US" altLang="zh-CN" dirty="0"/>
              <a:t>join(</a:t>
            </a:r>
            <a:r>
              <a:rPr lang="en-US" altLang="zh-CN" dirty="0" err="1"/>
              <a:t>iterable</a:t>
            </a:r>
            <a:r>
              <a:rPr lang="en-US" altLang="zh-CN" dirty="0"/>
              <a:t>)</a:t>
            </a:r>
            <a:r>
              <a:rPr lang="zh-CN" altLang="en-US" dirty="0"/>
              <a:t>：</a:t>
            </a:r>
            <a:r>
              <a:rPr lang="en-US" altLang="zh-CN" dirty="0"/>
              <a:t>”</a:t>
            </a:r>
            <a:r>
              <a:rPr lang="zh-CN" altLang="en-US" dirty="0"/>
              <a:t>分隔符</a:t>
            </a:r>
            <a:r>
              <a:rPr lang="en-US" altLang="zh-CN" dirty="0"/>
              <a:t>”.join(</a:t>
            </a:r>
            <a:r>
              <a:rPr lang="zh-CN" altLang="en-US" dirty="0"/>
              <a:t>多个可迭代对象）列表或元组都行，一定要包裹起来</a:t>
            </a:r>
            <a:endParaRPr lang="en-US" altLang="zh-CN" dirty="0"/>
          </a:p>
          <a:p>
            <a:r>
              <a:rPr lang="en-US" altLang="zh-CN" dirty="0"/>
              <a:t>‘.’.join([“www”,”</a:t>
            </a:r>
            <a:r>
              <a:rPr lang="en-US" altLang="zh-CN" dirty="0" err="1"/>
              <a:t>zjgsu</a:t>
            </a:r>
            <a:r>
              <a:rPr lang="en-US" altLang="zh-CN" dirty="0"/>
              <a:t>”,”</a:t>
            </a:r>
            <a:r>
              <a:rPr lang="en-US" altLang="zh-CN" dirty="0" err="1"/>
              <a:t>edu</a:t>
            </a:r>
            <a:r>
              <a:rPr lang="en-US" altLang="zh-CN" dirty="0"/>
              <a:t>”,”</a:t>
            </a:r>
            <a:r>
              <a:rPr lang="en-US" altLang="zh-CN" dirty="0" err="1"/>
              <a:t>cn</a:t>
            </a:r>
            <a:r>
              <a:rPr lang="en-US" altLang="zh-CN" dirty="0"/>
              <a:t>”])</a:t>
            </a:r>
          </a:p>
          <a:p>
            <a:r>
              <a:rPr lang="zh-CN" altLang="en-US" dirty="0"/>
              <a:t>和</a:t>
            </a:r>
            <a:r>
              <a:rPr lang="en-US" altLang="zh-CN" dirty="0"/>
              <a:t>+</a:t>
            </a:r>
            <a:r>
              <a:rPr lang="zh-CN" altLang="en-US" dirty="0"/>
              <a:t>的区别（效率的区别，</a:t>
            </a:r>
            <a:r>
              <a:rPr lang="en-US" altLang="zh-CN" dirty="0"/>
              <a:t>join</a:t>
            </a:r>
            <a:r>
              <a:rPr lang="zh-CN" altLang="en-US" dirty="0"/>
              <a:t>适合超大量级）</a:t>
            </a:r>
            <a:endParaRPr lang="en-US" altLang="zh-CN" dirty="0"/>
          </a:p>
          <a:p>
            <a:pPr lvl="1"/>
            <a:r>
              <a:rPr lang="en-US" altLang="zh-CN" dirty="0"/>
              <a:t>s1=‘</a:t>
            </a:r>
            <a:r>
              <a:rPr lang="zh-CN" altLang="en-US" dirty="0"/>
              <a:t>我爱你</a:t>
            </a:r>
            <a:r>
              <a:rPr lang="en-US" altLang="zh-CN" dirty="0"/>
              <a:t>’</a:t>
            </a:r>
          </a:p>
          <a:p>
            <a:pPr lvl="1"/>
            <a:r>
              <a:rPr lang="en-US" altLang="zh-CN" dirty="0"/>
              <a:t>s2=‘</a:t>
            </a:r>
            <a:r>
              <a:rPr lang="zh-CN" altLang="en-US" dirty="0"/>
              <a:t>你爱我</a:t>
            </a:r>
            <a:r>
              <a:rPr lang="en-US" altLang="zh-CN" dirty="0"/>
              <a:t>’</a:t>
            </a:r>
          </a:p>
          <a:p>
            <a:pPr lvl="1"/>
            <a:r>
              <a:rPr lang="en-US" altLang="zh-CN" dirty="0"/>
              <a:t>print(s1+s2)</a:t>
            </a:r>
          </a:p>
          <a:p>
            <a:pPr lvl="1"/>
            <a:r>
              <a:rPr lang="en-US" altLang="zh-CN" dirty="0"/>
              <a:t>print(‘’.join([s1,s2]))</a:t>
            </a:r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A633DFB-B183-5129-D860-B8803DB1B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5464" y="4195631"/>
            <a:ext cx="5125165" cy="2562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274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1AA28C-EEE2-037B-27B0-D68563D5E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4204F21-EC69-71A0-1990-C8BE6FC29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0861"/>
          </a:xfrm>
        </p:spPr>
        <p:txBody>
          <a:bodyPr>
            <a:normAutofit/>
          </a:bodyPr>
          <a:lstStyle/>
          <a:p>
            <a:r>
              <a:rPr lang="en-US" altLang="zh-CN" dirty="0"/>
              <a:t>year=1911</a:t>
            </a:r>
          </a:p>
          <a:p>
            <a:r>
              <a:rPr lang="en-US" altLang="zh-CN" dirty="0"/>
              <a:t>print("</a:t>
            </a:r>
            <a:r>
              <a:rPr lang="zh-CN" altLang="en-US" dirty="0"/>
              <a:t>浙江工商大学创办于 </a:t>
            </a:r>
            <a:r>
              <a:rPr lang="en-US" altLang="zh-CN" dirty="0"/>
              <a:t>year </a:t>
            </a:r>
            <a:r>
              <a:rPr lang="zh-CN" altLang="en-US" dirty="0"/>
              <a:t>年</a:t>
            </a:r>
            <a:r>
              <a:rPr lang="en-US" altLang="zh-CN" dirty="0"/>
              <a:t>")</a:t>
            </a:r>
          </a:p>
          <a:p>
            <a:endParaRPr lang="en-US" altLang="zh-CN" dirty="0"/>
          </a:p>
          <a:p>
            <a:r>
              <a:rPr lang="en-US" altLang="zh-CN" dirty="0"/>
              <a:t>#</a:t>
            </a:r>
            <a:r>
              <a:rPr lang="zh-CN" altLang="en-US" dirty="0"/>
              <a:t>使用</a:t>
            </a:r>
            <a:r>
              <a:rPr lang="en-US" altLang="zh-CN" dirty="0"/>
              <a:t>format</a:t>
            </a:r>
            <a:r>
              <a:rPr lang="zh-CN" altLang="en-US" dirty="0"/>
              <a:t>函数</a:t>
            </a:r>
            <a:endParaRPr lang="en-US" altLang="zh-CN" dirty="0"/>
          </a:p>
          <a:p>
            <a:r>
              <a:rPr lang="en-US" altLang="zh-CN" dirty="0"/>
              <a:t>print("</a:t>
            </a:r>
            <a:r>
              <a:rPr lang="zh-CN" altLang="en-US" dirty="0"/>
              <a:t>浙江工商大学创办于</a:t>
            </a:r>
            <a:r>
              <a:rPr lang="en-US" altLang="zh-CN" dirty="0"/>
              <a:t>",format(</a:t>
            </a:r>
            <a:r>
              <a:rPr lang="en-US" altLang="zh-CN" dirty="0" err="1"/>
              <a:t>year,'d</a:t>
            </a:r>
            <a:r>
              <a:rPr lang="en-US" altLang="zh-CN" dirty="0"/>
              <a:t>'),"</a:t>
            </a:r>
            <a:r>
              <a:rPr lang="zh-CN" altLang="en-US" dirty="0"/>
              <a:t>年</a:t>
            </a:r>
            <a:r>
              <a:rPr lang="en-US" altLang="zh-CN" dirty="0"/>
              <a:t>")</a:t>
            </a:r>
          </a:p>
          <a:p>
            <a:endParaRPr lang="en-US" altLang="zh-CN" dirty="0"/>
          </a:p>
          <a:p>
            <a:r>
              <a:rPr lang="en-US" altLang="zh-CN" dirty="0"/>
              <a:t>#</a:t>
            </a:r>
            <a:r>
              <a:rPr lang="zh-CN" altLang="en-US" dirty="0"/>
              <a:t>使用</a:t>
            </a:r>
            <a:r>
              <a:rPr lang="en-US" altLang="zh-CN" dirty="0"/>
              <a:t>format</a:t>
            </a:r>
            <a:r>
              <a:rPr lang="zh-CN" altLang="en-US" dirty="0"/>
              <a:t>方法</a:t>
            </a:r>
            <a:endParaRPr lang="en-US" altLang="zh-CN" dirty="0"/>
          </a:p>
          <a:p>
            <a:r>
              <a:rPr lang="en-US" altLang="zh-CN" dirty="0"/>
              <a:t>print("</a:t>
            </a:r>
            <a:r>
              <a:rPr lang="zh-CN" altLang="en-US" dirty="0"/>
              <a:t>浙江工商大学创办于 </a:t>
            </a:r>
            <a:r>
              <a:rPr lang="en-US" altLang="zh-CN" dirty="0"/>
              <a:t>{} </a:t>
            </a:r>
            <a:r>
              <a:rPr lang="zh-CN" altLang="en-US" dirty="0"/>
              <a:t>年</a:t>
            </a:r>
            <a:r>
              <a:rPr lang="en-US" altLang="zh-CN" dirty="0"/>
              <a:t>".format(year))</a:t>
            </a:r>
          </a:p>
          <a:p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50066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981B1F-A5F5-C4CF-9E25-D483D96AC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038D9B1-74D7-A323-97A0-2D83A95A0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format</a:t>
            </a:r>
            <a:r>
              <a:rPr lang="zh-CN" altLang="en-US" dirty="0"/>
              <a:t>函数</a:t>
            </a:r>
            <a:endParaRPr lang="en-US" altLang="zh-CN" dirty="0"/>
          </a:p>
          <a:p>
            <a:pPr lvl="1"/>
            <a:r>
              <a:rPr lang="en-US" altLang="zh-CN" dirty="0"/>
              <a:t>format(</a:t>
            </a:r>
            <a:r>
              <a:rPr lang="zh-CN" altLang="en-US" dirty="0"/>
              <a:t>表达式</a:t>
            </a:r>
            <a:r>
              <a:rPr lang="en-US" altLang="zh-CN" dirty="0"/>
              <a:t>/</a:t>
            </a:r>
            <a:r>
              <a:rPr lang="zh-CN" altLang="en-US" dirty="0"/>
              <a:t>常量</a:t>
            </a:r>
            <a:r>
              <a:rPr lang="en-US" altLang="zh-CN" dirty="0"/>
              <a:t>/</a:t>
            </a:r>
            <a:r>
              <a:rPr lang="zh-CN" altLang="en-US"/>
              <a:t>变量</a:t>
            </a:r>
            <a:r>
              <a:rPr lang="en-US" altLang="zh-CN"/>
              <a:t>[,</a:t>
            </a:r>
            <a:r>
              <a:rPr lang="zh-CN" altLang="en-US" dirty="0"/>
              <a:t>格式字符</a:t>
            </a:r>
            <a:r>
              <a:rPr lang="en-US" altLang="zh-CN" dirty="0"/>
              <a:t>])</a:t>
            </a:r>
          </a:p>
          <a:p>
            <a:pPr lvl="1"/>
            <a:r>
              <a:rPr lang="zh-CN" altLang="en-US" dirty="0"/>
              <a:t>格式字符：</a:t>
            </a:r>
            <a:r>
              <a:rPr lang="zh-CN" altLang="en-US" b="1" dirty="0">
                <a:solidFill>
                  <a:srgbClr val="FF0000"/>
                </a:solidFill>
              </a:rPr>
              <a:t>先填充，接对齐，再占位，后类型</a:t>
            </a:r>
            <a:endParaRPr lang="en-US" altLang="zh-CN" b="1" dirty="0">
              <a:solidFill>
                <a:srgbClr val="FF0000"/>
              </a:solidFill>
            </a:endParaRPr>
          </a:p>
          <a:p>
            <a:pPr lvl="1"/>
            <a:r>
              <a:rPr lang="zh-CN" altLang="en-US" b="1" dirty="0">
                <a:solidFill>
                  <a:srgbClr val="FF0000"/>
                </a:solidFill>
              </a:rPr>
              <a:t>填充和占位不见面，非要见面加</a:t>
            </a:r>
            <a:r>
              <a:rPr lang="en-US" altLang="zh-CN" b="1" dirty="0">
                <a:solidFill>
                  <a:srgbClr val="FF0000"/>
                </a:solidFill>
              </a:rPr>
              <a:t>=</a:t>
            </a:r>
            <a:r>
              <a:rPr lang="zh-CN" altLang="en-US" b="1" dirty="0">
                <a:solidFill>
                  <a:srgbClr val="FF0000"/>
                </a:solidFill>
              </a:rPr>
              <a:t>，除非填充的是数字</a:t>
            </a:r>
            <a:endParaRPr lang="en-US" altLang="zh-CN" b="1" dirty="0">
              <a:solidFill>
                <a:srgbClr val="FF0000"/>
              </a:solidFill>
            </a:endParaRPr>
          </a:p>
          <a:p>
            <a:pPr lvl="1"/>
            <a:endParaRPr lang="zh-CN" altLang="en-US" dirty="0"/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8CF17791-23AA-567D-8C3F-7BB742E5CA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591992"/>
              </p:ext>
            </p:extLst>
          </p:nvPr>
        </p:nvGraphicFramePr>
        <p:xfrm>
          <a:off x="967015" y="3467100"/>
          <a:ext cx="1070066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5165">
                  <a:extLst>
                    <a:ext uri="{9D8B030D-6E8A-4147-A177-3AD203B41FA5}">
                      <a16:colId xmlns:a16="http://schemas.microsoft.com/office/drawing/2014/main" val="737631488"/>
                    </a:ext>
                  </a:extLst>
                </a:gridCol>
                <a:gridCol w="2675165">
                  <a:extLst>
                    <a:ext uri="{9D8B030D-6E8A-4147-A177-3AD203B41FA5}">
                      <a16:colId xmlns:a16="http://schemas.microsoft.com/office/drawing/2014/main" val="3465154715"/>
                    </a:ext>
                  </a:extLst>
                </a:gridCol>
                <a:gridCol w="2675165">
                  <a:extLst>
                    <a:ext uri="{9D8B030D-6E8A-4147-A177-3AD203B41FA5}">
                      <a16:colId xmlns:a16="http://schemas.microsoft.com/office/drawing/2014/main" val="177159912"/>
                    </a:ext>
                  </a:extLst>
                </a:gridCol>
                <a:gridCol w="2675165">
                  <a:extLst>
                    <a:ext uri="{9D8B030D-6E8A-4147-A177-3AD203B41FA5}">
                      <a16:colId xmlns:a16="http://schemas.microsoft.com/office/drawing/2014/main" val="9722309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格式字符串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代表含义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格式字符串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代表含义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902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十进制整数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&lt;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左对齐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353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b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二进制整数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&gt;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右对齐</a:t>
                      </a:r>
                      <a:r>
                        <a:rPr lang="en-US" altLang="zh-CN" dirty="0"/>
                        <a:t>(</a:t>
                      </a:r>
                      <a:r>
                        <a:rPr lang="zh-CN" altLang="en-US" dirty="0"/>
                        <a:t>默认</a:t>
                      </a:r>
                      <a:r>
                        <a:rPr lang="en-US" altLang="zh-CN" dirty="0"/>
                        <a:t>)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4821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o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八进制整数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^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居中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6485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x/X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十六进制整数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%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百分号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405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f/F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浮点数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填充字符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(=) </a:t>
                      </a:r>
                      <a:r>
                        <a:rPr lang="zh-CN" altLang="en-US" dirty="0"/>
                        <a:t>位于符号和数字之间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527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e/E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科学计数法小数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840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err="1"/>
                        <a:t>ASCⅡ</a:t>
                      </a:r>
                      <a:r>
                        <a:rPr lang="zh-CN" altLang="en-US" dirty="0"/>
                        <a:t>码值的字符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5254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16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A118EF-7E0B-59C3-3C0A-759DBA41A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26B654-C333-6DCE-2EE4-1CE982FF8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year=1911</a:t>
            </a:r>
          </a:p>
          <a:p>
            <a:r>
              <a:rPr lang="en-US" altLang="zh-CN" dirty="0" err="1"/>
              <a:t>year_new</a:t>
            </a:r>
            <a:r>
              <a:rPr lang="en-US" altLang="zh-CN" dirty="0"/>
              <a:t>=format(year, 'd/b/o/x/f/e’)</a:t>
            </a:r>
          </a:p>
          <a:p>
            <a:r>
              <a:rPr lang="en-US" altLang="zh-CN" dirty="0" err="1"/>
              <a:t>year_new</a:t>
            </a:r>
            <a:r>
              <a:rPr lang="en-US" altLang="zh-CN" dirty="0"/>
              <a:t>=format(year, '8d')</a:t>
            </a:r>
          </a:p>
          <a:p>
            <a:r>
              <a:rPr lang="en-US" altLang="zh-CN" dirty="0" err="1"/>
              <a:t>year_new</a:t>
            </a:r>
            <a:r>
              <a:rPr lang="en-US" altLang="zh-CN" dirty="0"/>
              <a:t>=format(year, '&gt;8d'/'&lt;8d'/'^8d’)</a:t>
            </a:r>
          </a:p>
          <a:p>
            <a:r>
              <a:rPr lang="en-US" altLang="zh-CN" dirty="0" err="1"/>
              <a:t>year_new</a:t>
            </a:r>
            <a:r>
              <a:rPr lang="en-US" altLang="zh-CN" dirty="0"/>
              <a:t>=format(year,'$^8d')</a:t>
            </a:r>
          </a:p>
          <a:p>
            <a:r>
              <a:rPr lang="en-US" altLang="zh-CN" dirty="0" err="1"/>
              <a:t>year_new</a:t>
            </a:r>
            <a:r>
              <a:rPr lang="en-US" altLang="zh-CN" dirty="0"/>
              <a:t>=format(year, '$8d'/'$=8d'/'08d'/'0=8d')</a:t>
            </a:r>
          </a:p>
          <a:p>
            <a:r>
              <a:rPr lang="en-US" altLang="zh-CN" dirty="0"/>
              <a:t>print("</a:t>
            </a:r>
            <a:r>
              <a:rPr lang="zh-CN" altLang="en-US" dirty="0"/>
              <a:t>浙江工商大学创办于</a:t>
            </a:r>
            <a:r>
              <a:rPr lang="en-US" altLang="zh-CN" dirty="0"/>
              <a:t>",</a:t>
            </a:r>
            <a:r>
              <a:rPr lang="en-US" altLang="zh-CN" dirty="0" err="1"/>
              <a:t>year_new</a:t>
            </a:r>
            <a:r>
              <a:rPr lang="en-US" altLang="zh-CN" dirty="0"/>
              <a:t>,"</a:t>
            </a:r>
            <a:r>
              <a:rPr lang="zh-CN" altLang="en-US" dirty="0"/>
              <a:t>年</a:t>
            </a:r>
            <a:r>
              <a:rPr lang="en-US" altLang="zh-CN" dirty="0"/>
              <a:t>")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98980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F24044-0027-0E1F-1C0F-2F918D625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4D988E-8508-E307-F596-91B7DD6C7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print('%',format(65, '&lt;6c'),format(65, '06c'), '%',</a:t>
            </a:r>
            <a:r>
              <a:rPr lang="en-US" altLang="zh-CN" dirty="0" err="1"/>
              <a:t>sep</a:t>
            </a:r>
            <a:r>
              <a:rPr lang="en-US" altLang="zh-CN" dirty="0"/>
              <a:t>=‘’)</a:t>
            </a:r>
          </a:p>
          <a:p>
            <a:r>
              <a:rPr lang="en-US" altLang="zh-CN" dirty="0"/>
              <a:t>print('%',format(65, '&lt;6c'),format(65, '0=6c'), '%',</a:t>
            </a:r>
            <a:r>
              <a:rPr lang="en-US" altLang="zh-CN" dirty="0" err="1"/>
              <a:t>sep</a:t>
            </a:r>
            <a:r>
              <a:rPr lang="en-US" altLang="zh-CN" dirty="0"/>
              <a:t>='')</a:t>
            </a:r>
          </a:p>
          <a:p>
            <a:r>
              <a:rPr lang="en-US" altLang="zh-CN" dirty="0"/>
              <a:t>print('%',format(65,'$=6d'),'%',</a:t>
            </a:r>
            <a:r>
              <a:rPr lang="en-US" altLang="zh-CN" dirty="0" err="1"/>
              <a:t>sep</a:t>
            </a:r>
            <a:r>
              <a:rPr lang="en-US" altLang="zh-CN" dirty="0"/>
              <a:t>='')</a:t>
            </a:r>
          </a:p>
          <a:p>
            <a:r>
              <a:rPr lang="en-US" altLang="zh-CN" dirty="0"/>
              <a:t>print('%',format(11,'&lt;6d'),format(22,'06o'),format(12,'6x'),'%',</a:t>
            </a:r>
            <a:r>
              <a:rPr lang="en-US" altLang="zh-CN" dirty="0" err="1"/>
              <a:t>sep</a:t>
            </a:r>
            <a:r>
              <a:rPr lang="en-US" altLang="zh-CN" dirty="0"/>
              <a:t>='')</a:t>
            </a:r>
          </a:p>
          <a:p>
            <a:r>
              <a:rPr lang="en-US" altLang="zh-CN" dirty="0"/>
              <a:t>print('%',format(11.111,'10.2f'),format(-11.111,'0=-11'),'%',</a:t>
            </a:r>
            <a:r>
              <a:rPr lang="en-US" altLang="zh-CN" dirty="0" err="1"/>
              <a:t>sep</a:t>
            </a:r>
            <a:r>
              <a:rPr lang="en-US" altLang="zh-CN" dirty="0"/>
              <a:t>='')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6358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7F275D-5886-C0DC-C9E6-2B05318A7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07CE2B3-1C88-115B-3C4E-0918AD1A6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format</a:t>
            </a:r>
            <a:r>
              <a:rPr lang="zh-CN" altLang="en-US" dirty="0"/>
              <a:t>方法：在原字符串中将需要格式化输出的地方用</a:t>
            </a:r>
            <a:r>
              <a:rPr lang="en-US" altLang="zh-CN" dirty="0"/>
              <a:t>{}</a:t>
            </a:r>
            <a:r>
              <a:rPr lang="zh-CN" altLang="en-US" dirty="0"/>
              <a:t>占位，将真正需要输出的内容放在</a:t>
            </a:r>
            <a:r>
              <a:rPr lang="en-US" altLang="zh-CN" dirty="0"/>
              <a:t>format</a:t>
            </a:r>
            <a:r>
              <a:rPr lang="zh-CN" altLang="en-US" dirty="0"/>
              <a:t>方法的参数中。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3</a:t>
            </a:r>
            <a:r>
              <a:rPr lang="zh-CN" altLang="en-US" dirty="0"/>
              <a:t>种形式：</a:t>
            </a:r>
            <a:endParaRPr lang="en-US" altLang="zh-CN" dirty="0"/>
          </a:p>
          <a:p>
            <a:pPr lvl="1"/>
            <a:r>
              <a:rPr lang="en-US" altLang="zh-CN" dirty="0"/>
              <a:t>1</a:t>
            </a:r>
            <a:r>
              <a:rPr lang="zh-CN" altLang="en-US" dirty="0"/>
              <a:t>）不带编号，按顺序索引</a:t>
            </a:r>
            <a:endParaRPr lang="en-US" altLang="zh-CN" dirty="0"/>
          </a:p>
          <a:p>
            <a:pPr lvl="1"/>
            <a:r>
              <a:rPr lang="en-US" altLang="zh-CN" dirty="0"/>
              <a:t>2</a:t>
            </a:r>
            <a:r>
              <a:rPr lang="zh-CN" altLang="en-US" dirty="0"/>
              <a:t>）带数字编号，按下标值索引。可调换顺序，可重复调用</a:t>
            </a:r>
            <a:endParaRPr lang="en-US" altLang="zh-CN" dirty="0"/>
          </a:p>
          <a:p>
            <a:pPr lvl="1"/>
            <a:r>
              <a:rPr lang="en-US" altLang="zh-CN" dirty="0"/>
              <a:t>3</a:t>
            </a:r>
            <a:r>
              <a:rPr lang="zh-CN" altLang="en-US" dirty="0"/>
              <a:t>）带关键字，按关键字索引。可调换顺序，可重复调用</a:t>
            </a:r>
          </a:p>
        </p:txBody>
      </p:sp>
    </p:spTree>
    <p:extLst>
      <p:ext uri="{BB962C8B-B14F-4D97-AF65-F5344CB8AC3E}">
        <p14:creationId xmlns:p14="http://schemas.microsoft.com/office/powerpoint/2010/main" val="33616392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5779FB-009C-76F8-2586-AE70921D5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CFABEA-7E7C-A198-E844-C40D3496A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</a:t>
            </a:r>
            <a:r>
              <a:rPr lang="zh-CN" altLang="en-US" dirty="0"/>
              <a:t>）不带编号，按顺序索引</a:t>
            </a:r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s="1+2={}</a:t>
            </a:r>
            <a:r>
              <a:rPr lang="zh-CN" altLang="en-US" dirty="0"/>
              <a:t>，</a:t>
            </a:r>
            <a:r>
              <a:rPr lang="en-US" altLang="zh-CN" dirty="0"/>
              <a:t>2</a:t>
            </a:r>
            <a:r>
              <a:rPr lang="zh-CN" altLang="en-US" dirty="0"/>
              <a:t>的平方是</a:t>
            </a:r>
            <a:r>
              <a:rPr lang="en-US" altLang="zh-CN" dirty="0"/>
              <a:t>{}</a:t>
            </a:r>
            <a:r>
              <a:rPr lang="zh-CN" altLang="en-US" dirty="0"/>
              <a:t>，</a:t>
            </a:r>
            <a:r>
              <a:rPr lang="en-US" altLang="zh-CN" dirty="0"/>
              <a:t>3</a:t>
            </a:r>
            <a:r>
              <a:rPr lang="zh-CN" altLang="en-US" dirty="0"/>
              <a:t>的立方是</a:t>
            </a:r>
            <a:r>
              <a:rPr lang="en-US" altLang="zh-CN" dirty="0"/>
              <a:t>{}".format(1+2,2*2,3*3*3)</a:t>
            </a:r>
          </a:p>
          <a:p>
            <a:pPr lvl="1"/>
            <a:r>
              <a:rPr lang="en-US" altLang="zh-CN" dirty="0"/>
              <a:t>print(s)</a:t>
            </a:r>
          </a:p>
          <a:p>
            <a:pPr lvl="1"/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81826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950A0B-46F8-6D36-46AC-283A0FCCC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基本概念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093CEF4-F045-556D-381A-69F3CB3CB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57200" algn="just">
              <a:buNone/>
            </a:pPr>
            <a:r>
              <a:rPr lang="zh-CN" altLang="en-US" dirty="0"/>
              <a:t>字符串是</a:t>
            </a:r>
            <a:r>
              <a:rPr lang="en-US" altLang="zh-CN" dirty="0"/>
              <a:t>Python</a:t>
            </a:r>
            <a:r>
              <a:rPr lang="zh-CN" altLang="en-US" dirty="0"/>
              <a:t>中最常用的数据类型。我们可以使用定界符</a:t>
            </a:r>
            <a:r>
              <a:rPr lang="en-US" altLang="zh-CN" dirty="0"/>
              <a:t>——</a:t>
            </a:r>
            <a:r>
              <a:rPr lang="zh-CN" altLang="en-US" dirty="0"/>
              <a:t>引号来创建字符串。</a:t>
            </a:r>
            <a:r>
              <a:rPr lang="en-US" altLang="zh-CN" dirty="0"/>
              <a:t>Python</a:t>
            </a:r>
            <a:r>
              <a:rPr lang="zh-CN" altLang="en-US" dirty="0"/>
              <a:t>提供了</a:t>
            </a:r>
            <a:r>
              <a:rPr lang="en-US" altLang="zh-CN" dirty="0"/>
              <a:t>2</a:t>
            </a:r>
            <a:r>
              <a:rPr lang="zh-CN" altLang="en-US" dirty="0"/>
              <a:t>种定界符：单引号和双引号</a:t>
            </a:r>
            <a:r>
              <a:rPr lang="en-US" altLang="zh-CN" dirty="0"/>
              <a:t>('</a:t>
            </a:r>
            <a:r>
              <a:rPr lang="zh-CN" altLang="en-US" dirty="0"/>
              <a:t>和</a:t>
            </a:r>
            <a:r>
              <a:rPr lang="en-US" altLang="zh-CN" dirty="0"/>
              <a:t>")</a:t>
            </a:r>
            <a:r>
              <a:rPr lang="zh-CN" altLang="en-US" dirty="0"/>
              <a:t>。</a:t>
            </a:r>
          </a:p>
          <a:p>
            <a:pPr marL="0" indent="457200" algn="just">
              <a:buNone/>
            </a:pPr>
            <a:r>
              <a:rPr lang="zh-CN" altLang="en-US" dirty="0"/>
              <a:t>需要注意的几点：</a:t>
            </a:r>
          </a:p>
          <a:p>
            <a:pPr marL="0" indent="457200" algn="just">
              <a:buNone/>
            </a:pPr>
            <a:r>
              <a:rPr lang="en-US" altLang="zh-CN" dirty="0"/>
              <a:t>1. </a:t>
            </a:r>
            <a:r>
              <a:rPr lang="zh-CN" altLang="en-US" dirty="0"/>
              <a:t>如果某种定界符本身就是字符串的组成部分，就应该选择另一种定界符；</a:t>
            </a:r>
          </a:p>
          <a:p>
            <a:pPr marL="0" indent="457200" algn="just">
              <a:buNone/>
            </a:pPr>
            <a:r>
              <a:rPr lang="en-US" altLang="zh-CN" dirty="0"/>
              <a:t>2. </a:t>
            </a:r>
            <a:r>
              <a:rPr lang="zh-CN" altLang="en-US" dirty="0"/>
              <a:t>定界符必须配对使用；</a:t>
            </a:r>
          </a:p>
          <a:p>
            <a:pPr marL="0" indent="457200" algn="just">
              <a:buNone/>
            </a:pPr>
            <a:r>
              <a:rPr lang="en-US" altLang="zh-CN" dirty="0"/>
              <a:t>3. Python3</a:t>
            </a:r>
            <a:r>
              <a:rPr lang="zh-CN" altLang="en-US" dirty="0"/>
              <a:t>允许一个字符串跨多行，字符串中可以包含换行符、制表符以及其他特殊字符。</a:t>
            </a:r>
          </a:p>
          <a:p>
            <a:pPr marL="0" indent="457200" algn="just">
              <a:buNone/>
            </a:pPr>
            <a:r>
              <a:rPr lang="en-US" altLang="zh-CN" dirty="0"/>
              <a:t>4. </a:t>
            </a:r>
            <a:r>
              <a:rPr lang="zh-CN" altLang="en-US" dirty="0"/>
              <a:t>使用三个单引号</a:t>
            </a:r>
            <a:r>
              <a:rPr lang="en-US" altLang="zh-CN" dirty="0"/>
              <a:t>(</a:t>
            </a:r>
            <a:r>
              <a:rPr lang="zh-CN" altLang="en-US" dirty="0"/>
              <a:t>或双引号</a:t>
            </a:r>
            <a:r>
              <a:rPr lang="en-US" altLang="zh-CN" dirty="0"/>
              <a:t>)</a:t>
            </a:r>
            <a:r>
              <a:rPr lang="zh-CN" altLang="en-US" dirty="0"/>
              <a:t>，可以创建多行字符串；</a:t>
            </a:r>
            <a:endParaRPr lang="en-US" altLang="zh-CN" dirty="0"/>
          </a:p>
          <a:p>
            <a:pPr marL="0" indent="457200" algn="just">
              <a:buNone/>
            </a:pPr>
            <a:r>
              <a:rPr lang="en-US" altLang="zh-CN" dirty="0"/>
              <a:t>5. </a:t>
            </a:r>
            <a:r>
              <a:rPr lang="zh-CN" altLang="en-US" dirty="0"/>
              <a:t>字符串归根结底是一种序列。</a:t>
            </a:r>
          </a:p>
        </p:txBody>
      </p:sp>
    </p:spTree>
    <p:extLst>
      <p:ext uri="{BB962C8B-B14F-4D97-AF65-F5344CB8AC3E}">
        <p14:creationId xmlns:p14="http://schemas.microsoft.com/office/powerpoint/2010/main" val="1534387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5779FB-009C-76F8-2586-AE70921D5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CFABEA-7E7C-A198-E844-C40D3496A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2</a:t>
            </a:r>
            <a:r>
              <a:rPr lang="zh-CN" altLang="en-US" dirty="0"/>
              <a:t>）带数字编号，按下标值索引。可调换顺序，可重复调用</a:t>
            </a:r>
            <a:endParaRPr lang="en-US" altLang="zh-CN" dirty="0"/>
          </a:p>
          <a:p>
            <a:r>
              <a:rPr lang="en-US" altLang="zh-CN" dirty="0"/>
              <a:t>format</a:t>
            </a:r>
            <a:r>
              <a:rPr lang="zh-CN" altLang="en-US" dirty="0"/>
              <a:t>参数中的元素会被当做元组的元素来对待，所以“我”的索引值是</a:t>
            </a:r>
            <a:r>
              <a:rPr lang="en-US" altLang="zh-CN" dirty="0"/>
              <a:t>0</a:t>
            </a:r>
            <a:r>
              <a:rPr lang="zh-CN" altLang="en-US" dirty="0"/>
              <a:t>，“祖国母亲”的索引值是</a:t>
            </a:r>
            <a:r>
              <a:rPr lang="en-US" altLang="zh-CN" dirty="0"/>
              <a:t>1</a:t>
            </a:r>
          </a:p>
          <a:p>
            <a:endParaRPr lang="zh-CN" altLang="en-US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"{}</a:t>
            </a:r>
            <a:r>
              <a:rPr lang="zh-CN" altLang="en-US" dirty="0"/>
              <a:t>看到</a:t>
            </a:r>
            <a:r>
              <a:rPr lang="en-US" altLang="zh-CN" dirty="0"/>
              <a:t>{}</a:t>
            </a:r>
            <a:r>
              <a:rPr lang="zh-CN" altLang="en-US" dirty="0"/>
              <a:t>就很激动！</a:t>
            </a:r>
            <a:r>
              <a:rPr lang="en-US" altLang="zh-CN" dirty="0"/>
              <a:t>".format("</a:t>
            </a:r>
            <a:r>
              <a:rPr lang="zh-CN" altLang="en-US" dirty="0"/>
              <a:t>我</a:t>
            </a:r>
            <a:r>
              <a:rPr lang="en-US" altLang="zh-CN" dirty="0"/>
              <a:t>", "</a:t>
            </a:r>
            <a:r>
              <a:rPr lang="zh-CN" altLang="en-US" dirty="0"/>
              <a:t>祖国母亲</a:t>
            </a:r>
            <a:r>
              <a:rPr lang="en-US" altLang="zh-CN" dirty="0"/>
              <a:t>")</a:t>
            </a:r>
          </a:p>
          <a:p>
            <a:pPr lvl="1"/>
            <a:r>
              <a:rPr lang="en-US" altLang="zh-CN" dirty="0"/>
              <a:t>"{1}</a:t>
            </a:r>
            <a:r>
              <a:rPr lang="zh-CN" altLang="en-US" dirty="0"/>
              <a:t>看到</a:t>
            </a:r>
            <a:r>
              <a:rPr lang="en-US" altLang="zh-CN" dirty="0"/>
              <a:t>{0}</a:t>
            </a:r>
            <a:r>
              <a:rPr lang="zh-CN" altLang="en-US" dirty="0"/>
              <a:t>就很激动！</a:t>
            </a:r>
            <a:r>
              <a:rPr lang="en-US" altLang="zh-CN" dirty="0"/>
              <a:t>".format("</a:t>
            </a:r>
            <a:r>
              <a:rPr lang="zh-CN" altLang="en-US" dirty="0"/>
              <a:t>我</a:t>
            </a:r>
            <a:r>
              <a:rPr lang="en-US" altLang="zh-CN" dirty="0"/>
              <a:t>", "</a:t>
            </a:r>
            <a:r>
              <a:rPr lang="zh-CN" altLang="en-US" dirty="0"/>
              <a:t>祖国母亲</a:t>
            </a:r>
            <a:r>
              <a:rPr lang="en-US" altLang="zh-CN" dirty="0"/>
              <a:t>")</a:t>
            </a:r>
          </a:p>
          <a:p>
            <a:pPr lvl="1"/>
            <a:r>
              <a:rPr lang="en-US" altLang="zh-CN" dirty="0"/>
              <a:t>"{0}</a:t>
            </a:r>
            <a:r>
              <a:rPr lang="zh-CN" altLang="en-US" dirty="0"/>
              <a:t>看到</a:t>
            </a:r>
            <a:r>
              <a:rPr lang="en-US" altLang="zh-CN" dirty="0"/>
              <a:t>{1}</a:t>
            </a:r>
            <a:r>
              <a:rPr lang="zh-CN" altLang="en-US" dirty="0"/>
              <a:t>，</a:t>
            </a:r>
            <a:r>
              <a:rPr lang="en-US" altLang="zh-CN" dirty="0"/>
              <a:t>{0}</a:t>
            </a:r>
            <a:r>
              <a:rPr lang="zh-CN" altLang="en-US" dirty="0"/>
              <a:t>就很激动！</a:t>
            </a:r>
            <a:r>
              <a:rPr lang="en-US" altLang="zh-CN" dirty="0"/>
              <a:t>".format("</a:t>
            </a:r>
            <a:r>
              <a:rPr lang="zh-CN" altLang="en-US" dirty="0"/>
              <a:t>我</a:t>
            </a:r>
            <a:r>
              <a:rPr lang="en-US" altLang="zh-CN" dirty="0"/>
              <a:t>", "</a:t>
            </a:r>
            <a:r>
              <a:rPr lang="zh-CN" altLang="en-US" dirty="0"/>
              <a:t>祖国母亲</a:t>
            </a:r>
            <a:r>
              <a:rPr lang="en-US" altLang="zh-CN" dirty="0"/>
              <a:t>")</a:t>
            </a:r>
            <a:endParaRPr lang="zh-CN" altLang="en-US" dirty="0"/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890288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C68C2E-0627-F1C1-7A0B-F51A1442C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5190D4-DF3B-506F-32F9-41C065EDA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3</a:t>
            </a:r>
            <a:r>
              <a:rPr lang="zh-CN" altLang="en-US" dirty="0"/>
              <a:t>）带关键字，按关键字索引。可调换顺序，可重复调用</a:t>
            </a:r>
            <a:endParaRPr lang="en-US" altLang="zh-CN" dirty="0"/>
          </a:p>
          <a:p>
            <a:endParaRPr lang="en-US" altLang="zh-CN" dirty="0"/>
          </a:p>
          <a:p>
            <a:pPr lvl="1"/>
            <a:r>
              <a:rPr lang="en-US" altLang="zh-CN" dirty="0"/>
              <a:t>'</a:t>
            </a:r>
            <a:r>
              <a:rPr lang="zh-CN" altLang="en-US" dirty="0"/>
              <a:t>我叫</a:t>
            </a:r>
            <a:r>
              <a:rPr lang="en-US" altLang="zh-CN" dirty="0"/>
              <a:t>{name}</a:t>
            </a:r>
            <a:r>
              <a:rPr lang="zh-CN" altLang="en-US" dirty="0"/>
              <a:t>，我爱</a:t>
            </a:r>
            <a:r>
              <a:rPr lang="en-US" altLang="zh-CN" dirty="0"/>
              <a:t>{country}</a:t>
            </a:r>
            <a:r>
              <a:rPr lang="zh-CN" altLang="en-US" dirty="0"/>
              <a:t>！</a:t>
            </a:r>
            <a:r>
              <a:rPr lang="en-US" altLang="zh-CN" dirty="0"/>
              <a:t>'.format(name='</a:t>
            </a:r>
            <a:r>
              <a:rPr lang="en-US" altLang="zh-CN" dirty="0" err="1"/>
              <a:t>J',country</a:t>
            </a:r>
            <a:r>
              <a:rPr lang="en-US" altLang="zh-CN" dirty="0"/>
              <a:t>='</a:t>
            </a:r>
            <a:r>
              <a:rPr lang="zh-CN" altLang="en-US" dirty="0"/>
              <a:t>中国</a:t>
            </a:r>
            <a:r>
              <a:rPr lang="en-US" altLang="zh-CN" dirty="0"/>
              <a:t>') </a:t>
            </a:r>
          </a:p>
          <a:p>
            <a:pPr lvl="1"/>
            <a:r>
              <a:rPr lang="en-US" altLang="zh-CN" dirty="0"/>
              <a:t>'</a:t>
            </a:r>
            <a:r>
              <a:rPr lang="zh-CN" altLang="en-US" dirty="0"/>
              <a:t>我叫</a:t>
            </a:r>
            <a:r>
              <a:rPr lang="en-US" altLang="zh-CN" dirty="0"/>
              <a:t>{name}</a:t>
            </a:r>
            <a:r>
              <a:rPr lang="zh-CN" altLang="en-US" dirty="0"/>
              <a:t>，我爱</a:t>
            </a:r>
            <a:r>
              <a:rPr lang="en-US" altLang="zh-CN" dirty="0"/>
              <a:t>{country}</a:t>
            </a:r>
            <a:r>
              <a:rPr lang="zh-CN" altLang="en-US" dirty="0"/>
              <a:t>！</a:t>
            </a:r>
            <a:r>
              <a:rPr lang="en-US" altLang="zh-CN" dirty="0"/>
              <a:t>'.format('country='</a:t>
            </a:r>
            <a:r>
              <a:rPr lang="zh-CN" altLang="en-US" dirty="0"/>
              <a:t>中国</a:t>
            </a:r>
            <a:r>
              <a:rPr lang="en-US" altLang="zh-CN" dirty="0"/>
              <a:t>',name='Joan')</a:t>
            </a:r>
          </a:p>
          <a:p>
            <a:pPr lvl="1"/>
            <a:endParaRPr lang="en-US" altLang="zh-CN" dirty="0"/>
          </a:p>
          <a:p>
            <a:pPr lvl="1" algn="just"/>
            <a:r>
              <a:rPr lang="en-US" altLang="zh-CN" dirty="0"/>
              <a:t>'</a:t>
            </a:r>
            <a:r>
              <a:rPr lang="zh-CN" altLang="en-US" dirty="0"/>
              <a:t>我叫</a:t>
            </a:r>
            <a:r>
              <a:rPr lang="en-US" altLang="zh-CN" dirty="0"/>
              <a:t>{name}</a:t>
            </a:r>
            <a:r>
              <a:rPr lang="zh-CN" altLang="en-US" dirty="0"/>
              <a:t>，我爱</a:t>
            </a:r>
            <a:r>
              <a:rPr lang="en-US" altLang="zh-CN" dirty="0"/>
              <a:t>{0}</a:t>
            </a:r>
            <a:r>
              <a:rPr lang="zh-CN" altLang="en-US" dirty="0"/>
              <a:t>。喜爱</a:t>
            </a:r>
            <a:r>
              <a:rPr lang="en-US" altLang="zh-CN" dirty="0"/>
              <a:t>{0}</a:t>
            </a:r>
            <a:r>
              <a:rPr lang="zh-CN" altLang="en-US" dirty="0"/>
              <a:t>的人，运气都不会太差。</a:t>
            </a:r>
            <a:r>
              <a:rPr lang="en-US" altLang="zh-CN" dirty="0"/>
              <a:t>'.format('</a:t>
            </a:r>
            <a:r>
              <a:rPr lang="en-US" altLang="zh-CN" dirty="0" err="1"/>
              <a:t>Python',name</a:t>
            </a:r>
            <a:r>
              <a:rPr lang="en-US" altLang="zh-CN" dirty="0"/>
              <a:t>='Joan')</a:t>
            </a:r>
          </a:p>
          <a:p>
            <a:pPr lvl="1"/>
            <a:endParaRPr lang="en-US" altLang="zh-CN" dirty="0"/>
          </a:p>
          <a:p>
            <a:pPr lvl="1"/>
            <a:r>
              <a:rPr lang="zh-CN" altLang="en-US" dirty="0"/>
              <a:t>如果我想输出一对花括号呢？</a:t>
            </a:r>
            <a:endParaRPr lang="en-US" altLang="zh-CN" dirty="0"/>
          </a:p>
          <a:p>
            <a:pPr lvl="1"/>
            <a:r>
              <a:rPr lang="en-US" altLang="zh-CN" dirty="0"/>
              <a:t>'{},{},{}'.format(1, '{}',2)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354609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C68C2E-0627-F1C1-7A0B-F51A1442C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5190D4-DF3B-506F-32F9-41C065EDA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format</a:t>
            </a:r>
            <a:r>
              <a:rPr lang="zh-CN" altLang="en-US" dirty="0"/>
              <a:t>方法也可以带格式字符，用法和</a:t>
            </a:r>
            <a:r>
              <a:rPr lang="en-US" altLang="zh-CN" dirty="0"/>
              <a:t>format</a:t>
            </a:r>
            <a:r>
              <a:rPr lang="zh-CN" altLang="en-US" dirty="0"/>
              <a:t>函数一致。</a:t>
            </a:r>
            <a:endParaRPr lang="en-US" altLang="zh-CN" dirty="0"/>
          </a:p>
          <a:p>
            <a:pPr lvl="1" algn="just"/>
            <a:r>
              <a:rPr lang="en-US" altLang="zh-CN" dirty="0"/>
              <a:t>print('</a:t>
            </a:r>
            <a:r>
              <a:rPr lang="zh-CN" altLang="en-US" dirty="0"/>
              <a:t>浙江工商大学创办于</a:t>
            </a:r>
            <a:r>
              <a:rPr lang="en-US" altLang="zh-CN" dirty="0"/>
              <a:t>{0:$^6d}</a:t>
            </a:r>
            <a:r>
              <a:rPr lang="zh-CN" altLang="en-US" dirty="0"/>
              <a:t>年，现已建校</a:t>
            </a:r>
            <a:r>
              <a:rPr lang="en-US" altLang="zh-CN" dirty="0"/>
              <a:t>{1:$^5d}</a:t>
            </a:r>
            <a:r>
              <a:rPr lang="zh-CN" altLang="en-US" dirty="0"/>
              <a:t>年。</a:t>
            </a:r>
            <a:r>
              <a:rPr lang="en-US" altLang="zh-CN" dirty="0"/>
              <a:t>'.format(1911,2024-1911))</a:t>
            </a:r>
          </a:p>
          <a:p>
            <a:pPr lvl="1" algn="just"/>
            <a:r>
              <a:rPr lang="en-US" altLang="zh-CN" dirty="0"/>
              <a:t>print('</a:t>
            </a:r>
            <a:r>
              <a:rPr lang="zh-CN" altLang="en-US" dirty="0"/>
              <a:t>浙江工商大学创办于</a:t>
            </a:r>
            <a:r>
              <a:rPr lang="en-US" altLang="zh-CN" dirty="0"/>
              <a:t>{</a:t>
            </a:r>
            <a:r>
              <a:rPr lang="en-US" altLang="zh-CN" dirty="0" err="1"/>
              <a:t>year_start</a:t>
            </a:r>
            <a:r>
              <a:rPr lang="en-US" altLang="zh-CN" dirty="0"/>
              <a:t>:$^6d}</a:t>
            </a:r>
            <a:r>
              <a:rPr lang="zh-CN" altLang="en-US" dirty="0"/>
              <a:t>年，现已建校</a:t>
            </a:r>
            <a:r>
              <a:rPr lang="en-US" altLang="zh-CN" dirty="0"/>
              <a:t>{</a:t>
            </a:r>
            <a:r>
              <a:rPr lang="en-US" altLang="zh-CN" dirty="0" err="1"/>
              <a:t>year_now</a:t>
            </a:r>
            <a:r>
              <a:rPr lang="en-US" altLang="zh-CN" dirty="0"/>
              <a:t>:$^5d}</a:t>
            </a:r>
            <a:r>
              <a:rPr lang="zh-CN" altLang="en-US" dirty="0"/>
              <a:t>年。</a:t>
            </a:r>
            <a:r>
              <a:rPr lang="en-US" altLang="zh-CN" dirty="0"/>
              <a:t>'.format(</a:t>
            </a:r>
            <a:r>
              <a:rPr lang="en-US" altLang="zh-CN" dirty="0" err="1"/>
              <a:t>year_now</a:t>
            </a:r>
            <a:r>
              <a:rPr lang="en-US" altLang="zh-CN" dirty="0"/>
              <a:t>=2024-1911,year_start =1911))</a:t>
            </a:r>
          </a:p>
          <a:p>
            <a:pPr lvl="1" algn="just"/>
            <a:endParaRPr lang="en-US" altLang="zh-CN" dirty="0"/>
          </a:p>
          <a:p>
            <a:pPr lvl="1"/>
            <a:r>
              <a:rPr lang="en-US" altLang="zh-CN" dirty="0"/>
              <a:t>print('Hi,{0:c},{1:d},{2:f}'.format(65,64,1.2))</a:t>
            </a:r>
          </a:p>
          <a:p>
            <a:pPr lvl="1"/>
            <a:r>
              <a:rPr lang="en-US" altLang="zh-CN" dirty="0"/>
              <a:t>print('Hi,{1:c},{1:d},{2:f}'.format(65,66,1.2))</a:t>
            </a:r>
          </a:p>
          <a:p>
            <a:pPr lvl="1"/>
            <a:r>
              <a:rPr lang="en-US" altLang="zh-CN" dirty="0"/>
              <a:t>print('Hi,{0:&lt;6c},{1:^6d},{2:6.2f}'.format(65,12,1.256))</a:t>
            </a:r>
          </a:p>
          <a:p>
            <a:pPr lvl="1"/>
            <a:r>
              <a:rPr lang="en-US" altLang="zh-CN" dirty="0"/>
              <a:t>print('Hi,{0:9b},{1:9o},{2:9x}'.format(12,22,29))</a:t>
            </a:r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4733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5D135C-AEF5-8D40-FF10-9079EB6AA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496E97B-2C65-1661-C040-33BACD7C9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进阶玩法</a:t>
            </a:r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C0EAFCD-E66C-1899-FE57-E14EB068BE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003" y="2624447"/>
            <a:ext cx="11422838" cy="273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53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0173C4-7FB8-ACC8-8FE5-8DBEBA0E9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00B192-7ED6-5CAC-2795-5B5BFD806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3316"/>
            <a:ext cx="10515600" cy="4919559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align</a:t>
            </a:r>
            <a:r>
              <a:rPr lang="zh-CN" altLang="en-US" dirty="0"/>
              <a:t>：指定对齐方式</a:t>
            </a:r>
            <a:endParaRPr lang="en-US" altLang="zh-CN" dirty="0"/>
          </a:p>
          <a:p>
            <a:r>
              <a:rPr lang="en-US" altLang="zh-CN" dirty="0"/>
              <a:t>width</a:t>
            </a:r>
            <a:r>
              <a:rPr lang="zh-CN" altLang="en-US" dirty="0"/>
              <a:t>：指定宽度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s=“{:^10}”.format(250)</a:t>
            </a:r>
          </a:p>
          <a:p>
            <a:pPr marL="0" indent="0">
              <a:buNone/>
            </a:pPr>
            <a:r>
              <a:rPr lang="zh-CN" altLang="en-US" dirty="0"/>
              <a:t>“</a:t>
            </a:r>
            <a:r>
              <a:rPr lang="en-US" altLang="zh-CN" dirty="0"/>
              <a:t>:</a:t>
            </a:r>
            <a:r>
              <a:rPr lang="zh-CN" altLang="en-US" dirty="0"/>
              <a:t>”是必须的，左边是位置或者关键字索引，右边才是关键字选项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s=“{1:&gt;10}{0:&lt;10}”.format(520,250)</a:t>
            </a:r>
          </a:p>
          <a:p>
            <a:pPr marL="0" indent="0">
              <a:buNone/>
            </a:pPr>
            <a:r>
              <a:rPr lang="en-US" altLang="zh-CN" dirty="0"/>
              <a:t>s=“{left:&gt;10}{right:&lt;10}”.format(right=520,left=250)</a:t>
            </a:r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B3B57B3-103F-BA1C-5598-12670B3F0D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481" y="1573316"/>
            <a:ext cx="6182816" cy="291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753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616D63-3E24-B87A-68A7-2641FF599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E9B900-53E3-00C5-06B9-4F7AE8986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fill</a:t>
            </a:r>
            <a:r>
              <a:rPr lang="zh-CN" altLang="en-US" dirty="0"/>
              <a:t>：空白位的填充符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“{1:%&gt;10}{0:%&lt;10}”.format(520,250)</a:t>
            </a:r>
          </a:p>
          <a:p>
            <a:pPr marL="0" indent="0">
              <a:buNone/>
            </a:pPr>
            <a:r>
              <a:rPr lang="en-US" altLang="zh-CN" dirty="0"/>
              <a:t>“{:0=10}”.format(520)</a:t>
            </a:r>
          </a:p>
          <a:p>
            <a:pPr marL="0" indent="0">
              <a:buNone/>
            </a:pPr>
            <a:r>
              <a:rPr lang="en-US" altLang="zh-CN" dirty="0"/>
              <a:t>“{:0=10}”.format(-520)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957714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AA27D6-F188-183A-7224-C2B06B88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ED8A8B-ACAD-4127-6469-7613C70FE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8307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sign</a:t>
            </a:r>
            <a:r>
              <a:rPr lang="zh-CN" altLang="en-US" dirty="0"/>
              <a:t>：符号选项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lvl="1"/>
            <a:r>
              <a:rPr lang="en-US" altLang="zh-CN" dirty="0"/>
              <a:t>“{:+}{:-}”.format(520,-250)</a:t>
            </a:r>
          </a:p>
          <a:p>
            <a:r>
              <a:rPr lang="zh-CN" altLang="en-US" dirty="0"/>
              <a:t>设置千分位分隔符：</a:t>
            </a:r>
            <a:r>
              <a:rPr lang="zh-CN" altLang="en-US" b="0" i="0" dirty="0">
                <a:solidFill>
                  <a:srgbClr val="444444"/>
                </a:solidFill>
                <a:effectLst/>
                <a:latin typeface="Tahoma" panose="020B0604030504040204" pitchFamily="34" charset="0"/>
              </a:rPr>
              <a:t>两个值可以选择 </a:t>
            </a:r>
            <a:r>
              <a:rPr lang="en-US" altLang="zh-CN" b="0" i="0" dirty="0">
                <a:solidFill>
                  <a:srgbClr val="444444"/>
                </a:solidFill>
                <a:effectLst/>
                <a:latin typeface="Tahoma" panose="020B0604030504040204" pitchFamily="34" charset="0"/>
              </a:rPr>
              <a:t>—— ',' </a:t>
            </a:r>
            <a:r>
              <a:rPr lang="zh-CN" altLang="en-US" b="0" i="0" dirty="0">
                <a:solidFill>
                  <a:srgbClr val="444444"/>
                </a:solidFill>
                <a:effectLst/>
                <a:latin typeface="Tahoma" panose="020B0604030504040204" pitchFamily="34" charset="0"/>
              </a:rPr>
              <a:t>或 </a:t>
            </a:r>
            <a:r>
              <a:rPr lang="en-US" altLang="zh-CN" b="0" i="0" dirty="0">
                <a:solidFill>
                  <a:srgbClr val="444444"/>
                </a:solidFill>
                <a:effectLst/>
                <a:latin typeface="Tahoma" panose="020B0604030504040204" pitchFamily="34" charset="0"/>
              </a:rPr>
              <a:t>'_’</a:t>
            </a:r>
          </a:p>
          <a:p>
            <a:pPr lvl="1"/>
            <a:r>
              <a:rPr lang="en-US" altLang="zh-CN" dirty="0"/>
              <a:t>"{:,}".format(1234)</a:t>
            </a:r>
          </a:p>
          <a:p>
            <a:pPr lvl="1"/>
            <a:r>
              <a:rPr lang="en-US" altLang="zh-CN" dirty="0"/>
              <a:t>'1,234'</a:t>
            </a:r>
          </a:p>
          <a:p>
            <a:pPr lvl="1"/>
            <a:r>
              <a:rPr lang="en-US" altLang="zh-CN" dirty="0"/>
              <a:t>"{:_}".format(1234)</a:t>
            </a:r>
          </a:p>
          <a:p>
            <a:pPr lvl="1"/>
            <a:r>
              <a:rPr lang="en-US" altLang="zh-CN" dirty="0"/>
              <a:t>'1_234'</a:t>
            </a:r>
          </a:p>
          <a:p>
            <a:pPr lvl="1"/>
            <a:r>
              <a:rPr lang="en-US" altLang="zh-CN" dirty="0"/>
              <a:t>"{:,}".format(123)</a:t>
            </a:r>
          </a:p>
          <a:p>
            <a:pPr lvl="1"/>
            <a:r>
              <a:rPr lang="en-US" altLang="zh-CN" dirty="0"/>
              <a:t>'123'</a:t>
            </a:r>
          </a:p>
          <a:p>
            <a:pPr lvl="1"/>
            <a:r>
              <a:rPr lang="en-US" altLang="zh-CN" dirty="0"/>
              <a:t>"{:,}".format(123456789)</a:t>
            </a:r>
          </a:p>
          <a:p>
            <a:pPr lvl="1"/>
            <a:r>
              <a:rPr lang="en-US" altLang="zh-CN" dirty="0"/>
              <a:t>'123,456,789'</a:t>
            </a:r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3242F61-28EA-274E-FAA6-8C57D9DD1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105" y="1690688"/>
            <a:ext cx="4191585" cy="140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8945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A49310-70E7-45C3-3A23-3854769A6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0B0B22-2080-9557-AD69-4E73AD3CB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精度（</a:t>
            </a:r>
            <a:r>
              <a:rPr lang="en-US" altLang="zh-CN" dirty="0"/>
              <a:t>[.precision]</a:t>
            </a:r>
            <a:r>
              <a:rPr lang="zh-CN" altLang="en-US" dirty="0"/>
              <a:t>）选项是一个十进制整数，对于不同类型的参数，它的效果是不一样的</a:t>
            </a:r>
            <a:endParaRPr lang="en-US" altLang="zh-CN" dirty="0"/>
          </a:p>
          <a:p>
            <a:r>
              <a:rPr lang="zh-CN" altLang="en-US" dirty="0"/>
              <a:t>对于以 </a:t>
            </a:r>
            <a:r>
              <a:rPr lang="en-US" altLang="zh-CN" dirty="0"/>
              <a:t>'f' </a:t>
            </a:r>
            <a:r>
              <a:rPr lang="zh-CN" altLang="en-US" dirty="0"/>
              <a:t>或 </a:t>
            </a:r>
            <a:r>
              <a:rPr lang="en-US" altLang="zh-CN" dirty="0"/>
              <a:t>'F' </a:t>
            </a:r>
            <a:r>
              <a:rPr lang="zh-CN" altLang="en-US" dirty="0"/>
              <a:t>格式化的浮点数值来说，是限定小数点后显示多少个数位</a:t>
            </a:r>
          </a:p>
          <a:p>
            <a:r>
              <a:rPr lang="zh-CN" altLang="en-US" dirty="0"/>
              <a:t>对于以 </a:t>
            </a:r>
            <a:r>
              <a:rPr lang="en-US" altLang="zh-CN" dirty="0"/>
              <a:t>'g' </a:t>
            </a:r>
            <a:r>
              <a:rPr lang="zh-CN" altLang="en-US" dirty="0"/>
              <a:t>或 </a:t>
            </a:r>
            <a:r>
              <a:rPr lang="en-US" altLang="zh-CN" dirty="0"/>
              <a:t>'G' </a:t>
            </a:r>
            <a:r>
              <a:rPr lang="zh-CN" altLang="en-US" dirty="0"/>
              <a:t>格式化的浮点数值来说，是限定小数点前后共显示多少个数位</a:t>
            </a:r>
          </a:p>
          <a:p>
            <a:r>
              <a:rPr lang="zh-CN" altLang="en-US" dirty="0"/>
              <a:t>对于非数字类型来说，限定最大字段的大小（换句话说就是要使用多少个来自字段内容的字符）</a:t>
            </a:r>
          </a:p>
          <a:p>
            <a:r>
              <a:rPr lang="zh-CN" altLang="en-US" dirty="0"/>
              <a:t>对于整数来说，则不允许使用该选项值</a:t>
            </a:r>
          </a:p>
        </p:txBody>
      </p:sp>
    </p:spTree>
    <p:extLst>
      <p:ext uri="{BB962C8B-B14F-4D97-AF65-F5344CB8AC3E}">
        <p14:creationId xmlns:p14="http://schemas.microsoft.com/office/powerpoint/2010/main" val="14377991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A49310-70E7-45C3-3A23-3854769A6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0B0B22-2080-9557-AD69-4E73AD3CB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/>
              <a:t>&gt;&gt;&gt; "{:.2f}".format(3.1415)</a:t>
            </a:r>
          </a:p>
          <a:p>
            <a:r>
              <a:rPr lang="en-US" altLang="zh-CN" dirty="0"/>
              <a:t>'3.14'</a:t>
            </a:r>
          </a:p>
          <a:p>
            <a:r>
              <a:rPr lang="en-US" altLang="zh-CN" dirty="0"/>
              <a:t>&gt;&gt;&gt; "{:.2g}".format(3.1415)</a:t>
            </a:r>
          </a:p>
          <a:p>
            <a:r>
              <a:rPr lang="en-US" altLang="zh-CN" dirty="0"/>
              <a:t>'3.1'</a:t>
            </a:r>
          </a:p>
          <a:p>
            <a:r>
              <a:rPr lang="en-US" altLang="zh-CN" dirty="0"/>
              <a:t>&gt;&gt;&gt; "{:.6}".format("I love </a:t>
            </a:r>
            <a:r>
              <a:rPr lang="en-US" altLang="zh-CN" dirty="0" err="1"/>
              <a:t>FishC</a:t>
            </a:r>
            <a:r>
              <a:rPr lang="en-US" altLang="zh-CN" dirty="0"/>
              <a:t>")</a:t>
            </a:r>
          </a:p>
          <a:p>
            <a:r>
              <a:rPr lang="en-US" altLang="zh-CN" dirty="0"/>
              <a:t>'I love'</a:t>
            </a:r>
          </a:p>
          <a:p>
            <a:r>
              <a:rPr lang="en-US" altLang="zh-CN" dirty="0"/>
              <a:t>&gt;&gt;&gt; "{:.2}".format(520)</a:t>
            </a:r>
          </a:p>
          <a:p>
            <a:r>
              <a:rPr lang="en-US" altLang="zh-CN" dirty="0"/>
              <a:t>Traceback (most recent call last):</a:t>
            </a:r>
          </a:p>
          <a:p>
            <a:r>
              <a:rPr lang="en-US" altLang="zh-CN" dirty="0"/>
              <a:t>  File "&lt;pyshell#52&gt;", line 1, in &lt;module&gt;</a:t>
            </a:r>
          </a:p>
          <a:p>
            <a:r>
              <a:rPr lang="en-US" altLang="zh-CN" dirty="0"/>
              <a:t>    "{:.2}".format(520)</a:t>
            </a:r>
          </a:p>
          <a:p>
            <a:r>
              <a:rPr lang="en-US" altLang="zh-CN" dirty="0" err="1"/>
              <a:t>ValueError</a:t>
            </a:r>
            <a:r>
              <a:rPr lang="en-US" altLang="zh-CN" dirty="0"/>
              <a:t>: Precision not allowed in integer format specifier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829287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4D5572-DB88-D980-62AB-167C8C755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22EB6E1-8513-5CF2-06A4-58EBCD270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类型（</a:t>
            </a:r>
            <a:r>
              <a:rPr lang="en-US" altLang="zh-CN" dirty="0"/>
              <a:t>[type]</a:t>
            </a:r>
            <a:r>
              <a:rPr lang="zh-CN" altLang="en-US" dirty="0"/>
              <a:t>）选项决定了数据应该如何呈现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66C65319-36A7-1BB7-ACC5-46119DBBC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963" y="2367485"/>
            <a:ext cx="8535591" cy="408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18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AAD098-AAE2-22A5-DA78-153792CE7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基本概念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AA3BBFF-DEDD-BE33-0806-97BFF3AB0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" name="图片 3" descr="文本&#10;&#10;描述已自动生成">
            <a:extLst>
              <a:ext uri="{FF2B5EF4-FFF2-40B4-BE49-F238E27FC236}">
                <a16:creationId xmlns:a16="http://schemas.microsoft.com/office/drawing/2014/main" id="{CFC52EC3-2FC0-7F63-F76B-CD51C9483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27" y="1825625"/>
            <a:ext cx="5537973" cy="4492625"/>
          </a:xfrm>
          <a:prstGeom prst="rect">
            <a:avLst/>
          </a:prstGeom>
          <a:ln w="254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图片 4" descr="文本&#10;&#10;描述已自动生成">
            <a:extLst>
              <a:ext uri="{FF2B5EF4-FFF2-40B4-BE49-F238E27FC236}">
                <a16:creationId xmlns:a16="http://schemas.microsoft.com/office/drawing/2014/main" id="{ED28EA6D-767B-7B20-F7C1-B23A66E2C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5330" y="1825625"/>
            <a:ext cx="4847131" cy="2636116"/>
          </a:xfrm>
          <a:prstGeom prst="rect">
            <a:avLst/>
          </a:prstGeom>
          <a:ln w="25400" cap="sq">
            <a:solidFill>
              <a:srgbClr val="000000"/>
            </a:solidFill>
            <a:prstDash val="solid"/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103944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4D5572-DB88-D980-62AB-167C8C755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22EB6E1-8513-5CF2-06A4-58EBCD270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/>
              <a:t>&gt;&gt;&gt; "{:b}".format(80)</a:t>
            </a:r>
          </a:p>
          <a:p>
            <a:r>
              <a:rPr lang="en-US" altLang="zh-CN" dirty="0"/>
              <a:t>'1010000'</a:t>
            </a:r>
          </a:p>
          <a:p>
            <a:r>
              <a:rPr lang="en-US" altLang="zh-CN" dirty="0"/>
              <a:t>&gt;&gt;&gt; "{:c}".format(80)</a:t>
            </a:r>
          </a:p>
          <a:p>
            <a:r>
              <a:rPr lang="en-US" altLang="zh-CN" dirty="0"/>
              <a:t>'P'</a:t>
            </a:r>
          </a:p>
          <a:p>
            <a:r>
              <a:rPr lang="en-US" altLang="zh-CN" dirty="0"/>
              <a:t>&gt;&gt;&gt; "{:d}".format(80)</a:t>
            </a:r>
          </a:p>
          <a:p>
            <a:r>
              <a:rPr lang="en-US" altLang="zh-CN" dirty="0"/>
              <a:t>'80'</a:t>
            </a:r>
          </a:p>
          <a:p>
            <a:r>
              <a:rPr lang="en-US" altLang="zh-CN" dirty="0"/>
              <a:t>&gt;&gt;&gt; "{:o}".format(80)</a:t>
            </a:r>
          </a:p>
          <a:p>
            <a:r>
              <a:rPr lang="en-US" altLang="zh-CN" dirty="0"/>
              <a:t>'120'</a:t>
            </a:r>
          </a:p>
          <a:p>
            <a:r>
              <a:rPr lang="en-US" altLang="zh-CN" dirty="0"/>
              <a:t>&gt;&gt;&gt; "{:x}".format(80)</a:t>
            </a:r>
          </a:p>
          <a:p>
            <a:r>
              <a:rPr lang="en-US" altLang="zh-CN" dirty="0"/>
              <a:t>'50'</a:t>
            </a:r>
          </a:p>
          <a:p>
            <a:r>
              <a:rPr lang="en-US" altLang="zh-CN" dirty="0"/>
              <a:t>&gt;&gt;&gt; "{:n}".format(80)</a:t>
            </a:r>
          </a:p>
          <a:p>
            <a:r>
              <a:rPr lang="en-US" altLang="zh-CN" dirty="0"/>
              <a:t>'80'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649525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DCCD31-0C99-8A6B-F8C4-8F89D120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D4B6916-7C7B-1CEE-A71E-66ED6FE95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这还有个人性化设置，就是井号（</a:t>
            </a:r>
            <a:r>
              <a:rPr lang="en-US" altLang="zh-CN" dirty="0"/>
              <a:t>[#]</a:t>
            </a:r>
            <a:r>
              <a:rPr lang="zh-CN" altLang="en-US" dirty="0"/>
              <a:t>）选项，参数以二进制、八进制或十六进制在字符串中输出的时候，会自动追加前缀 </a:t>
            </a:r>
            <a:r>
              <a:rPr lang="en-US" altLang="zh-CN" dirty="0"/>
              <a:t>"0b"</a:t>
            </a:r>
            <a:r>
              <a:rPr lang="zh-CN" altLang="en-US" dirty="0"/>
              <a:t>、</a:t>
            </a:r>
            <a:r>
              <a:rPr lang="en-US" altLang="zh-CN" dirty="0"/>
              <a:t>"0o" </a:t>
            </a:r>
            <a:r>
              <a:rPr lang="zh-CN" altLang="en-US" dirty="0"/>
              <a:t>和 </a:t>
            </a:r>
            <a:r>
              <a:rPr lang="en-US" altLang="zh-CN" dirty="0"/>
              <a:t>"0x"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nn-NO" altLang="zh-CN" dirty="0"/>
              <a:t>&gt;&gt;&gt; "{:#b}".format(80)</a:t>
            </a:r>
          </a:p>
          <a:p>
            <a:r>
              <a:rPr lang="nn-NO" altLang="zh-CN" dirty="0"/>
              <a:t>'0b1010000'</a:t>
            </a:r>
          </a:p>
          <a:p>
            <a:r>
              <a:rPr lang="nn-NO" altLang="zh-CN" dirty="0"/>
              <a:t>&gt;&gt;&gt; "{:#o}".format(80)</a:t>
            </a:r>
          </a:p>
          <a:p>
            <a:r>
              <a:rPr lang="nn-NO" altLang="zh-CN" dirty="0"/>
              <a:t>'0o120'</a:t>
            </a:r>
          </a:p>
          <a:p>
            <a:r>
              <a:rPr lang="nn-NO" altLang="zh-CN" dirty="0"/>
              <a:t>&gt;&gt;&gt; "{:#x}".format(80)</a:t>
            </a:r>
          </a:p>
          <a:p>
            <a:r>
              <a:rPr lang="nn-NO" altLang="zh-CN" dirty="0"/>
              <a:t>'0x50'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871495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DCCD31-0C99-8A6B-F8C4-8F89D120F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D4B6916-7C7B-1CEE-A71E-66ED6FE95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以下类型值适用于浮点数、复数和整数（自动转换为等值的浮点数）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5EC6069-BC30-6625-6089-472CF745C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1038" y="2433116"/>
            <a:ext cx="9202434" cy="3743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9606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81A9FA-6630-AD80-8904-721515F00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格式化字符串方法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6D7226-D49D-24CD-94DE-A9F339E17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CN" dirty="0"/>
              <a:t>&gt;&gt;&gt; "{:e}".format(3.1415)</a:t>
            </a:r>
          </a:p>
          <a:p>
            <a:r>
              <a:rPr lang="en-US" altLang="zh-CN" dirty="0"/>
              <a:t>'3.141500e+00'</a:t>
            </a:r>
          </a:p>
          <a:p>
            <a:r>
              <a:rPr lang="en-US" altLang="zh-CN" dirty="0"/>
              <a:t>&gt;&gt;&gt; "{:E}".format(3.1415)</a:t>
            </a:r>
          </a:p>
          <a:p>
            <a:r>
              <a:rPr lang="en-US" altLang="zh-CN" dirty="0"/>
              <a:t>'3.141500E+00'</a:t>
            </a:r>
          </a:p>
          <a:p>
            <a:r>
              <a:rPr lang="en-US" altLang="zh-CN" dirty="0"/>
              <a:t>&gt;&gt;&gt; "{:f}".format(3.1415)</a:t>
            </a:r>
          </a:p>
          <a:p>
            <a:r>
              <a:rPr lang="en-US" altLang="zh-CN" dirty="0"/>
              <a:t>'3.141500'</a:t>
            </a:r>
          </a:p>
          <a:p>
            <a:r>
              <a:rPr lang="en-US" altLang="zh-CN" dirty="0"/>
              <a:t>&gt;&gt;&gt; "{:g}".format(123456789)</a:t>
            </a:r>
          </a:p>
          <a:p>
            <a:r>
              <a:rPr lang="en-US" altLang="zh-CN" dirty="0"/>
              <a:t>'1.23457e+08'</a:t>
            </a:r>
          </a:p>
          <a:p>
            <a:r>
              <a:rPr lang="en-US" altLang="zh-CN" dirty="0"/>
              <a:t>&gt;&gt;&gt; "{:g}".format(1234.56789)</a:t>
            </a:r>
          </a:p>
          <a:p>
            <a:r>
              <a:rPr lang="en-US" altLang="zh-CN" dirty="0"/>
              <a:t>'1234.57'</a:t>
            </a:r>
          </a:p>
          <a:p>
            <a:r>
              <a:rPr lang="en-US" altLang="zh-CN" dirty="0"/>
              <a:t>&gt;&gt;&gt; "{:%}".format(0.98)</a:t>
            </a:r>
          </a:p>
          <a:p>
            <a:r>
              <a:rPr lang="en-US" altLang="zh-CN" dirty="0"/>
              <a:t>'98.000000%'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7384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259E20-389A-6D2B-687E-EA3F1406E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基本操作符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CA3C84-6501-8339-ACAD-477EDE50E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70917"/>
            <a:ext cx="2256692" cy="4351338"/>
          </a:xfrm>
        </p:spPr>
        <p:txBody>
          <a:bodyPr/>
          <a:lstStyle/>
          <a:p>
            <a:r>
              <a:rPr lang="zh-CN" altLang="en-US" dirty="0"/>
              <a:t>字符串类型直接可以进行一些基本的操作，如连接、截取、判断是否包含</a:t>
            </a:r>
            <a:r>
              <a:rPr lang="en-US" altLang="zh-CN" dirty="0"/>
              <a:t>(</a:t>
            </a:r>
            <a:r>
              <a:rPr lang="zh-CN" altLang="en-US" dirty="0"/>
              <a:t>是否是子串</a:t>
            </a:r>
            <a:r>
              <a:rPr lang="en-US" altLang="zh-CN" dirty="0"/>
              <a:t>)</a:t>
            </a:r>
            <a:r>
              <a:rPr lang="zh-CN" altLang="en-US" dirty="0"/>
              <a:t>等。</a:t>
            </a:r>
            <a:endParaRPr lang="en-US" altLang="zh-CN" dirty="0"/>
          </a:p>
          <a:p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19C5B24-5F76-80A1-2C48-CD0716248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825810"/>
              </p:ext>
            </p:extLst>
          </p:nvPr>
        </p:nvGraphicFramePr>
        <p:xfrm>
          <a:off x="3094892" y="1436656"/>
          <a:ext cx="8932984" cy="51292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3535">
                  <a:extLst>
                    <a:ext uri="{9D8B030D-6E8A-4147-A177-3AD203B41FA5}">
                      <a16:colId xmlns:a16="http://schemas.microsoft.com/office/drawing/2014/main" val="39066589"/>
                    </a:ext>
                  </a:extLst>
                </a:gridCol>
                <a:gridCol w="7369449">
                  <a:extLst>
                    <a:ext uri="{9D8B030D-6E8A-4147-A177-3AD203B41FA5}">
                      <a16:colId xmlns:a16="http://schemas.microsoft.com/office/drawing/2014/main" val="2942170286"/>
                    </a:ext>
                  </a:extLst>
                </a:gridCol>
              </a:tblGrid>
              <a:tr h="37542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操作符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描述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362297003"/>
                  </a:ext>
                </a:extLst>
              </a:tr>
              <a:tr h="37542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>
                          <a:effectLst/>
                        </a:rPr>
                        <a:t>+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字符串连接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144415425"/>
                  </a:ext>
                </a:extLst>
              </a:tr>
              <a:tr h="37542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*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重复输出字符串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4033042231"/>
                  </a:ext>
                </a:extLst>
              </a:tr>
              <a:tr h="375422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>
                          <a:effectLst/>
                        </a:rPr>
                        <a:t>[]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通过索引获取字符串中字符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1678678098"/>
                  </a:ext>
                </a:extLst>
              </a:tr>
              <a:tr h="71041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>
                          <a:effectLst/>
                        </a:rPr>
                        <a:t>[:]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截取字符串中的一部分，遵循左闭右开原则，例如</a:t>
                      </a:r>
                      <a:r>
                        <a:rPr lang="en-US" altLang="zh-CN" sz="1800" kern="0" dirty="0">
                          <a:effectLst/>
                        </a:rPr>
                        <a:t>str[0:2]</a:t>
                      </a:r>
                      <a:r>
                        <a:rPr lang="zh-CN" altLang="en-US" sz="1800" kern="0" dirty="0">
                          <a:effectLst/>
                        </a:rPr>
                        <a:t>，标识从该字符串的第</a:t>
                      </a:r>
                      <a:r>
                        <a:rPr lang="en-US" altLang="zh-CN" sz="1800" kern="0" dirty="0">
                          <a:effectLst/>
                        </a:rPr>
                        <a:t>0</a:t>
                      </a:r>
                      <a:r>
                        <a:rPr lang="zh-CN" altLang="en-US" sz="1800" kern="0" dirty="0">
                          <a:effectLst/>
                        </a:rPr>
                        <a:t>位截取到第</a:t>
                      </a:r>
                      <a:r>
                        <a:rPr lang="en-US" altLang="zh-CN" sz="1800" kern="0" dirty="0">
                          <a:effectLst/>
                        </a:rPr>
                        <a:t>2</a:t>
                      </a:r>
                      <a:r>
                        <a:rPr lang="zh-CN" altLang="en-US" sz="1800" kern="0" dirty="0">
                          <a:effectLst/>
                        </a:rPr>
                        <a:t>位，不包含第</a:t>
                      </a:r>
                      <a:r>
                        <a:rPr lang="en-US" altLang="zh-CN" sz="1800" kern="0" dirty="0">
                          <a:effectLst/>
                        </a:rPr>
                        <a:t>3</a:t>
                      </a:r>
                      <a:r>
                        <a:rPr lang="zh-CN" altLang="en-US" sz="1800" kern="0" dirty="0">
                          <a:effectLst/>
                        </a:rPr>
                        <a:t>个字符。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487028339"/>
                  </a:ext>
                </a:extLst>
              </a:tr>
              <a:tr h="45917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in</a:t>
                      </a:r>
                      <a:endParaRPr 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子串运算符</a:t>
                      </a:r>
                      <a:r>
                        <a:rPr lang="en-US" altLang="zh-CN" sz="1800" kern="0" dirty="0">
                          <a:effectLst/>
                        </a:rPr>
                        <a:t>-</a:t>
                      </a:r>
                      <a:r>
                        <a:rPr lang="zh-CN" altLang="en-US" sz="1800" kern="0" dirty="0">
                          <a:effectLst/>
                        </a:rPr>
                        <a:t>如果字符串中包含给定的字符返回</a:t>
                      </a:r>
                      <a:r>
                        <a:rPr lang="en-US" altLang="zh-CN" sz="1800" kern="0" dirty="0">
                          <a:effectLst/>
                        </a:rPr>
                        <a:t>True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211874766"/>
                  </a:ext>
                </a:extLst>
              </a:tr>
              <a:tr h="45917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not in</a:t>
                      </a:r>
                      <a:endParaRPr 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子串运算符</a:t>
                      </a:r>
                      <a:r>
                        <a:rPr lang="en-US" altLang="zh-CN" sz="1800" kern="0">
                          <a:effectLst/>
                        </a:rPr>
                        <a:t>-</a:t>
                      </a:r>
                      <a:r>
                        <a:rPr lang="zh-CN" altLang="en-US" sz="1800" kern="0">
                          <a:effectLst/>
                        </a:rPr>
                        <a:t>如果字符串中不包含给定的字符返回</a:t>
                      </a:r>
                      <a:r>
                        <a:rPr lang="en-US" altLang="zh-CN" sz="1800" kern="0">
                          <a:effectLst/>
                        </a:rPr>
                        <a:t>True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551012858"/>
                  </a:ext>
                </a:extLst>
              </a:tr>
              <a:tr h="1045413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r/R</a:t>
                      </a:r>
                      <a:endParaRPr 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原始字符串：所有的字符串都是直接按照字面的意思来使用，没有转义特殊或不能打印的字符。原始字符串除在字符串的第一个引号前加上字母</a:t>
                      </a:r>
                      <a:r>
                        <a:rPr lang="en-US" altLang="zh-CN" sz="1800" kern="0" dirty="0">
                          <a:effectLst/>
                        </a:rPr>
                        <a:t>r(</a:t>
                      </a:r>
                      <a:r>
                        <a:rPr lang="zh-CN" altLang="en-US" sz="1800" kern="0" dirty="0">
                          <a:effectLst/>
                        </a:rPr>
                        <a:t>或</a:t>
                      </a:r>
                      <a:r>
                        <a:rPr lang="en-US" altLang="zh-CN" sz="1800" kern="0" dirty="0">
                          <a:effectLst/>
                        </a:rPr>
                        <a:t>R)</a:t>
                      </a:r>
                      <a:r>
                        <a:rPr lang="zh-CN" altLang="en-US" sz="1800" kern="0" dirty="0">
                          <a:effectLst/>
                        </a:rPr>
                        <a:t>以外，与普通字符串有着几乎完全相同的语法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453075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81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493BAD-E79B-FEF0-7856-61151C18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基本操作符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6FF7F4-937E-E1F4-D35E-705813677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4A9CA9FE-E2F4-A3EC-581B-87B105207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535" y="1453607"/>
            <a:ext cx="4562844" cy="5247020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42F17AE-1933-037B-ADD0-71FAE5C6D5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7713" y="1707540"/>
            <a:ext cx="4894754" cy="3631940"/>
          </a:xfrm>
          <a:prstGeom prst="rect">
            <a:avLst/>
          </a:prstGeom>
          <a:ln w="25400" cap="sq">
            <a:solidFill>
              <a:srgbClr val="000000"/>
            </a:solidFill>
            <a:miter lim="800000"/>
            <a:headEnd/>
            <a:tailEnd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2504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E4F49A-E2B3-95C1-7521-D260D82E1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转义字符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2D87420-6201-67E7-9C4F-8ED567946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092" y="1795520"/>
            <a:ext cx="2405185" cy="4351338"/>
          </a:xfrm>
        </p:spPr>
        <p:txBody>
          <a:bodyPr>
            <a:normAutofit/>
          </a:bodyPr>
          <a:lstStyle/>
          <a:p>
            <a:r>
              <a:rPr lang="zh-CN" altLang="en-US" dirty="0"/>
              <a:t>转义字符：不能直接输入的特殊字符。转义字符以反斜杠</a:t>
            </a:r>
            <a:r>
              <a:rPr lang="en-US" altLang="zh-CN" dirty="0"/>
              <a:t>(\)</a:t>
            </a:r>
            <a:r>
              <a:rPr lang="zh-CN" altLang="en-US" dirty="0"/>
              <a:t>开头，后接特定字符。</a:t>
            </a:r>
            <a:endParaRPr lang="en-US" altLang="zh-CN" dirty="0"/>
          </a:p>
          <a:p>
            <a:endParaRPr lang="zh-CN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2678109-D451-2494-0B74-3427E38EC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681489"/>
              </p:ext>
            </p:extLst>
          </p:nvPr>
        </p:nvGraphicFramePr>
        <p:xfrm>
          <a:off x="3282462" y="1955233"/>
          <a:ext cx="8456245" cy="4191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6465">
                  <a:extLst>
                    <a:ext uri="{9D8B030D-6E8A-4147-A177-3AD203B41FA5}">
                      <a16:colId xmlns:a16="http://schemas.microsoft.com/office/drawing/2014/main" val="2905705967"/>
                    </a:ext>
                  </a:extLst>
                </a:gridCol>
                <a:gridCol w="6629780">
                  <a:extLst>
                    <a:ext uri="{9D8B030D-6E8A-4147-A177-3AD203B41FA5}">
                      <a16:colId xmlns:a16="http://schemas.microsoft.com/office/drawing/2014/main" val="4118044969"/>
                    </a:ext>
                  </a:extLst>
                </a:gridCol>
              </a:tblGrid>
              <a:tr h="4741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转义字符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描述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424418450"/>
                  </a:ext>
                </a:extLst>
              </a:tr>
              <a:tr h="4741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 dirty="0">
                          <a:effectLst/>
                        </a:rPr>
                        <a:t>\(</a:t>
                      </a:r>
                      <a:r>
                        <a:rPr lang="zh-CN" altLang="en-US" sz="1800" kern="0" dirty="0">
                          <a:effectLst/>
                        </a:rPr>
                        <a:t>在行尾时</a:t>
                      </a:r>
                      <a:r>
                        <a:rPr lang="en-US" altLang="zh-CN" sz="1800" kern="0" dirty="0">
                          <a:effectLst/>
                        </a:rPr>
                        <a:t>)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续行符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912577979"/>
                  </a:ext>
                </a:extLst>
              </a:tr>
              <a:tr h="4741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>
                          <a:effectLst/>
                        </a:rPr>
                        <a:t>\\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反斜杠符号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273448693"/>
                  </a:ext>
                </a:extLst>
              </a:tr>
              <a:tr h="4741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>
                          <a:effectLst/>
                        </a:rPr>
                        <a:t>\’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单引号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4114204205"/>
                  </a:ext>
                </a:extLst>
              </a:tr>
              <a:tr h="4741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>
                          <a:effectLst/>
                        </a:rPr>
                        <a:t>\”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双引号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524330616"/>
                  </a:ext>
                </a:extLst>
              </a:tr>
              <a:tr h="4741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800" kern="0">
                          <a:effectLst/>
                        </a:rPr>
                        <a:t>\000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>
                          <a:effectLst/>
                        </a:rPr>
                        <a:t>空</a:t>
                      </a:r>
                      <a:endParaRPr lang="zh-CN" alt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2195279486"/>
                  </a:ext>
                </a:extLst>
              </a:tr>
              <a:tr h="47414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\n</a:t>
                      </a:r>
                      <a:endParaRPr 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换行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956364433"/>
                  </a:ext>
                </a:extLst>
              </a:tr>
              <a:tr h="84979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\r</a:t>
                      </a:r>
                      <a:endParaRPr lang="en-US" sz="1800" kern="10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kern="0" dirty="0">
                          <a:effectLst/>
                        </a:rPr>
                        <a:t>回车，将</a:t>
                      </a:r>
                      <a:r>
                        <a:rPr lang="en-US" altLang="zh-CN" sz="1800" kern="0" dirty="0">
                          <a:effectLst/>
                        </a:rPr>
                        <a:t>\r</a:t>
                      </a:r>
                      <a:r>
                        <a:rPr lang="zh-CN" altLang="en-US" sz="1800" kern="0" dirty="0">
                          <a:effectLst/>
                        </a:rPr>
                        <a:t>后面的内容移到字符串开头，并逐一替换开头部分的字符，直至将</a:t>
                      </a:r>
                      <a:r>
                        <a:rPr lang="en-US" altLang="zh-CN" sz="1800" kern="0" dirty="0">
                          <a:effectLst/>
                        </a:rPr>
                        <a:t>\r </a:t>
                      </a:r>
                      <a:r>
                        <a:rPr lang="zh-CN" altLang="en-US" sz="1800" kern="0" dirty="0">
                          <a:effectLst/>
                        </a:rPr>
                        <a:t>后面的内容完全替换完成。</a:t>
                      </a:r>
                      <a:endParaRPr lang="zh-CN" altLang="en-US" sz="1800" kern="100" dirty="0">
                        <a:effectLst/>
                        <a:latin typeface="等线" panose="02010600030101010101" pitchFamily="2" charset="-122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anchor="ctr"/>
                </a:tc>
                <a:extLst>
                  <a:ext uri="{0D108BD9-81ED-4DB2-BD59-A6C34878D82A}">
                    <a16:rowId xmlns:a16="http://schemas.microsoft.com/office/drawing/2014/main" val="361894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843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E0FCE5-F331-F614-E629-3D0566D10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转义字符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4B949C9-0D52-37CB-1DD7-2E61AEEF8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s='it's me’          =&gt;s='it\'s me'</a:t>
            </a:r>
          </a:p>
          <a:p>
            <a:r>
              <a:rPr lang="en-US" altLang="zh-CN" dirty="0"/>
              <a:t>s = '</a:t>
            </a:r>
            <a:r>
              <a:rPr lang="zh-CN" altLang="en-US" dirty="0"/>
              <a:t>反斜杠符号是</a:t>
            </a:r>
            <a:r>
              <a:rPr lang="en-US" altLang="zh-CN" dirty="0"/>
              <a:t>\\</a:t>
            </a:r>
            <a:r>
              <a:rPr lang="zh-CN" altLang="en-US" dirty="0"/>
              <a:t>。</a:t>
            </a:r>
            <a:r>
              <a:rPr lang="en-US" altLang="zh-CN" dirty="0"/>
              <a:t>'</a:t>
            </a:r>
          </a:p>
          <a:p>
            <a:r>
              <a:rPr lang="en-US" altLang="zh-CN" dirty="0"/>
              <a:t>s = '</a:t>
            </a:r>
            <a:r>
              <a:rPr lang="zh-CN" altLang="en-US" dirty="0"/>
              <a:t>我们输出完这里就换行</a:t>
            </a:r>
            <a:r>
              <a:rPr lang="en-US" altLang="zh-CN" dirty="0"/>
              <a:t>\n</a:t>
            </a:r>
            <a:r>
              <a:rPr lang="zh-CN" altLang="en-US" dirty="0"/>
              <a:t>这里从头开始啦</a:t>
            </a:r>
            <a:r>
              <a:rPr lang="en-US" altLang="zh-CN" dirty="0"/>
              <a:t>’</a:t>
            </a:r>
          </a:p>
          <a:p>
            <a:r>
              <a:rPr lang="en-US" altLang="zh-CN" dirty="0"/>
              <a:t>s = '</a:t>
            </a:r>
            <a:r>
              <a:rPr lang="zh-CN" altLang="en-US" dirty="0"/>
              <a:t>我们输出完这里就换行</a:t>
            </a:r>
            <a:r>
              <a:rPr lang="en-US" altLang="zh-CN" dirty="0"/>
              <a:t>\r</a:t>
            </a:r>
            <a:r>
              <a:rPr lang="zh-CN" altLang="en-US" dirty="0"/>
              <a:t>这里从头开始啦</a:t>
            </a:r>
            <a:r>
              <a:rPr lang="en-US" altLang="zh-CN" dirty="0"/>
              <a:t>’</a:t>
            </a:r>
          </a:p>
          <a:p>
            <a:r>
              <a:rPr lang="en-US" altLang="zh-CN" dirty="0"/>
              <a:t>s = r'</a:t>
            </a:r>
            <a:r>
              <a:rPr lang="zh-CN" altLang="en-US" dirty="0"/>
              <a:t>我们输出完这里就换行</a:t>
            </a:r>
            <a:r>
              <a:rPr lang="en-US" altLang="zh-CN" dirty="0"/>
              <a:t>\r</a:t>
            </a:r>
            <a:r>
              <a:rPr lang="zh-CN" altLang="en-US" dirty="0"/>
              <a:t>这里从头开始啦</a:t>
            </a:r>
            <a:r>
              <a:rPr lang="en-US" altLang="zh-CN" dirty="0"/>
              <a:t>'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91651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E1DAAF-D748-447E-1E51-BA6A95545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3702103-7375-E439-AED7-32402951D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 </a:t>
            </a:r>
            <a:r>
              <a:rPr lang="zh-CN" altLang="en-US" dirty="0"/>
              <a:t>大小写字母换来换去</a:t>
            </a:r>
            <a:endParaRPr lang="en-US" altLang="zh-CN" dirty="0"/>
          </a:p>
          <a:p>
            <a:r>
              <a:rPr lang="en-US" altLang="zh-CN" dirty="0"/>
              <a:t>capitalize()</a:t>
            </a:r>
            <a:r>
              <a:rPr lang="zh-CN" altLang="en-US" dirty="0"/>
              <a:t>：将字符串首字母大写，其余小写</a:t>
            </a:r>
            <a:endParaRPr lang="en-US" altLang="zh-CN" dirty="0"/>
          </a:p>
          <a:p>
            <a:r>
              <a:rPr lang="en-US" altLang="zh-CN" dirty="0" err="1"/>
              <a:t>casefold</a:t>
            </a:r>
            <a:r>
              <a:rPr lang="en-US" altLang="zh-CN" dirty="0"/>
              <a:t>()</a:t>
            </a:r>
            <a:r>
              <a:rPr lang="zh-CN" altLang="en-US" dirty="0"/>
              <a:t>：将字符串所有字母变成小写</a:t>
            </a:r>
            <a:r>
              <a:rPr lang="en-US" altLang="zh-CN" dirty="0"/>
              <a:t>(</a:t>
            </a:r>
            <a:r>
              <a:rPr lang="zh-CN" altLang="en-US" dirty="0"/>
              <a:t>可以处理英语之外的其他语种）</a:t>
            </a:r>
            <a:endParaRPr lang="en-US" altLang="zh-CN" dirty="0"/>
          </a:p>
          <a:p>
            <a:r>
              <a:rPr lang="en-US" altLang="zh-CN" dirty="0"/>
              <a:t>title()</a:t>
            </a:r>
            <a:r>
              <a:rPr lang="zh-CN" altLang="en-US" dirty="0"/>
              <a:t>：将字符串每个单词的首字母变成大写，其余小写</a:t>
            </a:r>
            <a:endParaRPr lang="en-US" altLang="zh-CN" dirty="0"/>
          </a:p>
          <a:p>
            <a:r>
              <a:rPr lang="en-US" altLang="zh-CN" dirty="0" err="1"/>
              <a:t>swapcase</a:t>
            </a:r>
            <a:r>
              <a:rPr lang="en-US" altLang="zh-CN" dirty="0"/>
              <a:t>()</a:t>
            </a:r>
            <a:r>
              <a:rPr lang="zh-CN" altLang="en-US" dirty="0"/>
              <a:t>：将字符串中所有字母的大小写翻转</a:t>
            </a:r>
            <a:endParaRPr lang="en-US" altLang="zh-CN" dirty="0"/>
          </a:p>
          <a:p>
            <a:r>
              <a:rPr lang="en-US" altLang="zh-CN" dirty="0"/>
              <a:t>upper()</a:t>
            </a:r>
            <a:r>
              <a:rPr lang="zh-CN" altLang="en-US" dirty="0"/>
              <a:t>：将字符串所有字母变成大写</a:t>
            </a:r>
            <a:endParaRPr lang="en-US" altLang="zh-CN" dirty="0"/>
          </a:p>
          <a:p>
            <a:r>
              <a:rPr lang="en-US" altLang="zh-CN" dirty="0"/>
              <a:t>lower()</a:t>
            </a:r>
            <a:r>
              <a:rPr lang="zh-CN" altLang="en-US" dirty="0"/>
              <a:t> ：将字符串所有字母变成小写（只能处理英语）</a:t>
            </a:r>
          </a:p>
        </p:txBody>
      </p:sp>
    </p:spTree>
    <p:extLst>
      <p:ext uri="{BB962C8B-B14F-4D97-AF65-F5344CB8AC3E}">
        <p14:creationId xmlns:p14="http://schemas.microsoft.com/office/powerpoint/2010/main" val="3011507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BFE109-4E17-FBBC-15D2-32C6ECBDF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中的字符串</a:t>
            </a:r>
            <a:r>
              <a:rPr lang="en-US" altLang="zh-CN" dirty="0"/>
              <a:t>—</a:t>
            </a:r>
            <a:r>
              <a:rPr lang="zh-CN" altLang="en-US" dirty="0"/>
              <a:t>字符串方法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BB8DC1-401A-CD62-B81E-9019133E6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6" y="1825625"/>
            <a:ext cx="11352810" cy="4836432"/>
          </a:xfrm>
        </p:spPr>
        <p:txBody>
          <a:bodyPr>
            <a:normAutofit/>
          </a:bodyPr>
          <a:lstStyle/>
          <a:p>
            <a:r>
              <a:rPr lang="en-US" altLang="zh-CN" dirty="0"/>
              <a:t>2. </a:t>
            </a:r>
            <a:r>
              <a:rPr lang="zh-CN" altLang="en-US" dirty="0"/>
              <a:t>查找</a:t>
            </a:r>
            <a:endParaRPr lang="en-US" altLang="zh-CN" dirty="0"/>
          </a:p>
          <a:p>
            <a:r>
              <a:rPr lang="en-US" altLang="zh-CN" dirty="0"/>
              <a:t>count()</a:t>
            </a:r>
            <a:r>
              <a:rPr lang="zh-CN" altLang="en-US" dirty="0"/>
              <a:t>：用于查找</a:t>
            </a:r>
            <a:r>
              <a:rPr lang="en-US" altLang="zh-CN" dirty="0"/>
              <a:t>sub</a:t>
            </a:r>
            <a:r>
              <a:rPr lang="zh-CN" altLang="en-US" dirty="0"/>
              <a:t>参数指定的子串在字符串中出现的次数</a:t>
            </a:r>
            <a:endParaRPr lang="en-US" altLang="zh-CN" dirty="0"/>
          </a:p>
          <a:p>
            <a:pPr lvl="1"/>
            <a:r>
              <a:rPr lang="en-US" altLang="zh-CN" dirty="0"/>
              <a:t>count(sub[,start[,end]])</a:t>
            </a:r>
          </a:p>
          <a:p>
            <a:pPr lvl="1"/>
            <a:r>
              <a:rPr lang="en-US" altLang="zh-CN" dirty="0"/>
              <a:t>x=“</a:t>
            </a:r>
            <a:r>
              <a:rPr lang="zh-CN" altLang="en-US" dirty="0"/>
              <a:t>上海自来水来自海上”</a:t>
            </a:r>
            <a:endParaRPr lang="en-US" altLang="zh-CN" dirty="0"/>
          </a:p>
          <a:p>
            <a:pPr lvl="1"/>
            <a:r>
              <a:rPr lang="en-US" altLang="zh-CN" dirty="0" err="1"/>
              <a:t>x.count</a:t>
            </a:r>
            <a:r>
              <a:rPr lang="en-US" altLang="zh-CN" dirty="0"/>
              <a:t>(“</a:t>
            </a:r>
            <a:r>
              <a:rPr lang="zh-CN" altLang="en-US" dirty="0"/>
              <a:t>海</a:t>
            </a:r>
            <a:r>
              <a:rPr lang="en-US" altLang="zh-CN" dirty="0"/>
              <a:t>”)</a:t>
            </a:r>
          </a:p>
          <a:p>
            <a:pPr lvl="1"/>
            <a:r>
              <a:rPr lang="en-US" altLang="zh-CN" dirty="0" err="1"/>
              <a:t>x.count</a:t>
            </a:r>
            <a:r>
              <a:rPr lang="en-US" altLang="zh-CN" dirty="0"/>
              <a:t>(“</a:t>
            </a:r>
            <a:r>
              <a:rPr lang="zh-CN" altLang="en-US" dirty="0"/>
              <a:t>海</a:t>
            </a:r>
            <a:r>
              <a:rPr lang="en-US" altLang="zh-CN" dirty="0"/>
              <a:t>”,0,5)</a:t>
            </a:r>
          </a:p>
          <a:p>
            <a:r>
              <a:rPr lang="en-US" altLang="zh-CN" dirty="0"/>
              <a:t>find()</a:t>
            </a:r>
            <a:r>
              <a:rPr lang="zh-CN" altLang="en-US" dirty="0"/>
              <a:t>：定位</a:t>
            </a:r>
            <a:r>
              <a:rPr lang="en-US" altLang="zh-CN" dirty="0"/>
              <a:t>sub</a:t>
            </a:r>
            <a:r>
              <a:rPr lang="zh-CN" altLang="en-US" dirty="0"/>
              <a:t>参数指定的子串在字符串中的下标值（找不到返回</a:t>
            </a:r>
            <a:r>
              <a:rPr lang="en-US" altLang="zh-CN" dirty="0"/>
              <a:t>-1</a:t>
            </a:r>
            <a:r>
              <a:rPr lang="zh-CN" altLang="en-US" dirty="0"/>
              <a:t>）</a:t>
            </a:r>
            <a:endParaRPr lang="en-US" altLang="zh-CN" dirty="0"/>
          </a:p>
          <a:p>
            <a:pPr lvl="1"/>
            <a:r>
              <a:rPr lang="en-US" altLang="zh-CN" dirty="0"/>
              <a:t>find(sub[,start[,end]])</a:t>
            </a:r>
          </a:p>
          <a:p>
            <a:r>
              <a:rPr lang="en-US" altLang="zh-CN" dirty="0"/>
              <a:t>index()</a:t>
            </a:r>
            <a:r>
              <a:rPr lang="zh-CN" altLang="en-US" dirty="0"/>
              <a:t>：和</a:t>
            </a:r>
            <a:r>
              <a:rPr lang="en-US" altLang="zh-CN" dirty="0"/>
              <a:t>find</a:t>
            </a:r>
            <a:r>
              <a:rPr lang="zh-CN" altLang="en-US" dirty="0"/>
              <a:t>相似，如果定位不到子串，处理方式不一样（找不到返回异常）</a:t>
            </a:r>
            <a:endParaRPr lang="en-US" altLang="zh-CN" dirty="0"/>
          </a:p>
          <a:p>
            <a:pPr lvl="1"/>
            <a:r>
              <a:rPr lang="en-US" altLang="zh-CN" dirty="0"/>
              <a:t>index(sub[,start[,end]])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77172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2667</Words>
  <Application>Microsoft Office PowerPoint</Application>
  <PresentationFormat>宽屏</PresentationFormat>
  <Paragraphs>303</Paragraphs>
  <Slides>33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8" baseType="lpstr">
      <vt:lpstr>等线</vt:lpstr>
      <vt:lpstr>等线 Light</vt:lpstr>
      <vt:lpstr>Arial</vt:lpstr>
      <vt:lpstr>Tahoma</vt:lpstr>
      <vt:lpstr>Office 主题​​</vt:lpstr>
      <vt:lpstr>Python中的字符串</vt:lpstr>
      <vt:lpstr>Python中的字符串—基本概念</vt:lpstr>
      <vt:lpstr>Python中的字符串—基本概念</vt:lpstr>
      <vt:lpstr>Python中的字符串—基本操作符</vt:lpstr>
      <vt:lpstr>Python中的字符串—基本操作符</vt:lpstr>
      <vt:lpstr>Python中的字符串—转义字符</vt:lpstr>
      <vt:lpstr>Python中的字符串—转义字符</vt:lpstr>
      <vt:lpstr>Python中的字符串—字符串方法</vt:lpstr>
      <vt:lpstr>Python中的字符串—字符串方法</vt:lpstr>
      <vt:lpstr>Python中的字符串—字符串方法</vt:lpstr>
      <vt:lpstr>Python中的字符串—字符串方法</vt:lpstr>
      <vt:lpstr>Python中的字符串—字符串方法</vt:lpstr>
      <vt:lpstr>Python中的字符串—字符串方法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  <vt:lpstr>Python中的字符串—格式化字符串方法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Python中的字符串</dc:title>
  <dc:creator>细涓 刘</dc:creator>
  <cp:lastModifiedBy>lenovo</cp:lastModifiedBy>
  <cp:revision>12</cp:revision>
  <dcterms:created xsi:type="dcterms:W3CDTF">2024-03-25T08:15:30Z</dcterms:created>
  <dcterms:modified xsi:type="dcterms:W3CDTF">2024-04-02T01:57:24Z</dcterms:modified>
</cp:coreProperties>
</file>