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602B4C-BF0B-ADBC-DC54-808D0E8F3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BA528E6-5C17-9071-80C5-010B649B3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8FCA4-B99D-DF07-0D78-E5A7C1906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A965-2F1D-4A8C-8100-6726C9F6575F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C05240-72B7-C46B-A937-45DB62AA9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DA2B72-8BF4-640C-447C-155F9B8D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C38F-05E5-400C-B587-6D21670AC3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37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42AE65-8D42-F54E-FAE3-C4B7E7EB7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8DB73DC-1AF6-198A-5245-7C7975BA1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4985A4-583A-0494-EB87-04F292DDB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A965-2F1D-4A8C-8100-6726C9F6575F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BF141C-2357-3C3D-4BC2-F38D9C68B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C39737-6E10-DD6D-297A-5EC31CD9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C38F-05E5-400C-B587-6D21670AC3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31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6A20C8-AA2D-5381-0FC3-F8C46B269F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089510-7C53-B937-93E0-ED731DFE5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A1C962-C2AB-7689-B9DA-AC55CE27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A965-2F1D-4A8C-8100-6726C9F6575F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EC06B2-CA3A-E0DF-0685-9491DF8E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2E20B5-8C1D-A220-E29B-0660FB22F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C38F-05E5-400C-B587-6D21670AC3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52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C00D4-70FC-BC70-7191-92D0E0A37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D266B5-B976-292A-5A7C-AB56F4EEF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6C9A2A-3658-8ED6-802F-93BF196F0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A965-2F1D-4A8C-8100-6726C9F6575F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EF85E5-3934-DF7B-DE69-B3C833B6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FF3CEC-B158-6903-FD59-D570BA77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C38F-05E5-400C-B587-6D21670AC3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58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202A57-B675-9971-E0D2-C9BEA4AF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7187D3-4DB6-0736-AEE8-7F6E6217F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830413-1596-B857-E925-F14241C7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A965-2F1D-4A8C-8100-6726C9F6575F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E8CDD5-76BF-650F-EE6D-0B913EF3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EF5F3E-1903-95BC-222B-217EE5357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C38F-05E5-400C-B587-6D21670AC3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61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4A87CC-77E7-6793-F1E4-1811F4A64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490C96-E816-414E-8D47-DCDEBF134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A445E80-118C-DEBB-E86A-EE37AA5FF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C975B9-99A5-EFB7-659F-DED0F47F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A965-2F1D-4A8C-8100-6726C9F6575F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F45E7E-AF31-0671-F7BA-DFB51706C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3AA7C4-79B1-9F8F-7965-30C3C1B2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C38F-05E5-400C-B587-6D21670AC3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05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EAAFAE-79DE-581E-BE87-8F2BC072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D98CF8-9C3D-E7A7-B993-772585A38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475FDB-96D0-818E-F011-F9BF43AFB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EF3F696-ECEB-537C-F8AE-D12F7CEE9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BBE609D-F02A-E89D-A867-1F1A581E0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67D3E1-A281-A76D-7E03-6698C173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A965-2F1D-4A8C-8100-6726C9F6575F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0253E2-9477-ED45-E87C-66C6709F9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53705EF-1E27-CE18-B9F9-ECDFE6BD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C38F-05E5-400C-B587-6D21670AC3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40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89FF0-028A-8FA8-084B-52E6B2ECC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CA8AF3-B5A5-1273-48C6-3661D4DF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A965-2F1D-4A8C-8100-6726C9F6575F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CE48116-D1DA-7429-1590-613949255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4E6182-A22C-19BC-AB4A-0B0CF8A97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C38F-05E5-400C-B587-6D21670AC3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75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742FB7B-3720-3C7E-F7EA-8FCB5B39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A965-2F1D-4A8C-8100-6726C9F6575F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24D23BF-8379-2C61-EF96-936FBB7E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A4FB78-35DC-1CD7-7D41-84AF8E3A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C38F-05E5-400C-B587-6D21670AC3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65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31B531-A7F8-3F61-CF3C-35769A87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40FB37-1F80-DCBE-6B6E-DEE3D9F77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5903DAE-7546-8AA7-200A-B9805D18B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D6291D-8D7C-A133-54CF-FC5E9CA70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A965-2F1D-4A8C-8100-6726C9F6575F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46C752-A70C-9078-26EF-4263808D7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EC532-6F33-11D5-BBDB-44A5CCB3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C38F-05E5-400C-B587-6D21670AC3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85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177591-6C96-5AFC-4FF7-9DD62D8D6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1DB1863-97C5-1D33-4F7A-DD5E1A4CD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420D849-C258-6F1B-2F5B-A66802E05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24B328-DD6F-AFA4-A838-DA4CA489F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A965-2F1D-4A8C-8100-6726C9F6575F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58D5A2-EB5F-EF58-0B82-EFB870F1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525396-8D37-0914-37E4-D4AC15629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C38F-05E5-400C-B587-6D21670AC3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08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2A2915B-3CD3-2327-D8A0-93E57631E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0639B5-E986-9143-F085-11F1F5FD6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907157-B453-3443-B6CC-57519428A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0A965-2F1D-4A8C-8100-6726C9F6575F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3B191D-C2E3-7A5D-3758-2747B7F90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ACB0F0-450E-96FE-C302-11022AD64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BC38F-05E5-400C-B587-6D21670AC3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7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8B30B11B-49FA-0C70-D849-58D9BACF04A3}"/>
              </a:ext>
            </a:extLst>
          </p:cNvPr>
          <p:cNvSpPr/>
          <p:nvPr/>
        </p:nvSpPr>
        <p:spPr>
          <a:xfrm>
            <a:off x="-2037738" y="-154857"/>
            <a:ext cx="9470926" cy="88834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1E72B7B8-7C4B-6292-7305-FB3230FD78CC}"/>
              </a:ext>
            </a:extLst>
          </p:cNvPr>
          <p:cNvSpPr/>
          <p:nvPr/>
        </p:nvSpPr>
        <p:spPr>
          <a:xfrm>
            <a:off x="954956" y="1076632"/>
            <a:ext cx="1504335" cy="150433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9AAB25C-3348-7A1B-6870-17E74CCE48D6}"/>
              </a:ext>
            </a:extLst>
          </p:cNvPr>
          <p:cNvSpPr/>
          <p:nvPr/>
        </p:nvSpPr>
        <p:spPr>
          <a:xfrm>
            <a:off x="2917722" y="1229032"/>
            <a:ext cx="4036142" cy="403614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FD6D526F-92C0-C30C-06E1-C62DA843FFAD}"/>
              </a:ext>
            </a:extLst>
          </p:cNvPr>
          <p:cNvSpPr/>
          <p:nvPr/>
        </p:nvSpPr>
        <p:spPr>
          <a:xfrm>
            <a:off x="5451985" y="666134"/>
            <a:ext cx="7010401" cy="70104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A6807BE-4025-55E9-E80C-52A62BF415BA}"/>
              </a:ext>
            </a:extLst>
          </p:cNvPr>
          <p:cNvSpPr/>
          <p:nvPr/>
        </p:nvSpPr>
        <p:spPr>
          <a:xfrm>
            <a:off x="8356188" y="-154857"/>
            <a:ext cx="1504335" cy="150433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48D359B-A5CE-1424-D03E-04287A94E570}"/>
              </a:ext>
            </a:extLst>
          </p:cNvPr>
          <p:cNvGrpSpPr/>
          <p:nvPr/>
        </p:nvGrpSpPr>
        <p:grpSpPr>
          <a:xfrm>
            <a:off x="4539924" y="406218"/>
            <a:ext cx="7081553" cy="6178919"/>
            <a:chOff x="931961" y="513121"/>
            <a:chExt cx="7081553" cy="6178919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04D7FAB-0EF1-2137-ECC0-A126ED3CC3D1}"/>
                </a:ext>
              </a:extLst>
            </p:cNvPr>
            <p:cNvSpPr/>
            <p:nvPr/>
          </p:nvSpPr>
          <p:spPr>
            <a:xfrm>
              <a:off x="931961" y="513121"/>
              <a:ext cx="7081553" cy="5831759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BB1D052-A9C6-215F-2F40-CD0954F15997}"/>
                </a:ext>
              </a:extLst>
            </p:cNvPr>
            <p:cNvSpPr txBox="1"/>
            <p:nvPr/>
          </p:nvSpPr>
          <p:spPr>
            <a:xfrm>
              <a:off x="931961" y="578572"/>
              <a:ext cx="7010401" cy="6113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zh-CN" altLang="zh-CN" sz="2400" b="1" kern="100" dirty="0">
                  <a:effectLst/>
                  <a:latin typeface="等线 Light" panose="02010600030101010101" pitchFamily="2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《</a:t>
              </a:r>
              <a:r>
                <a:rPr lang="en-US" altLang="zh-CN" sz="2400" b="1" kern="100" dirty="0">
                  <a:effectLst/>
                  <a:latin typeface="等线 Light" panose="02010600030101010101" pitchFamily="2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Python</a:t>
              </a:r>
              <a:r>
                <a:rPr lang="zh-CN" altLang="zh-CN" sz="2400" b="1" kern="100" dirty="0">
                  <a:effectLst/>
                  <a:latin typeface="等线 Light" panose="02010600030101010101" pitchFamily="2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程序设计（第</a:t>
              </a:r>
              <a:r>
                <a:rPr lang="en-US" altLang="zh-CN" sz="2400" b="1" kern="100" dirty="0">
                  <a:effectLst/>
                  <a:latin typeface="等线 Light" panose="02010600030101010101" pitchFamily="2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2400" b="1" kern="100" dirty="0">
                  <a:effectLst/>
                  <a:latin typeface="等线 Light" panose="02010600030101010101" pitchFamily="2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版）》</a:t>
              </a:r>
              <a:endParaRPr lang="en-US" altLang="zh-CN" sz="2400" b="1" kern="100" dirty="0">
                <a:effectLst/>
                <a:latin typeface="等线 Light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zh-CN" altLang="zh-CN" sz="1200" b="1" kern="100" dirty="0">
                <a:effectLst/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endParaRPr>
            </a:p>
            <a:p>
              <a:pPr indent="432000" algn="just">
                <a:lnSpc>
                  <a:spcPct val="150000"/>
                </a:lnSpc>
              </a:pPr>
              <a:r>
                <a:rPr lang="en-US" altLang="zh-CN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2018</a:t>
              </a:r>
              <a:r>
                <a:rPr lang="zh-CN" altLang="en-US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年</a:t>
              </a:r>
              <a:r>
                <a:rPr lang="en-US" altLang="zh-CN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8</a:t>
              </a:r>
              <a:r>
                <a:rPr lang="zh-CN" altLang="en-US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月第</a:t>
              </a:r>
              <a:r>
                <a:rPr lang="en-US" altLang="zh-CN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版，获批浙江省高校“十三五” 新形态教材。</a:t>
              </a:r>
            </a:p>
            <a:p>
              <a:pPr indent="432000" algn="just">
                <a:lnSpc>
                  <a:spcPct val="150000"/>
                </a:lnSpc>
              </a:pPr>
              <a:r>
                <a:rPr lang="en-US" altLang="zh-CN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2023</a:t>
              </a:r>
              <a:r>
                <a:rPr lang="zh-CN" altLang="en-US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年</a:t>
              </a:r>
              <a:r>
                <a:rPr lang="en-US" altLang="zh-CN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月第</a:t>
              </a:r>
              <a:r>
                <a:rPr lang="en-US" altLang="zh-CN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版，</a:t>
              </a:r>
              <a:r>
                <a:rPr lang="zh-CN" altLang="zh-CN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由高等教育出版社，</a:t>
              </a:r>
              <a:r>
                <a:rPr lang="en-US" altLang="zh-CN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ISBN</a:t>
              </a:r>
              <a:r>
                <a:rPr lang="zh-CN" altLang="zh-CN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978-7-04-059909-1</a:t>
              </a:r>
              <a:r>
                <a:rPr lang="zh-CN" altLang="en-US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r>
                <a:rPr lang="zh-CN" altLang="zh-CN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获批</a:t>
              </a:r>
              <a:r>
                <a:rPr lang="zh-CN" altLang="zh-CN" sz="18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浙江省普通本科高校</a:t>
              </a:r>
              <a:r>
                <a:rPr lang="zh-CN" altLang="en-US" sz="18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18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十四五</a:t>
              </a:r>
              <a:r>
                <a:rPr lang="zh-CN" altLang="en-US" sz="18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18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重点教材</a:t>
              </a:r>
              <a:r>
                <a:rPr lang="zh-CN" altLang="zh-CN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、浙江省普通本科高校</a:t>
              </a:r>
              <a:r>
                <a:rPr lang="zh-CN" altLang="en-US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十四五</a:t>
              </a:r>
              <a:r>
                <a:rPr lang="zh-CN" altLang="en-US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首批新工科、新文科、新医科、新农科</a:t>
              </a:r>
              <a:r>
                <a:rPr lang="zh-CN" altLang="zh-CN" sz="18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重点教材建设项目</a:t>
              </a:r>
              <a:r>
                <a:rPr lang="zh-CN" altLang="en-US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zh-CN" altLang="zh-CN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是浙江省计算机等级考试</a:t>
              </a:r>
              <a:r>
                <a:rPr lang="en-US" altLang="zh-CN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Python</a:t>
              </a:r>
              <a:r>
                <a:rPr lang="zh-CN" altLang="zh-CN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语言科目唯一推荐教材。本教材自</a:t>
              </a:r>
              <a:r>
                <a:rPr lang="en-US" altLang="zh-CN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2018</a:t>
              </a:r>
              <a:r>
                <a:rPr lang="zh-CN" altLang="zh-CN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年第一次印刷以来，</a:t>
              </a:r>
              <a:r>
                <a:rPr lang="zh-CN" altLang="en-US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累计印刷</a:t>
              </a:r>
              <a:r>
                <a:rPr lang="en-US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7</a:t>
              </a:r>
              <a:r>
                <a:rPr lang="zh-CN" altLang="en-US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次，印数</a:t>
              </a:r>
              <a:r>
                <a:rPr lang="en-US" altLang="zh-CN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40000</a:t>
              </a:r>
              <a:r>
                <a:rPr lang="zh-CN" altLang="en-US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册。据不完全统计，该教材被浙江、广东、山东、河南、甘肃、青海、重庆等省市的</a:t>
              </a:r>
              <a:r>
                <a:rPr lang="en-US" altLang="zh-CN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30</a:t>
              </a:r>
              <a:r>
                <a:rPr lang="zh-CN" altLang="en-US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余所院校使用，</a:t>
              </a:r>
              <a:r>
                <a:rPr lang="zh-CN" altLang="en-US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年用量约</a:t>
              </a:r>
              <a:r>
                <a:rPr lang="en-US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5000</a:t>
              </a:r>
              <a:r>
                <a:rPr lang="zh-CN" altLang="en-US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册。</a:t>
              </a:r>
              <a:endPara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indent="432000" algn="just">
                <a:lnSpc>
                  <a:spcPct val="150000"/>
                </a:lnSpc>
              </a:pPr>
              <a:r>
                <a:rPr lang="zh-CN" altLang="zh-CN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此外，为了突出新形态教材的建设要求和增强实验教材的可操作性，围绕</a:t>
              </a:r>
              <a:r>
                <a:rPr lang="zh-CN" altLang="en-US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本教材</a:t>
              </a:r>
              <a:r>
                <a:rPr lang="zh-CN" altLang="zh-CN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建成了一系列配套教学资源，主要有：</a:t>
              </a:r>
              <a:r>
                <a:rPr lang="zh-CN" altLang="en-US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课程配套网站、中国大学</a:t>
              </a:r>
              <a:r>
                <a:rPr lang="en-US" altLang="zh-CN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MOOC</a:t>
              </a:r>
              <a:r>
                <a:rPr lang="zh-CN" altLang="en-US" sz="1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、虚拟仿真实验教学平台、电子教案、源代码和视频课程等。</a:t>
              </a:r>
            </a:p>
            <a:p>
              <a:pPr indent="304800" algn="just">
                <a:lnSpc>
                  <a:spcPct val="150000"/>
                </a:lnSpc>
              </a:pPr>
              <a:endPara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64FF1E2C-EE91-80C4-6452-298108F7F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9" b="-1"/>
          <a:stretch/>
        </p:blipFill>
        <p:spPr>
          <a:xfrm>
            <a:off x="122316" y="780127"/>
            <a:ext cx="2876937" cy="40776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E0F2699-1C89-9B96-548F-241E8061E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4" y="32310"/>
            <a:ext cx="2905531" cy="74781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AB0FF7B-C449-BCAC-B299-65CB435CE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75" y="4751805"/>
            <a:ext cx="3905911" cy="17543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194DCE8-48F4-07CE-8C3E-139B2723E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457" y="2468836"/>
            <a:ext cx="2275528" cy="181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4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189</Words>
  <Application>Microsoft Office PowerPoint</Application>
  <PresentationFormat>宽屏</PresentationFormat>
  <Paragraphs>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Times New Roman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细涓</dc:creator>
  <cp:lastModifiedBy>细涓 刘</cp:lastModifiedBy>
  <cp:revision>3</cp:revision>
  <dcterms:created xsi:type="dcterms:W3CDTF">2023-08-14T08:55:29Z</dcterms:created>
  <dcterms:modified xsi:type="dcterms:W3CDTF">2024-09-10T09:51:11Z</dcterms:modified>
</cp:coreProperties>
</file>